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62"/>
  </p:notesMasterIdLst>
  <p:sldIdLst>
    <p:sldId id="332" r:id="rId2"/>
    <p:sldId id="536" r:id="rId3"/>
    <p:sldId id="531" r:id="rId4"/>
    <p:sldId id="532" r:id="rId5"/>
    <p:sldId id="534" r:id="rId6"/>
    <p:sldId id="529" r:id="rId7"/>
    <p:sldId id="535" r:id="rId8"/>
    <p:sldId id="556" r:id="rId9"/>
    <p:sldId id="558" r:id="rId10"/>
    <p:sldId id="538" r:id="rId11"/>
    <p:sldId id="539" r:id="rId12"/>
    <p:sldId id="540" r:id="rId13"/>
    <p:sldId id="391" r:id="rId14"/>
    <p:sldId id="389" r:id="rId15"/>
    <p:sldId id="319" r:id="rId16"/>
    <p:sldId id="411" r:id="rId17"/>
    <p:sldId id="412" r:id="rId18"/>
    <p:sldId id="384" r:id="rId19"/>
    <p:sldId id="543" r:id="rId20"/>
    <p:sldId id="497" r:id="rId21"/>
    <p:sldId id="499" r:id="rId22"/>
    <p:sldId id="390" r:id="rId23"/>
    <p:sldId id="386" r:id="rId24"/>
    <p:sldId id="385" r:id="rId25"/>
    <p:sldId id="353" r:id="rId26"/>
    <p:sldId id="510" r:id="rId27"/>
    <p:sldId id="439" r:id="rId28"/>
    <p:sldId id="381" r:id="rId29"/>
    <p:sldId id="517" r:id="rId30"/>
    <p:sldId id="379" r:id="rId31"/>
    <p:sldId id="509" r:id="rId32"/>
    <p:sldId id="377" r:id="rId33"/>
    <p:sldId id="546" r:id="rId34"/>
    <p:sldId id="507" r:id="rId35"/>
    <p:sldId id="512" r:id="rId36"/>
    <p:sldId id="569" r:id="rId37"/>
    <p:sldId id="454" r:id="rId38"/>
    <p:sldId id="366" r:id="rId39"/>
    <p:sldId id="547" r:id="rId40"/>
    <p:sldId id="525" r:id="rId41"/>
    <p:sldId id="559" r:id="rId42"/>
    <p:sldId id="402" r:id="rId43"/>
    <p:sldId id="466" r:id="rId44"/>
    <p:sldId id="519" r:id="rId45"/>
    <p:sldId id="357" r:id="rId46"/>
    <p:sldId id="518" r:id="rId47"/>
    <p:sldId id="565" r:id="rId48"/>
    <p:sldId id="554" r:id="rId49"/>
    <p:sldId id="553" r:id="rId50"/>
    <p:sldId id="422" r:id="rId51"/>
    <p:sldId id="550" r:id="rId52"/>
    <p:sldId id="352" r:id="rId53"/>
    <p:sldId id="549" r:id="rId54"/>
    <p:sldId id="561" r:id="rId55"/>
    <p:sldId id="552" r:id="rId56"/>
    <p:sldId id="555" r:id="rId57"/>
    <p:sldId id="567" r:id="rId58"/>
    <p:sldId id="435" r:id="rId59"/>
    <p:sldId id="477" r:id="rId60"/>
    <p:sldId id="563" r:id="rId61"/>
  </p:sldIdLst>
  <p:sldSz cx="9144000" cy="6858000" type="screen4x3"/>
  <p:notesSz cx="6858000" cy="9144000"/>
  <p:embeddedFontLst>
    <p:embeddedFont>
      <p:font typeface="Caeldera" pitchFamily="34" charset="0"/>
      <p:regular r:id="rId63"/>
    </p:embeddedFont>
    <p:embeddedFont>
      <p:font typeface="Palatino Linotype" pitchFamily="18" charset="0"/>
      <p:regular r:id="rId64"/>
      <p:bold r:id="rId65"/>
      <p:italic r:id="rId66"/>
      <p:boldItalic r:id="rId67"/>
    </p:embeddedFont>
    <p:embeddedFont>
      <p:font typeface="Argos MF" pitchFamily="2" charset="0"/>
      <p:regular r:id="rId68"/>
    </p:embeddedFont>
    <p:embeddedFont>
      <p:font typeface="Papyrus" pitchFamily="66" charset="0"/>
      <p:regular r:id="rId69"/>
    </p:embeddedFont>
    <p:embeddedFont>
      <p:font typeface="Aniron" pitchFamily="2" charset="0"/>
      <p:regular r:id="rId70"/>
      <p:bold r:id="rId71"/>
    </p:embeddedFont>
    <p:embeddedFont>
      <p:font typeface="STOMP_Relish Gargler" pitchFamily="2" charset="0"/>
      <p:regular r:id="rId72"/>
    </p:embeddedFont>
  </p:embeddedFontLst>
  <p:photoAlbum/>
  <p:defaultTextStyle>
    <a:defPPr>
      <a:defRPr lang="en-US"/>
    </a:defPPr>
    <a:lvl1pPr algn="l" rtl="0" eaLnBrk="0" fontAlgn="base" hangingPunct="0">
      <a:spcBef>
        <a:spcPct val="0"/>
      </a:spcBef>
      <a:spcAft>
        <a:spcPct val="0"/>
      </a:spcAft>
      <a:buChar char="•"/>
      <a:defRPr sz="2400" b="1" kern="1200">
        <a:solidFill>
          <a:schemeClr val="tx1"/>
        </a:solidFill>
        <a:latin typeface="Papyrus" pitchFamily="66" charset="0"/>
        <a:ea typeface="+mn-ea"/>
        <a:cs typeface="+mn-cs"/>
      </a:defRPr>
    </a:lvl1pPr>
    <a:lvl2pPr marL="4572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2pPr>
    <a:lvl3pPr marL="9144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3pPr>
    <a:lvl4pPr marL="13716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4pPr>
    <a:lvl5pPr marL="1828800" algn="l" rtl="0" eaLnBrk="0" fontAlgn="base" hangingPunct="0">
      <a:spcBef>
        <a:spcPct val="0"/>
      </a:spcBef>
      <a:spcAft>
        <a:spcPct val="0"/>
      </a:spcAft>
      <a:buChar char="•"/>
      <a:defRPr sz="2400" b="1" kern="1200">
        <a:solidFill>
          <a:schemeClr val="tx1"/>
        </a:solidFill>
        <a:latin typeface="Papyrus" pitchFamily="66" charset="0"/>
        <a:ea typeface="+mn-ea"/>
        <a:cs typeface="+mn-cs"/>
      </a:defRPr>
    </a:lvl5pPr>
    <a:lvl6pPr marL="2286000" algn="l" defTabSz="914400" rtl="0" eaLnBrk="1" latinLnBrk="0" hangingPunct="1">
      <a:defRPr sz="2400" b="1" kern="1200">
        <a:solidFill>
          <a:schemeClr val="tx1"/>
        </a:solidFill>
        <a:latin typeface="Papyrus" pitchFamily="66" charset="0"/>
        <a:ea typeface="+mn-ea"/>
        <a:cs typeface="+mn-cs"/>
      </a:defRPr>
    </a:lvl6pPr>
    <a:lvl7pPr marL="2743200" algn="l" defTabSz="914400" rtl="0" eaLnBrk="1" latinLnBrk="0" hangingPunct="1">
      <a:defRPr sz="2400" b="1" kern="1200">
        <a:solidFill>
          <a:schemeClr val="tx1"/>
        </a:solidFill>
        <a:latin typeface="Papyrus" pitchFamily="66" charset="0"/>
        <a:ea typeface="+mn-ea"/>
        <a:cs typeface="+mn-cs"/>
      </a:defRPr>
    </a:lvl7pPr>
    <a:lvl8pPr marL="3200400" algn="l" defTabSz="914400" rtl="0" eaLnBrk="1" latinLnBrk="0" hangingPunct="1">
      <a:defRPr sz="2400" b="1" kern="1200">
        <a:solidFill>
          <a:schemeClr val="tx1"/>
        </a:solidFill>
        <a:latin typeface="Papyrus" pitchFamily="66" charset="0"/>
        <a:ea typeface="+mn-ea"/>
        <a:cs typeface="+mn-cs"/>
      </a:defRPr>
    </a:lvl8pPr>
    <a:lvl9pPr marL="3657600" algn="l" defTabSz="914400" rtl="0" eaLnBrk="1" latinLnBrk="0" hangingPunct="1">
      <a:defRPr sz="2400" b="1" kern="1200">
        <a:solidFill>
          <a:schemeClr val="tx1"/>
        </a:solidFill>
        <a:latin typeface="Papyru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8F1C8"/>
    <a:srgbClr val="FFCC99"/>
    <a:srgbClr val="000000"/>
    <a:srgbClr val="FFFF99"/>
    <a:srgbClr val="96969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055" autoAdjust="0"/>
    <p:restoredTop sz="84857" autoAdjust="0"/>
  </p:normalViewPr>
  <p:slideViewPr>
    <p:cSldViewPr snapToGrid="0">
      <p:cViewPr varScale="1">
        <p:scale>
          <a:sx n="62" d="100"/>
          <a:sy n="62" d="100"/>
        </p:scale>
        <p:origin x="-108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105" d="100"/>
          <a:sy n="105" d="100"/>
        </p:scale>
        <p:origin x="-32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Tx/>
              <a:buNone/>
              <a:defRPr sz="1200" b="0" smtClean="0">
                <a:latin typeface="Arial" charset="0"/>
              </a:defRPr>
            </a:lvl1pPr>
          </a:lstStyle>
          <a:p>
            <a:pPr>
              <a:defRPr/>
            </a:pPr>
            <a:endParaRPr lang="en-US"/>
          </a:p>
        </p:txBody>
      </p:sp>
      <p:sp>
        <p:nvSpPr>
          <p:cNvPr id="3450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FontTx/>
              <a:buNone/>
              <a:defRPr sz="1200" b="0" smtClean="0">
                <a:latin typeface="Arial" charset="0"/>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50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50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buFontTx/>
              <a:buNone/>
              <a:defRPr sz="1200" b="0" smtClean="0">
                <a:latin typeface="Arial" charset="0"/>
              </a:defRPr>
            </a:lvl1pPr>
          </a:lstStyle>
          <a:p>
            <a:pPr>
              <a:defRPr/>
            </a:pPr>
            <a:endParaRPr lang="en-US"/>
          </a:p>
        </p:txBody>
      </p:sp>
      <p:sp>
        <p:nvSpPr>
          <p:cNvPr id="3450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buFontTx/>
              <a:buNone/>
              <a:defRPr sz="1200" b="0" smtClean="0">
                <a:latin typeface="Arial" charset="0"/>
              </a:defRPr>
            </a:lvl1pPr>
          </a:lstStyle>
          <a:p>
            <a:pPr>
              <a:defRPr/>
            </a:pPr>
            <a:fld id="{B7A6886D-A7F6-4339-8000-949D161C9F5C}" type="slidenum">
              <a:rPr lang="en-US"/>
              <a:pPr>
                <a:defRPr/>
              </a:pPr>
              <a:t>‹#›</a:t>
            </a:fld>
            <a:endParaRPr lang="en-US"/>
          </a:p>
        </p:txBody>
      </p:sp>
    </p:spTree>
    <p:extLst>
      <p:ext uri="{BB962C8B-B14F-4D97-AF65-F5344CB8AC3E}">
        <p14:creationId xmlns:p14="http://schemas.microsoft.com/office/powerpoint/2010/main" val="435876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62FB7921-EFC4-48A9-A066-29E97B49D590}" type="slidenum">
              <a:rPr lang="en-US" sz="1200" b="0">
                <a:latin typeface="Arial" charset="0"/>
              </a:rPr>
              <a:pPr/>
              <a:t>1</a:t>
            </a:fld>
            <a:endParaRPr lang="en-US" sz="1200" b="0">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smtClean="0"/>
              <a:t>There were 2 kings in Bethlehem 2000 year ago - and I think that fact was an a important part of God's plan and the message he was trying to communicate to us through the birth of Jesus the Messiah.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E59DDEAE-CB42-4153-BDCB-F50A38F43A52}" type="slidenum">
              <a:rPr lang="en-US" sz="1200" b="0">
                <a:latin typeface="Arial" charset="0"/>
              </a:rPr>
              <a:pPr/>
              <a:t>10</a:t>
            </a:fld>
            <a:endParaRPr lang="en-US" sz="1200" b="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smtClean="0"/>
              <a:t>Esau - hairy</a:t>
            </a:r>
          </a:p>
          <a:p>
            <a:pPr eaLnBrk="1" hangingPunct="1"/>
            <a:r>
              <a:rPr lang="en-US" smtClean="0"/>
              <a:t>Jacop - the one who follows, the one who supplants (takes the place of)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7B00757C-B8FA-4BAE-8D49-A010B3BE49E3}" type="slidenum">
              <a:rPr lang="en-US" sz="1200" b="0">
                <a:latin typeface="Arial" charset="0"/>
              </a:rPr>
              <a:pPr/>
              <a:t>11</a:t>
            </a:fld>
            <a:endParaRPr lang="en-US" sz="1200" b="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smtClean="0"/>
              <a:t>Edom - red, red earth (same root that Adam is derived from)</a:t>
            </a:r>
          </a:p>
          <a:p>
            <a:pPr eaLnBrk="1" hangingPunct="1"/>
            <a:r>
              <a:rPr lang="en-US" smtClean="0"/>
              <a:t>Seir the area south of Judah - called Idumea in Roman times</a:t>
            </a:r>
          </a:p>
          <a:p>
            <a:pPr eaLnBrk="1" hangingPunct="1"/>
            <a:r>
              <a:rPr lang="en-US" smtClean="0"/>
              <a:t>REMEMBER "a ruler will come out of Jacob"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BE6F112F-8185-4826-BAAB-F6F5C62AB0EE}" type="slidenum">
              <a:rPr lang="en-US" sz="1200" b="0">
                <a:latin typeface="Arial" charset="0"/>
              </a:rPr>
              <a:pPr/>
              <a:t>12</a:t>
            </a:fld>
            <a:endParaRPr lang="en-US" sz="1200" b="0">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smtClean="0"/>
              <a:t>Ch 1 - Genealogy from Abraham and Jacob all the way to Joseph and Jesus.</a:t>
            </a:r>
          </a:p>
          <a:p>
            <a:pPr eaLnBrk="1" hangingPunct="1"/>
            <a:r>
              <a:rPr lang="en-US" smtClean="0"/>
              <a:t>Jesus - The LORD is Salvation</a:t>
            </a:r>
          </a:p>
          <a:p>
            <a:pPr eaLnBrk="1" hangingPunct="1"/>
            <a:r>
              <a:rPr lang="en-US" smtClean="0"/>
              <a:t>Ch 2 - starts what we call the Christmas story.</a:t>
            </a:r>
          </a:p>
          <a:p>
            <a:pPr eaLnBrk="1" hangingPunct="1"/>
            <a:r>
              <a:rPr lang="en-US" smtClean="0"/>
              <a:t>Jesus - ruler coming out of Jacob -- who would destroy Edom.</a:t>
            </a:r>
          </a:p>
          <a:p>
            <a:pPr eaLnBrk="1" hangingPunct="1"/>
            <a:r>
              <a:rPr lang="en-US" smtClean="0"/>
              <a:t>King Herod -- AN IDOMITE !!  ruling over Jews… and I'm sure he knew the prophesy.. that a ruler would come from Jacob and destroy Edom.</a:t>
            </a:r>
          </a:p>
          <a:p>
            <a:pPr eaLnBrk="1" hangingPunct="1"/>
            <a:r>
              <a:rPr lang="en-US" smtClean="0"/>
              <a:t>What do you know about King Herod?  I am willing to bet.. not much!</a:t>
            </a:r>
          </a:p>
          <a:p>
            <a:pPr eaLnBrk="1" hangingPunct="1"/>
            <a:r>
              <a:rPr lang="en-US" smtClean="0"/>
              <a:t>"during the time of King Herod"  invokes emotion similar to "in the days of Adolf Hilter would to a Jew today"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7357F3B8-7D43-47AA-A9F5-37DFF8C24533}" type="slidenum">
              <a:rPr lang="en-US" sz="1200" b="0">
                <a:latin typeface="Arial" charset="0"/>
              </a:rPr>
              <a:pPr/>
              <a:t>13</a:t>
            </a:fld>
            <a:endParaRPr lang="en-US" sz="1200" b="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30847116-74C3-4F3F-8EB7-BFCA87EAB254}" type="slidenum">
              <a:rPr lang="en-US" sz="1200" b="0">
                <a:latin typeface="Arial" charset="0"/>
              </a:rPr>
              <a:pPr/>
              <a:t>14</a:t>
            </a:fld>
            <a:endParaRPr lang="en-US" sz="1200" b="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smtClean="0"/>
              <a:t>This was his Kingdom.  Palestine (the name comes from the word Philistine).  The land of the Jews.  They lived mostly in Judea and Galilee.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2985E45D-5EBD-46AF-A041-15419DA167C8}" type="slidenum">
              <a:rPr lang="en-US" sz="1200" b="0">
                <a:latin typeface="Arial" charset="0"/>
              </a:rPr>
              <a:pPr/>
              <a:t>15</a:t>
            </a:fld>
            <a:endParaRPr lang="en-US" sz="1200" b="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smtClean="0"/>
              <a:t>Jesus chose disciples, taught, did most miracles here, on the North shore of Galilee -- Korazin, Capernaum, and Bethsaida.</a:t>
            </a:r>
          </a:p>
          <a:p>
            <a:pPr eaLnBrk="1" hangingPunct="1"/>
            <a:r>
              <a:rPr lang="en-US" smtClean="0"/>
              <a:t>In the distance -- Mt Arbel.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9EB9C81D-8971-4645-9991-2639794AE03F}" type="slidenum">
              <a:rPr lang="en-US" sz="1200" b="0">
                <a:latin typeface="Arial" charset="0"/>
              </a:rPr>
              <a:pPr/>
              <a:t>16</a:t>
            </a:fld>
            <a:endParaRPr lang="en-US" sz="1200" b="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smtClean="0"/>
              <a:t>Note caves in circle</a:t>
            </a:r>
          </a:p>
          <a:p>
            <a:pPr eaLnBrk="1" hangingPunct="1"/>
            <a:r>
              <a:rPr lang="en-US" smtClean="0"/>
              <a:t>Used to be VERY high cliffes here -- landslides and erosions have changed that.  Caves used to be a hundred feet or more above the ground.  Nearly impossible to climb to.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EF5A4531-4981-4FBB-A5C1-6423BA2210B2}" type="slidenum">
              <a:rPr lang="en-US" sz="1200" b="0">
                <a:latin typeface="Arial" charset="0"/>
              </a:rPr>
              <a:pPr/>
              <a:t>17</a:t>
            </a:fld>
            <a:endParaRPr lang="en-US" sz="1200" b="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smtClean="0"/>
              <a:t>~30 years before Jesus was born, Herod was made of King if Palestine by Rome (Mark Anthony).  Before that time Herod was a governor; his father Antipater was called the procurator.  But there was an uprising, his father was murdered by the Jewish people, Herod fled to Rome.  Rome made Herod the new King, and was given military support to go claim his kingdom.  That’s what he did.</a:t>
            </a:r>
          </a:p>
          <a:p>
            <a:pPr eaLnBrk="1" hangingPunct="1"/>
            <a:r>
              <a:rPr lang="en-US" smtClean="0"/>
              <a:t>He came with a fury, killing and burning towns and villages, and broke the resistance of those Jewish rebels near the Sea of Galilee. There were some that escaped  - the remaining rebels and their families hid in these caves in the cliffs along Mount Arbel. Herod was so determined to destroy any opposition that he commanded his troops to make platforms to be let down with ropes to the openings of the caves, and there they lit fires. When the people came out for air they were pulled out with hooks on long poles and dropped down the sheer cliff. Josephus records one man killed his seven children and his wife before leaping to his own death. </a:t>
            </a:r>
          </a:p>
          <a:p>
            <a:pPr eaLnBrk="1" hangingPunct="1"/>
            <a:r>
              <a:rPr lang="en-US" smtClean="0"/>
              <a:t>Herod with 2 more legions, went on to attack Jerusalem.  Many retreated to behind the walls of the temple.  But eventually the walls of the temple were breached. The slaughter was beyond description. Women were raped and slaughtered, children were brutally killed, people were tortured and chopped to pieces. And about 30 years before Jesus was born, Herod the Great, King of the Jews, took his throne.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C7572876-37DD-4E02-8EAE-4820D7C1E718}" type="slidenum">
              <a:rPr lang="en-US" sz="1200" b="0">
                <a:latin typeface="Arial" charset="0"/>
              </a:rPr>
              <a:pPr/>
              <a:t>18</a:t>
            </a:fld>
            <a:endParaRPr lang="en-US" sz="1200" b="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smtClean="0"/>
              <a:t>Herod had a big family.  His family tree is confusing.  There are several Herod's (his relatives) in the Bible, so that makes it more confusing. </a:t>
            </a:r>
          </a:p>
          <a:p>
            <a:pPr eaLnBrk="1" hangingPunct="1"/>
            <a:r>
              <a:rPr lang="en-US" smtClean="0"/>
              <a:t>Blue circle -- Had 10 wives.  His second was Miriam, daughter of the Jewish high priest.  His favorite wife.  He killed her, so no one would lust after her.</a:t>
            </a:r>
          </a:p>
          <a:p>
            <a:pPr eaLnBrk="1" hangingPunct="1"/>
            <a:r>
              <a:rPr lang="en-US" smtClean="0"/>
              <a:t>He killer her mother too, and her brother.  And he killed their 2 sons.</a:t>
            </a:r>
          </a:p>
          <a:p>
            <a:pPr eaLnBrk="1" hangingPunct="1"/>
            <a:r>
              <a:rPr lang="en-US" smtClean="0"/>
              <a:t>He also killed 45 of the 70 Sanhedrin - ruling Jewish council of elders</a:t>
            </a:r>
          </a:p>
          <a:p>
            <a:pPr eaLnBrk="1" hangingPunct="1"/>
            <a:r>
              <a:rPr lang="en-US" smtClean="0"/>
              <a:t>On is deathbed, he killed his oldest son, because he was afraid he would take over the reign too soon.</a:t>
            </a:r>
          </a:p>
          <a:p>
            <a:pPr eaLnBrk="1" hangingPunct="1"/>
            <a:r>
              <a:rPr lang="en-US" smtClean="0"/>
              <a:t>It was said it is safer to be Herod's dog than his friend or family.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B0C7A5EE-88BB-4EDA-B3BC-DA2573E56B0D}" type="slidenum">
              <a:rPr lang="en-US" sz="1200" b="0">
                <a:latin typeface="Arial" charset="0"/>
              </a:rPr>
              <a:pPr/>
              <a:t>19</a:t>
            </a:fld>
            <a:endParaRPr lang="en-US" sz="1200" b="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smtClean="0"/>
              <a:t>Killing a few dozen babies in Bethlehem was nothing to a man like Herod.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169507DB-E59D-48BB-BA4B-49C632DF8391}" type="slidenum">
              <a:rPr lang="en-US" sz="1200" b="0">
                <a:latin typeface="Arial" charset="0"/>
              </a:rPr>
              <a:pPr/>
              <a:t>2</a:t>
            </a:fld>
            <a:endParaRPr lang="en-US" sz="1200" b="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smtClean="0"/>
              <a:t>Understand scripture in it's original context.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7BB24673-5696-4C8B-8A67-0DD407BC9C33}" type="slidenum">
              <a:rPr lang="en-US" sz="1200" b="0">
                <a:latin typeface="Arial" charset="0"/>
              </a:rPr>
              <a:pPr/>
              <a:t>20</a:t>
            </a:fld>
            <a:endParaRPr lang="en-US" sz="1200" b="0">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smtClean="0"/>
              <a:t>Herod rebuilt the temple, to try and gain favor among the Jewish people.</a:t>
            </a:r>
          </a:p>
          <a:p>
            <a:pPr eaLnBrk="1" hangingPunct="1"/>
            <a:r>
              <a:rPr lang="en-US" smtClean="0"/>
              <a:t>This is a MODEL.  Temple wa built on a hillside.  Mt Moriah.  </a:t>
            </a:r>
          </a:p>
          <a:p>
            <a:pPr eaLnBrk="1" hangingPunct="1"/>
            <a:r>
              <a:rPr lang="en-US" smtClean="0"/>
              <a:t>Built a HUGE retaining wall and enlarged this whole section of the Temple.</a:t>
            </a:r>
          </a:p>
          <a:p>
            <a:pPr eaLnBrk="1" hangingPunct="1"/>
            <a:r>
              <a:rPr lang="en-US" smtClean="0"/>
              <a:t>foundation stones 40 ft below gound level</a:t>
            </a:r>
          </a:p>
          <a:p>
            <a:pPr eaLnBrk="1" hangingPunct="1"/>
            <a:r>
              <a:rPr lang="en-US" smtClean="0"/>
              <a:t>Temple was HUGE!!, by any standards, then or today.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24C53664-1AEF-47C7-9D69-7DCC5E9BE76D}" type="slidenum">
              <a:rPr lang="en-US" sz="1200" b="0">
                <a:latin typeface="Arial" charset="0"/>
              </a:rPr>
              <a:pPr/>
              <a:t>21</a:t>
            </a:fld>
            <a:endParaRPr lang="en-US" sz="1200" b="0">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smtClean="0"/>
              <a:t>Look at the relative size of the people, compared to one layer of stone.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DE3B411A-914F-44C3-98F1-2E8C19259E68}" type="slidenum">
              <a:rPr lang="en-US" sz="1200" b="0">
                <a:latin typeface="Arial" charset="0"/>
              </a:rPr>
              <a:pPr/>
              <a:t>22</a:t>
            </a:fld>
            <a:endParaRPr lang="en-US" sz="1200" b="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smtClean="0"/>
              <a:t>Another view of a reconstructed model of old Jerusalem.  </a:t>
            </a:r>
          </a:p>
          <a:p>
            <a:pPr eaLnBrk="1" hangingPunct="1"/>
            <a:r>
              <a:rPr lang="en-US" smtClean="0"/>
              <a:t>The temple in the upper right corner</a:t>
            </a:r>
          </a:p>
          <a:p>
            <a:pPr eaLnBrk="1" hangingPunct="1"/>
            <a:r>
              <a:rPr lang="en-US" smtClean="0"/>
              <a:t>There was ONE building in Jerusalem even Bigger than the temple.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F7F189E4-8EDB-4D40-8DAF-5787856430DB}" type="slidenum">
              <a:rPr lang="en-US" sz="1200" b="0">
                <a:latin typeface="Arial" charset="0"/>
              </a:rPr>
              <a:pPr/>
              <a:t>23</a:t>
            </a:fld>
            <a:endParaRPr lang="en-US" sz="1200" b="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smtClean="0"/>
              <a:t>Herod man-made oasis of a palace in Jericho.  Unbelievable luxury, with running water and swimming pools in the middle of the wilderness.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6B139621-4B2F-4EDA-B3C1-D6343135BABC}" type="slidenum">
              <a:rPr lang="en-US" sz="1200" b="0">
                <a:latin typeface="Arial" charset="0"/>
              </a:rPr>
              <a:pPr/>
              <a:t>24</a:t>
            </a:fld>
            <a:endParaRPr lang="en-US" sz="1200" b="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FC13F896-8EA5-43D2-88E5-269026E2F196}" type="slidenum">
              <a:rPr lang="en-US" sz="1200" b="0">
                <a:latin typeface="Arial" charset="0"/>
              </a:rPr>
              <a:pPr/>
              <a:t>25</a:t>
            </a:fld>
            <a:endParaRPr lang="en-US" sz="1200" b="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smtClean="0"/>
              <a:t>Herod was the builder of the impossible.  A huge man-made harbor which became the most significant seaport in all the area.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DDE37FCB-2811-468F-96CC-6BAC4F49C6CC}" type="slidenum">
              <a:rPr lang="en-US" sz="1200" b="0">
                <a:latin typeface="Arial" charset="0"/>
              </a:rPr>
              <a:pPr/>
              <a:t>26</a:t>
            </a:fld>
            <a:endParaRPr lang="en-US" sz="1200" b="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smtClean="0"/>
              <a:t>His most famous -- Masada fortress.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B7C41D06-E30F-4322-96DE-5049672BD05D}" type="slidenum">
              <a:rPr lang="en-US" sz="1200" b="0">
                <a:latin typeface="Arial" charset="0"/>
              </a:rPr>
              <a:pPr/>
              <a:t>27</a:t>
            </a:fld>
            <a:endParaRPr lang="en-US" sz="1200" b="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smtClean="0"/>
              <a:t>Hanging palaces that almost defy gravity.  How could they even be built?</a:t>
            </a:r>
          </a:p>
          <a:p>
            <a:pPr eaLnBrk="1" hangingPunct="1"/>
            <a:r>
              <a:rPr lang="en-US" smtClean="0"/>
              <a:t>He literally moved mountains to redirect flash flood water to fill his cisterns.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DE75450D-367E-4FF8-B05A-7388FE5723F0}" type="slidenum">
              <a:rPr lang="en-US" sz="1200" b="0">
                <a:latin typeface="Arial" charset="0"/>
              </a:rPr>
              <a:pPr/>
              <a:t>28</a:t>
            </a:fld>
            <a:endParaRPr lang="en-US" sz="1200" b="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smtClean="0"/>
              <a:t>Magnificant, massive, beautiful buildings, All over his kingdom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FA8D3A2F-03B8-43C4-91DA-FFE28F56E193}" type="slidenum">
              <a:rPr lang="en-US" sz="1200" b="0">
                <a:latin typeface="Arial" charset="0"/>
              </a:rPr>
              <a:pPr/>
              <a:t>29</a:t>
            </a:fld>
            <a:endParaRPr lang="en-US" sz="1200" b="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smtClean="0"/>
              <a:t>But there's one more I need to show you.  This mountain, seen from near the temple in Jerusalem.   Called the Herodion -- Herod named it after himself.  Not surprising.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5995F84C-A26A-43E6-A219-41686C7C03F2}" type="slidenum">
              <a:rPr lang="en-US" sz="1200" b="0">
                <a:latin typeface="Arial" charset="0"/>
              </a:rPr>
              <a:pPr/>
              <a:t>3</a:t>
            </a:fld>
            <a:endParaRPr lang="en-US" sz="1200" b="0">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20BEEB0D-82A2-446B-B3FF-D8FE3585D025}" type="slidenum">
              <a:rPr lang="en-US" sz="1200" b="0">
                <a:latin typeface="Arial" charset="0"/>
              </a:rPr>
              <a:pPr/>
              <a:t>30</a:t>
            </a:fld>
            <a:endParaRPr lang="en-US" sz="1200" b="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smtClean="0"/>
              <a:t>Looks like a volcano crater - and it looked even more that way when Herod built it.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69069D32-668E-4A94-AD67-980D4030A44C}" type="slidenum">
              <a:rPr lang="en-US" sz="1200" b="0">
                <a:latin typeface="Arial" charset="0"/>
              </a:rPr>
              <a:pPr/>
              <a:t>31</a:t>
            </a:fld>
            <a:endParaRPr lang="en-US" sz="1200" b="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smtClean="0"/>
              <a:t>Seen from his swimming pools at the base of the mountain.</a:t>
            </a:r>
          </a:p>
          <a:p>
            <a:pPr eaLnBrk="1" hangingPunct="1"/>
            <a:r>
              <a:rPr lang="en-US" smtClean="0"/>
              <a:t>This mountain is actually largely a MAN - MADE mountain.  Massive amounts of earth moved up ontop of an existing hill.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CEB0FCE3-1C86-477F-80A9-72B9A0435CB8}" type="slidenum">
              <a:rPr lang="en-US" sz="1200" b="0">
                <a:latin typeface="Arial" charset="0"/>
              </a:rPr>
              <a:pPr/>
              <a:t>32</a:t>
            </a:fld>
            <a:endParaRPr lang="en-US" sz="1200" b="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smtClean="0"/>
              <a:t>3 stories buried; 4 on top, with the high tower for his family residence.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F1EEDC87-0A3E-4B5F-B9C0-0B0B70A8BC49}" type="slidenum">
              <a:rPr lang="en-US" sz="1200" b="0">
                <a:latin typeface="Arial" charset="0"/>
              </a:rPr>
              <a:pPr/>
              <a:t>33</a:t>
            </a:fld>
            <a:endParaRPr lang="en-US" sz="1200" b="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smtClean="0"/>
              <a:t>And look where it was located.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043D5F65-535B-4250-86AC-4F5DF909B6EB}" type="slidenum">
              <a:rPr lang="en-US" sz="1200" b="0">
                <a:latin typeface="Arial" charset="0"/>
              </a:rPr>
              <a:pPr/>
              <a:t>34</a:t>
            </a:fld>
            <a:endParaRPr lang="en-US" sz="1200" b="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smtClean="0"/>
              <a:t>Bethlehem, about a mile away from the Herodian, was almost literally in its shadow.</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0CECD502-9178-4CAF-A23A-5FD7E0DE6EB1}" type="slidenum">
              <a:rPr lang="en-US" sz="1200" b="0">
                <a:latin typeface="Arial" charset="0"/>
              </a:rPr>
              <a:pPr/>
              <a:t>35</a:t>
            </a:fld>
            <a:endParaRPr lang="en-US" sz="1200" b="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smtClean="0"/>
              <a:t>2000 years ago Bethlehem probably was more this size.</a:t>
            </a:r>
          </a:p>
          <a:p>
            <a:pPr eaLnBrk="1" hangingPunct="1"/>
            <a:r>
              <a:rPr lang="en-US" smtClean="0"/>
              <a:t>And the Herodian would have been about here, where this hill is.</a:t>
            </a:r>
          </a:p>
          <a:p>
            <a:pPr eaLnBrk="1" hangingPunct="1"/>
            <a:r>
              <a:rPr lang="en-US" smtClean="0"/>
              <a:t>SO THAT'S THE CONTEXT OF HEROD THE GREAT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A70AF9C2-7376-402E-B9B3-95082E3F4195}" type="slidenum">
              <a:rPr lang="en-US" sz="1200" b="0">
                <a:latin typeface="Arial" charset="0"/>
              </a:rPr>
              <a:pPr/>
              <a:t>36</a:t>
            </a:fld>
            <a:endParaRPr lang="en-US" sz="1200" b="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smtClean="0"/>
              <a:t>UP - towards Jerusalem, towards God, always UP</a:t>
            </a:r>
          </a:p>
          <a:p>
            <a:pPr eaLnBrk="1" hangingPunct="1"/>
            <a:r>
              <a:rPr lang="en-US" smtClean="0"/>
              <a:t>NAZARETH - branch, shoot - Jesus the shoot of Jesse</a:t>
            </a:r>
          </a:p>
          <a:p>
            <a:pPr eaLnBrk="1" hangingPunct="1"/>
            <a:r>
              <a:rPr lang="en-US" smtClean="0"/>
              <a:t>BETHLEHEM - house of bread -- Jesus the bread of life </a:t>
            </a:r>
          </a:p>
          <a:p>
            <a:pPr eaLnBrk="1" hangingPunct="1"/>
            <a:r>
              <a:rPr lang="en-US" smtClean="0"/>
              <a:t>TOWN OF DAVID - King David was born here.  Small world.</a:t>
            </a:r>
          </a:p>
          <a:p>
            <a:pPr eaLnBrk="1" hangingPunct="1"/>
            <a:r>
              <a:rPr lang="en-US" smtClean="0"/>
              <a:t>SHEPHERD - probably women or children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8DF55B67-2893-4972-898E-FB10D4DCF8CC}" type="slidenum">
              <a:rPr lang="en-US" sz="1200" b="0">
                <a:latin typeface="Arial" charset="0"/>
              </a:rPr>
              <a:pPr/>
              <a:t>37</a:t>
            </a:fld>
            <a:endParaRPr lang="en-US" sz="1200" b="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smtClean="0"/>
              <a:t>Typical Christmas scene -- Mary on donkey, Joseph getting refused by the innkeeper, a wooden manger with nicely fluffed straw waiting in background</a:t>
            </a:r>
          </a:p>
          <a:p>
            <a:pPr eaLnBrk="1" hangingPunct="1"/>
            <a:r>
              <a:rPr lang="en-US" smtClean="0"/>
              <a:t>Remember, Bethlehem ~300 people, like Wyatt… why would they have an Inn?</a:t>
            </a:r>
          </a:p>
          <a:p>
            <a:pPr eaLnBrk="1" hangingPunct="1"/>
            <a:r>
              <a:rPr lang="en-US" smtClean="0"/>
              <a:t>word = guestroom or inn.  people often had a guestroom, often upstairs.  This is more likely.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797E0DE8-9635-4839-B5F7-952315CBD076}" type="slidenum">
              <a:rPr lang="en-US" sz="1200" b="0">
                <a:latin typeface="Arial" charset="0"/>
              </a:rPr>
              <a:pPr/>
              <a:t>38</a:t>
            </a:fld>
            <a:endParaRPr lang="en-US" sz="1200" b="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C953D5D0-14F0-45D6-BDA2-B41933C1434B}" type="slidenum">
              <a:rPr lang="en-US" sz="1200" b="0">
                <a:latin typeface="Arial" charset="0"/>
              </a:rPr>
              <a:pPr/>
              <a:t>39</a:t>
            </a:fld>
            <a:endParaRPr lang="en-US" sz="1200" b="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smtClean="0"/>
              <a:t>Understand this - parents of the messiah, the sacrificial lamb of God, could not even afford to by a lamb for their sacrifice.</a:t>
            </a:r>
          </a:p>
          <a:p>
            <a:pPr eaLnBrk="1" hangingPunct="1"/>
            <a:r>
              <a:rPr lang="en-US" smtClean="0"/>
              <a:t>But God provided their lamb, didn't he.  Just like he provide the lamb for Jacob when he thought he was going to have to sacrifice Isaac his son -- another important message God was teaching through a picture!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1047FFE9-5980-475A-A5C2-D698460073FF}" type="slidenum">
              <a:rPr lang="en-US" sz="1200" b="0">
                <a:latin typeface="Arial" charset="0"/>
              </a:rPr>
              <a:pPr/>
              <a:t>4</a:t>
            </a:fld>
            <a:endParaRPr lang="en-US" sz="1200" b="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4EEC2F3B-269A-4F7C-AEFF-F986B3C864B6}" type="slidenum">
              <a:rPr lang="en-US" sz="1200" b="0">
                <a:latin typeface="Arial" charset="0"/>
              </a:rPr>
              <a:pPr/>
              <a:t>40</a:t>
            </a:fld>
            <a:endParaRPr lang="en-US" sz="1200" b="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smtClean="0"/>
              <a:t>They were poor common people.  Probably had a simple house with a kitchen like this.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1C158C93-9AEF-4780-843E-B2418EC0145C}" type="slidenum">
              <a:rPr lang="en-US" sz="1200" b="0">
                <a:latin typeface="Arial" charset="0"/>
              </a:rPr>
              <a:pPr/>
              <a:t>41</a:t>
            </a:fld>
            <a:endParaRPr lang="en-US" sz="1200" b="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160E0961-EBD5-4783-98A0-4DEC2D1BC2E3}" type="slidenum">
              <a:rPr lang="en-US" sz="1200" b="0">
                <a:latin typeface="Arial" charset="0"/>
              </a:rPr>
              <a:pPr/>
              <a:t>42</a:t>
            </a:fld>
            <a:endParaRPr lang="en-US" sz="1200" b="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39E482B2-4218-40A7-A28E-5EBA87BDB4C6}" type="slidenum">
              <a:rPr lang="en-US" sz="1200" b="0">
                <a:latin typeface="Arial" charset="0"/>
              </a:rPr>
              <a:pPr/>
              <a:t>43</a:t>
            </a:fld>
            <a:endParaRPr lang="en-US" sz="1200" b="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smtClean="0"/>
              <a:t>Wood was expensive, stone was cheap.  They built out of stone whenever possible.  And stone held water better than wood anyway.  </a:t>
            </a:r>
          </a:p>
          <a:p>
            <a:pPr eaLnBrk="1" hangingPunct="1"/>
            <a:r>
              <a:rPr lang="en-US" smtClean="0"/>
              <a:t>Mangers in the middle east are used for water, not food.  The animals grazed, or ate their food on the ground.  But the water was most precious.  That was handled carefully.  It had value.  It was kept in the manger for the animals to drink.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6393ADEE-846C-4470-90C7-FA092C5B325B}" type="slidenum">
              <a:rPr lang="en-US" sz="1200" b="0">
                <a:latin typeface="Arial" charset="0"/>
              </a:rPr>
              <a:pPr/>
              <a:t>44</a:t>
            </a:fld>
            <a:endParaRPr lang="en-US" sz="1200" b="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smtClean="0"/>
              <a:t>Where were the mangers?  In the animal shelter.  And usually these were in caves.  Easy to dig out caves from the layers of limestone, given the terrain of that area.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310BCFC2-C502-4A5A-9E25-D67E5996CAB2}" type="slidenum">
              <a:rPr lang="en-US" sz="1200" b="0">
                <a:latin typeface="Arial" charset="0"/>
              </a:rPr>
              <a:pPr/>
              <a:t>45</a:t>
            </a:fld>
            <a:endParaRPr lang="en-US" sz="1200" b="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A93CFED9-9C49-4C72-954F-DE0F9D199731}" type="slidenum">
              <a:rPr lang="en-US" sz="1200" b="0">
                <a:latin typeface="Arial" charset="0"/>
              </a:rPr>
              <a:pPr/>
              <a:t>46</a:t>
            </a:fld>
            <a:endParaRPr lang="en-US" sz="1200" b="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smtClean="0"/>
              <a:t>Most likely, something like this would have served as Mary's labor and delivery room.</a:t>
            </a:r>
          </a:p>
          <a:p>
            <a:pPr eaLnBrk="1" hangingPunct="1"/>
            <a:r>
              <a:rPr lang="en-US" smtClean="0"/>
              <a:t>Sooty walls and ceiling from the decades of fires. Probably, very like, plenty of old manure on the ground.  The air filled with smoke from their fire.</a:t>
            </a:r>
          </a:p>
          <a:p>
            <a:pPr eaLnBrk="1" hangingPunct="1"/>
            <a:r>
              <a:rPr lang="en-US" smtClean="0"/>
              <a:t>No antiseptic hand wash, or clean pampers to use.</a:t>
            </a:r>
          </a:p>
          <a:p>
            <a:pPr eaLnBrk="1" hangingPunct="1"/>
            <a:r>
              <a:rPr lang="en-US" smtClean="0"/>
              <a:t>Can you imagine given birth in these conditions?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2BB40428-2EB8-4D5F-9B25-0B771C368B5A}" type="slidenum">
              <a:rPr lang="en-US" sz="1200" b="0">
                <a:latin typeface="Arial" charset="0"/>
              </a:rPr>
              <a:pPr/>
              <a:t>47</a:t>
            </a:fld>
            <a:endParaRPr lang="en-US" sz="1200" b="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smtClean="0"/>
              <a:t>Think about it.  How many of you have given birth?  How would you like to be in a strange place, far from family and friends, and have to camp out in a dirty smelly cave for sheep, and have your first baby there.  All alone.</a:t>
            </a:r>
          </a:p>
          <a:p>
            <a:pPr eaLnBrk="1" hangingPunct="1"/>
            <a:r>
              <a:rPr lang="en-US" smtClean="0"/>
              <a:t>And that was how God chose to have his Son enter this world.</a:t>
            </a:r>
          </a:p>
          <a:p>
            <a:pPr eaLnBrk="1" hangingPunct="1"/>
            <a:endParaRPr lang="en-US" smtClean="0"/>
          </a:p>
          <a:p>
            <a:pPr eaLnBrk="1" hangingPunct="1"/>
            <a:r>
              <a:rPr lang="en-US" smtClean="0"/>
              <a:t>But we don't really remember it that way.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E7E8F9EC-2BA8-477A-BB8E-E1288A3812FB}" type="slidenum">
              <a:rPr lang="en-US" sz="1200" b="0">
                <a:latin typeface="Arial" charset="0"/>
              </a:rPr>
              <a:pPr/>
              <a:t>48</a:t>
            </a:fld>
            <a:endParaRPr lang="en-US" sz="1200" b="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smtClean="0"/>
              <a:t>Let's compare the 2 Kings in Bethlehem: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36CFE7F2-2A71-4DF8-8E0E-02FEC81CE5D0}" type="slidenum">
              <a:rPr lang="en-US" sz="1200" b="0">
                <a:latin typeface="Arial" charset="0"/>
              </a:rPr>
              <a:pPr/>
              <a:t>49</a:t>
            </a:fld>
            <a:endParaRPr lang="en-US" sz="1200" b="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ED80242A-0D4E-4174-A9F0-4ACC172FEB67}" type="slidenum">
              <a:rPr lang="en-US" sz="1200" b="0">
                <a:latin typeface="Arial" charset="0"/>
              </a:rPr>
              <a:pPr/>
              <a:t>5</a:t>
            </a:fld>
            <a:endParaRPr lang="en-US" sz="1200" b="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47845F30-AE40-4593-ADDD-C63D51642E9A}" type="slidenum">
              <a:rPr lang="en-US" sz="1200" b="0">
                <a:latin typeface="Arial" charset="0"/>
              </a:rPr>
              <a:pPr/>
              <a:t>50</a:t>
            </a:fld>
            <a:endParaRPr lang="en-US" sz="1200" b="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smtClean="0"/>
              <a:t> But how did it end?  What became of Herod's great Kingdom?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A650DDAF-EC34-4633-BBD0-70D8F50C85BA}" type="slidenum">
              <a:rPr lang="en-US" sz="1200" b="0">
                <a:latin typeface="Arial" charset="0"/>
              </a:rPr>
              <a:pPr/>
              <a:t>51</a:t>
            </a:fld>
            <a:endParaRPr lang="en-US" sz="1200" b="0">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055C94CC-E08F-4CF1-B891-50C12A736D05}" type="slidenum">
              <a:rPr lang="en-US" sz="1200" b="0">
                <a:latin typeface="Arial" charset="0"/>
              </a:rPr>
              <a:pPr/>
              <a:t>52</a:t>
            </a:fld>
            <a:endParaRPr lang="en-US" sz="1200" b="0">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3C24E312-4B13-4E23-98FC-E26C57D078F5}" type="slidenum">
              <a:rPr lang="en-US" sz="1200" b="0">
                <a:latin typeface="Arial" charset="0"/>
              </a:rPr>
              <a:pPr/>
              <a:t>53</a:t>
            </a:fld>
            <a:endParaRPr lang="en-US" sz="1200" b="0">
              <a:latin typeface="Arial"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3A23DE22-92D9-41D2-8A3F-0AC0C5A7F9E2}" type="slidenum">
              <a:rPr lang="en-US" sz="1200" b="0">
                <a:latin typeface="Arial" charset="0"/>
              </a:rPr>
              <a:pPr/>
              <a:t>54</a:t>
            </a:fld>
            <a:endParaRPr lang="en-US" sz="1200" b="0">
              <a:latin typeface="Arial"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F85BEA98-FD3B-4D07-8D1D-67BCA30DB8E9}" type="slidenum">
              <a:rPr lang="en-US" sz="1200" b="0">
                <a:latin typeface="Arial" charset="0"/>
              </a:rPr>
              <a:pPr/>
              <a:t>55</a:t>
            </a:fld>
            <a:endParaRPr lang="en-US" sz="1200" b="0">
              <a:latin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570BA84A-AF00-45F9-AE0E-7B83460BFE4A}" type="slidenum">
              <a:rPr lang="en-US" sz="1200" b="0">
                <a:latin typeface="Arial" charset="0"/>
              </a:rPr>
              <a:pPr/>
              <a:t>56</a:t>
            </a:fld>
            <a:endParaRPr lang="en-US" sz="1200" b="0">
              <a:latin typeface="Arial"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7CB85CB2-B6A3-49A0-A6D5-F3E8B4C2FF71}" type="slidenum">
              <a:rPr lang="en-US" sz="1200" b="0">
                <a:latin typeface="Arial" charset="0"/>
              </a:rPr>
              <a:pPr/>
              <a:t>57</a:t>
            </a:fld>
            <a:endParaRPr lang="en-US" sz="1200" b="0">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smtClean="0"/>
              <a:t>Jesus - whose name means "The Lord Saves".  God's salvation for us.  Even his Birth shows he didn't come with power.  Just the opposite.  The contrast simply could not have been greater.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CB3D8531-1B19-4E14-978F-AEA4C7C338A6}" type="slidenum">
              <a:rPr lang="en-US" sz="1200" b="0">
                <a:latin typeface="Arial" charset="0"/>
              </a:rPr>
              <a:pPr/>
              <a:t>58</a:t>
            </a:fld>
            <a:endParaRPr lang="en-US" sz="1200" b="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smtClean="0"/>
              <a:t>Here, very near the north shore of Galilee, in full view of Mt Arbel where Herod began his reign of power and might, Jesus the Messiah taught these words.</a:t>
            </a:r>
          </a:p>
          <a:p>
            <a:pPr eaLnBrk="1" hangingPunct="1"/>
            <a:endParaRPr lang="en-US" smtClean="0"/>
          </a:p>
          <a:p>
            <a:pPr eaLnBrk="1" hangingPunct="1"/>
            <a:r>
              <a:rPr lang="en-US" smtClean="0"/>
              <a:t>JUST THE OPPOSITE OF HEROD, ISN'T IT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423AE357-20AD-4F56-B5A5-15C48E096A44}" type="slidenum">
              <a:rPr lang="en-US" sz="1200" b="0">
                <a:latin typeface="Arial" charset="0"/>
              </a:rPr>
              <a:pPr/>
              <a:t>59</a:t>
            </a:fld>
            <a:endParaRPr lang="en-US" sz="1200" b="0">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4CF389DD-85AC-449C-AF35-1D443A54EFFF}" type="slidenum">
              <a:rPr lang="en-US" sz="1200" b="0">
                <a:latin typeface="Arial" charset="0"/>
              </a:rPr>
              <a:pPr/>
              <a:t>6</a:t>
            </a:fld>
            <a:endParaRPr lang="en-US" sz="1200" b="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smtClean="0"/>
              <a:t>One aside -- to show you how important symbolism can be in Scripture, and how God uses it to communicate His message.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EE6F90E0-DAB3-461F-8435-A8EF36A774C2}" type="slidenum">
              <a:rPr lang="en-US" sz="1200" b="0">
                <a:latin typeface="Arial" charset="0"/>
              </a:rPr>
              <a:pPr/>
              <a:t>60</a:t>
            </a:fld>
            <a:endParaRPr lang="en-US" sz="1200" b="0">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181B3A65-5036-4BA4-A212-90CDAEF41704}" type="slidenum">
              <a:rPr lang="en-US" sz="1200" b="0">
                <a:latin typeface="Arial" charset="0"/>
              </a:rPr>
              <a:pPr/>
              <a:t>7</a:t>
            </a:fld>
            <a:endParaRPr lang="en-US" sz="1200" b="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US" smtClean="0"/>
              <a:t>Very strange to Westerners… God wouldn't do that!  In our eyes.</a:t>
            </a:r>
          </a:p>
          <a:p>
            <a:pPr eaLnBrk="1" hangingPunct="1"/>
            <a:r>
              <a:rPr lang="en-US" smtClean="0"/>
              <a:t>Hosea "Salvation" - names are VERY important.  Jewish people can't believe that most of us Christians don't know what names of people and places mean.  That's often essential to the story.</a:t>
            </a:r>
          </a:p>
          <a:p>
            <a:pPr eaLnBrk="1" hangingPunct="1"/>
            <a:r>
              <a:rPr lang="en-US" smtClean="0"/>
              <a:t>buys back his wife, even though she was unfaithful.  He lived out the destiny symbolized by his name -- and was her salvation.</a:t>
            </a:r>
          </a:p>
          <a:p>
            <a:pPr eaLnBrk="1" hangingPunct="1"/>
            <a:r>
              <a:rPr lang="en-US" smtClean="0"/>
              <a:t>Remember this for the very end-- How will salvation come? not by power.  I will show love and I will save them.  Not thru battle.  Not the way you think salvation will come.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FD34A867-FDFE-430A-8841-EC2831CD48F6}" type="slidenum">
              <a:rPr lang="en-US" sz="1200" b="0">
                <a:latin typeface="Arial" charset="0"/>
              </a:rPr>
              <a:pPr/>
              <a:t>8</a:t>
            </a:fld>
            <a:endParaRPr lang="en-US" sz="1200" b="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smtClean="0"/>
              <a:t>God's Truth is OFTEN communicated in pictures; in symbols.  It's the Eastern way.  We have to look for it, and then in minds, it's a real stretch to make any signifiance of it.  But to Jewish people, the original audience, they expected to be communicated to in this way.  It seem STRANGE to us, but it was NOT to them.  </a:t>
            </a:r>
          </a:p>
          <a:p>
            <a:pPr eaLnBrk="1" hangingPunct="1"/>
            <a:r>
              <a:rPr lang="en-US" smtClean="0"/>
              <a:t>They expected God to communicate his message in Pictures.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fld id="{C1054D60-32BF-489C-B709-60E57443FD1C}" type="slidenum">
              <a:rPr lang="en-US" sz="1200" b="0">
                <a:latin typeface="Arial" charset="0"/>
              </a:rPr>
              <a:pPr/>
              <a:t>9</a:t>
            </a:fld>
            <a:endParaRPr lang="en-US" sz="1200" b="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2775544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17268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486534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143191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813910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74870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7880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034372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52623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382413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345712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STOMP_Relish Gargler" pitchFamily="2" charset="0"/>
        </a:defRPr>
      </a:lvl2pPr>
      <a:lvl3pPr algn="ctr" rtl="0" eaLnBrk="0" fontAlgn="base" hangingPunct="0">
        <a:spcBef>
          <a:spcPct val="0"/>
        </a:spcBef>
        <a:spcAft>
          <a:spcPct val="0"/>
        </a:spcAft>
        <a:defRPr sz="5400">
          <a:solidFill>
            <a:schemeClr val="tx2"/>
          </a:solidFill>
          <a:latin typeface="STOMP_Relish Gargler" pitchFamily="2" charset="0"/>
        </a:defRPr>
      </a:lvl3pPr>
      <a:lvl4pPr algn="ctr" rtl="0" eaLnBrk="0" fontAlgn="base" hangingPunct="0">
        <a:spcBef>
          <a:spcPct val="0"/>
        </a:spcBef>
        <a:spcAft>
          <a:spcPct val="0"/>
        </a:spcAft>
        <a:defRPr sz="5400">
          <a:solidFill>
            <a:schemeClr val="tx2"/>
          </a:solidFill>
          <a:latin typeface="STOMP_Relish Gargler" pitchFamily="2" charset="0"/>
        </a:defRPr>
      </a:lvl4pPr>
      <a:lvl5pPr algn="ctr" rtl="0" eaLnBrk="0" fontAlgn="base" hangingPunct="0">
        <a:spcBef>
          <a:spcPct val="0"/>
        </a:spcBef>
        <a:spcAft>
          <a:spcPct val="0"/>
        </a:spcAft>
        <a:defRPr sz="5400">
          <a:solidFill>
            <a:schemeClr val="tx2"/>
          </a:solidFill>
          <a:latin typeface="STOMP_Relish Gargler" pitchFamily="2" charset="0"/>
        </a:defRPr>
      </a:lvl5pPr>
      <a:lvl6pPr marL="457200" algn="ctr" rtl="0" fontAlgn="base">
        <a:spcBef>
          <a:spcPct val="0"/>
        </a:spcBef>
        <a:spcAft>
          <a:spcPct val="0"/>
        </a:spcAft>
        <a:defRPr sz="5400">
          <a:solidFill>
            <a:schemeClr val="tx2"/>
          </a:solidFill>
          <a:latin typeface="STOMP_Relish Gargler" pitchFamily="2" charset="0"/>
        </a:defRPr>
      </a:lvl6pPr>
      <a:lvl7pPr marL="914400" algn="ctr" rtl="0" fontAlgn="base">
        <a:spcBef>
          <a:spcPct val="0"/>
        </a:spcBef>
        <a:spcAft>
          <a:spcPct val="0"/>
        </a:spcAft>
        <a:defRPr sz="5400">
          <a:solidFill>
            <a:schemeClr val="tx2"/>
          </a:solidFill>
          <a:latin typeface="STOMP_Relish Gargler" pitchFamily="2" charset="0"/>
        </a:defRPr>
      </a:lvl7pPr>
      <a:lvl8pPr marL="1371600" algn="ctr" rtl="0" fontAlgn="base">
        <a:spcBef>
          <a:spcPct val="0"/>
        </a:spcBef>
        <a:spcAft>
          <a:spcPct val="0"/>
        </a:spcAft>
        <a:defRPr sz="5400">
          <a:solidFill>
            <a:schemeClr val="tx2"/>
          </a:solidFill>
          <a:latin typeface="STOMP_Relish Gargler" pitchFamily="2" charset="0"/>
        </a:defRPr>
      </a:lvl8pPr>
      <a:lvl9pPr marL="1828800" algn="ctr" rtl="0" fontAlgn="base">
        <a:spcBef>
          <a:spcPct val="0"/>
        </a:spcBef>
        <a:spcAft>
          <a:spcPct val="0"/>
        </a:spcAft>
        <a:defRPr sz="5400">
          <a:solidFill>
            <a:schemeClr val="tx2"/>
          </a:solidFill>
          <a:latin typeface="STOMP_Relish Gargler"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endParaRPr lang="en-US" smtClean="0"/>
          </a:p>
        </p:txBody>
      </p:sp>
      <p:sp>
        <p:nvSpPr>
          <p:cNvPr id="2051"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this is a test</a:t>
            </a:r>
          </a:p>
          <a:p>
            <a:pPr eaLnBrk="1" hangingPunct="1"/>
            <a:endParaRPr lang="en-US" smtClean="0"/>
          </a:p>
        </p:txBody>
      </p:sp>
      <p:pic>
        <p:nvPicPr>
          <p:cNvPr id="2052" name="Picture 4" descr="Pictur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5"/>
          <p:cNvSpPr txBox="1">
            <a:spLocks noChangeArrowheads="1"/>
          </p:cNvSpPr>
          <p:nvPr/>
        </p:nvSpPr>
        <p:spPr bwMode="auto">
          <a:xfrm>
            <a:off x="914400" y="1981200"/>
            <a:ext cx="944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3200" b="0">
                <a:solidFill>
                  <a:srgbClr val="FFFF99"/>
                </a:solidFill>
                <a:latin typeface="Aniron" pitchFamily="2" charset="0"/>
              </a:rPr>
              <a:t>Two Kings in Bethlehem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2000" fill="hold"/>
                                        <p:tgtEl>
                                          <p:spTgt spid="94213"/>
                                        </p:tgtEl>
                                        <p:attrNameLst>
                                          <p:attrName>ppt_w</p:attrName>
                                        </p:attrNameLst>
                                      </p:cBhvr>
                                      <p:tavLst>
                                        <p:tav tm="0">
                                          <p:val>
                                            <p:strVal val="#ppt_w*0.70"/>
                                          </p:val>
                                        </p:tav>
                                        <p:tav tm="100000">
                                          <p:val>
                                            <p:strVal val="#ppt_w"/>
                                          </p:val>
                                        </p:tav>
                                      </p:tavLst>
                                    </p:anim>
                                    <p:anim calcmode="lin" valueType="num">
                                      <p:cBhvr>
                                        <p:cTn id="8" dur="2000" fill="hold"/>
                                        <p:tgtEl>
                                          <p:spTgt spid="94213"/>
                                        </p:tgtEl>
                                        <p:attrNameLst>
                                          <p:attrName>ppt_h</p:attrName>
                                        </p:attrNameLst>
                                      </p:cBhvr>
                                      <p:tavLst>
                                        <p:tav tm="0">
                                          <p:val>
                                            <p:strVal val="#ppt_h"/>
                                          </p:val>
                                        </p:tav>
                                        <p:tav tm="100000">
                                          <p:val>
                                            <p:strVal val="#ppt_h"/>
                                          </p:val>
                                        </p:tav>
                                      </p:tavLst>
                                    </p:anim>
                                    <p:animEffect transition="in" filter="fade">
                                      <p:cBhvr>
                                        <p:cTn id="9" dur="2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Shema</a:t>
            </a:r>
          </a:p>
        </p:txBody>
      </p:sp>
      <p:sp>
        <p:nvSpPr>
          <p:cNvPr id="12291"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12292" name="Picture 4"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1318" name="Group 22"/>
          <p:cNvGrpSpPr>
            <a:grpSpLocks/>
          </p:cNvGrpSpPr>
          <p:nvPr/>
        </p:nvGrpSpPr>
        <p:grpSpPr bwMode="auto">
          <a:xfrm>
            <a:off x="1082675" y="3117850"/>
            <a:ext cx="5622925" cy="577850"/>
            <a:chOff x="660" y="1781"/>
            <a:chExt cx="3542" cy="364"/>
          </a:xfrm>
        </p:grpSpPr>
        <p:sp>
          <p:nvSpPr>
            <p:cNvPr id="12299" name="Rectangle 20"/>
            <p:cNvSpPr>
              <a:spLocks noChangeArrowheads="1"/>
            </p:cNvSpPr>
            <p:nvPr/>
          </p:nvSpPr>
          <p:spPr bwMode="auto">
            <a:xfrm>
              <a:off x="2938" y="1966"/>
              <a:ext cx="1264" cy="179"/>
            </a:xfrm>
            <a:prstGeom prst="rect">
              <a:avLst/>
            </a:prstGeom>
            <a:pattFill prst="pct50">
              <a:fgClr>
                <a:srgbClr val="4057FE"/>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0" name="Rectangle 21"/>
            <p:cNvSpPr>
              <a:spLocks noChangeArrowheads="1"/>
            </p:cNvSpPr>
            <p:nvPr/>
          </p:nvSpPr>
          <p:spPr bwMode="auto">
            <a:xfrm>
              <a:off x="660" y="1781"/>
              <a:ext cx="948" cy="179"/>
            </a:xfrm>
            <a:prstGeom prst="rect">
              <a:avLst/>
            </a:prstGeom>
            <a:pattFill prst="pct50">
              <a:fgClr>
                <a:srgbClr val="4057FE"/>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1301" name="Text Box 5"/>
          <p:cNvSpPr txBox="1">
            <a:spLocks noChangeArrowheads="1"/>
          </p:cNvSpPr>
          <p:nvPr/>
        </p:nvSpPr>
        <p:spPr bwMode="auto">
          <a:xfrm>
            <a:off x="550863" y="1014413"/>
            <a:ext cx="8250237" cy="4902200"/>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Genesis 25:21-26 (NIV)</a:t>
            </a:r>
            <a:endParaRPr lang="en-US" sz="1800">
              <a:latin typeface="Arial" charset="0"/>
            </a:endParaRPr>
          </a:p>
          <a:p>
            <a:pPr>
              <a:spcAft>
                <a:spcPct val="50000"/>
              </a:spcAft>
              <a:buFontTx/>
              <a:buNone/>
            </a:pPr>
            <a:r>
              <a:rPr lang="en-US" sz="1800">
                <a:latin typeface="Arial" charset="0"/>
              </a:rPr>
              <a:t>Isaac prayed to the Lord on behalf of his wife, because she was barren. The Lord answered his prayer, and his wife Rebekah became pregnant.  The babies jostled each other within her, and she said, “Why is this happening to me?” So she went to inquire of the Lord. </a:t>
            </a:r>
          </a:p>
          <a:p>
            <a:pPr>
              <a:spcAft>
                <a:spcPct val="50000"/>
              </a:spcAft>
              <a:buFontTx/>
              <a:buNone/>
            </a:pPr>
            <a:r>
              <a:rPr lang="en-US" sz="1800">
                <a:latin typeface="Arial" charset="0"/>
              </a:rPr>
              <a:t>The Lord said to her, </a:t>
            </a:r>
          </a:p>
          <a:p>
            <a:pPr lvl="1">
              <a:buFontTx/>
              <a:buNone/>
            </a:pPr>
            <a:r>
              <a:rPr lang="en-US" sz="1800">
                <a:latin typeface="Arial" charset="0"/>
              </a:rPr>
              <a:t>“Two nations are in your womb, </a:t>
            </a:r>
          </a:p>
          <a:p>
            <a:pPr lvl="1">
              <a:buFontTx/>
              <a:buNone/>
            </a:pPr>
            <a:r>
              <a:rPr lang="en-US" sz="1800">
                <a:latin typeface="Arial" charset="0"/>
              </a:rPr>
              <a:t>and two peoples from within you will be separated; </a:t>
            </a:r>
          </a:p>
          <a:p>
            <a:pPr lvl="1">
              <a:buFontTx/>
              <a:buNone/>
            </a:pPr>
            <a:r>
              <a:rPr lang="en-US" sz="1800">
                <a:latin typeface="Arial" charset="0"/>
              </a:rPr>
              <a:t>one people will be stronger than the other, </a:t>
            </a:r>
          </a:p>
          <a:p>
            <a:pPr lvl="1">
              <a:spcAft>
                <a:spcPct val="50000"/>
              </a:spcAft>
              <a:buFontTx/>
              <a:buNone/>
            </a:pPr>
            <a:r>
              <a:rPr lang="en-US" sz="1800">
                <a:latin typeface="Arial" charset="0"/>
              </a:rPr>
              <a:t>and the older will serve the younger.” </a:t>
            </a:r>
          </a:p>
          <a:p>
            <a:pPr>
              <a:spcAft>
                <a:spcPct val="50000"/>
              </a:spcAft>
              <a:buFontTx/>
              <a:buNone/>
            </a:pPr>
            <a:r>
              <a:rPr lang="en-US" sz="1800">
                <a:latin typeface="Arial" charset="0"/>
              </a:rPr>
              <a:t>When the time came for her to give birth, there were twin boys in her womb. The first to come out was red, and his whole body was like a hairy garment; so they named him Esau.  After this, his brother came out, with his hand grasping Esau’s heel; so he was named Jacob.</a:t>
            </a:r>
          </a:p>
          <a:p>
            <a:pPr>
              <a:spcAft>
                <a:spcPct val="50000"/>
              </a:spcAft>
              <a:buFontTx/>
              <a:buNone/>
            </a:pPr>
            <a:endParaRPr lang="en-US" sz="1800">
              <a:latin typeface="Arial" charset="0"/>
            </a:endParaRPr>
          </a:p>
        </p:txBody>
      </p:sp>
      <p:sp>
        <p:nvSpPr>
          <p:cNvPr id="311305" name="Oval 9"/>
          <p:cNvSpPr>
            <a:spLocks noChangeArrowheads="1"/>
          </p:cNvSpPr>
          <p:nvPr/>
        </p:nvSpPr>
        <p:spPr bwMode="auto">
          <a:xfrm>
            <a:off x="5969000" y="5141913"/>
            <a:ext cx="849313" cy="37623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11" name="Oval 15"/>
          <p:cNvSpPr>
            <a:spLocks noChangeArrowheads="1"/>
          </p:cNvSpPr>
          <p:nvPr/>
        </p:nvSpPr>
        <p:spPr bwMode="auto">
          <a:xfrm>
            <a:off x="3703638" y="4894263"/>
            <a:ext cx="806450" cy="3397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14" name="Oval 18"/>
          <p:cNvSpPr>
            <a:spLocks noChangeArrowheads="1"/>
          </p:cNvSpPr>
          <p:nvPr/>
        </p:nvSpPr>
        <p:spPr bwMode="auto">
          <a:xfrm>
            <a:off x="4024313" y="3932238"/>
            <a:ext cx="1076325" cy="37623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15" name="Oval 19"/>
          <p:cNvSpPr>
            <a:spLocks noChangeArrowheads="1"/>
          </p:cNvSpPr>
          <p:nvPr/>
        </p:nvSpPr>
        <p:spPr bwMode="auto">
          <a:xfrm>
            <a:off x="1866900" y="3922713"/>
            <a:ext cx="777875" cy="3397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1301">
                                            <p:txEl>
                                              <p:pRg st="0" end="0"/>
                                            </p:txEl>
                                          </p:spTgt>
                                        </p:tgtEl>
                                        <p:attrNameLst>
                                          <p:attrName>style.visibility</p:attrName>
                                        </p:attrNameLst>
                                      </p:cBhvr>
                                      <p:to>
                                        <p:strVal val="visible"/>
                                      </p:to>
                                    </p:set>
                                    <p:animEffect transition="in" filter="fade">
                                      <p:cBhvr>
                                        <p:cTn id="7" dur="2000"/>
                                        <p:tgtEl>
                                          <p:spTgt spid="31130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1301">
                                            <p:txEl>
                                              <p:pRg st="1" end="1"/>
                                            </p:txEl>
                                          </p:spTgt>
                                        </p:tgtEl>
                                        <p:attrNameLst>
                                          <p:attrName>style.visibility</p:attrName>
                                        </p:attrNameLst>
                                      </p:cBhvr>
                                      <p:to>
                                        <p:strVal val="visible"/>
                                      </p:to>
                                    </p:set>
                                    <p:animEffect transition="in" filter="fade">
                                      <p:cBhvr>
                                        <p:cTn id="10" dur="2000"/>
                                        <p:tgtEl>
                                          <p:spTgt spid="31130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11301">
                                            <p:txEl>
                                              <p:pRg st="2" end="2"/>
                                            </p:txEl>
                                          </p:spTgt>
                                        </p:tgtEl>
                                        <p:attrNameLst>
                                          <p:attrName>style.visibility</p:attrName>
                                        </p:attrNameLst>
                                      </p:cBhvr>
                                      <p:to>
                                        <p:strVal val="visible"/>
                                      </p:to>
                                    </p:set>
                                    <p:animEffect transition="in" filter="fade">
                                      <p:cBhvr>
                                        <p:cTn id="15" dur="2000"/>
                                        <p:tgtEl>
                                          <p:spTgt spid="31130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11301">
                                            <p:txEl>
                                              <p:pRg st="3" end="3"/>
                                            </p:txEl>
                                          </p:spTgt>
                                        </p:tgtEl>
                                        <p:attrNameLst>
                                          <p:attrName>style.visibility</p:attrName>
                                        </p:attrNameLst>
                                      </p:cBhvr>
                                      <p:to>
                                        <p:strVal val="visible"/>
                                      </p:to>
                                    </p:set>
                                    <p:animEffect transition="in" filter="fade">
                                      <p:cBhvr>
                                        <p:cTn id="18" dur="2000"/>
                                        <p:tgtEl>
                                          <p:spTgt spid="31130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11301">
                                            <p:txEl>
                                              <p:pRg st="4" end="4"/>
                                            </p:txEl>
                                          </p:spTgt>
                                        </p:tgtEl>
                                        <p:attrNameLst>
                                          <p:attrName>style.visibility</p:attrName>
                                        </p:attrNameLst>
                                      </p:cBhvr>
                                      <p:to>
                                        <p:strVal val="visible"/>
                                      </p:to>
                                    </p:set>
                                    <p:animEffect transition="in" filter="fade">
                                      <p:cBhvr>
                                        <p:cTn id="21" dur="2000"/>
                                        <p:tgtEl>
                                          <p:spTgt spid="31130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11301">
                                            <p:txEl>
                                              <p:pRg st="5" end="5"/>
                                            </p:txEl>
                                          </p:spTgt>
                                        </p:tgtEl>
                                        <p:attrNameLst>
                                          <p:attrName>style.visibility</p:attrName>
                                        </p:attrNameLst>
                                      </p:cBhvr>
                                      <p:to>
                                        <p:strVal val="visible"/>
                                      </p:to>
                                    </p:set>
                                    <p:animEffect transition="in" filter="fade">
                                      <p:cBhvr>
                                        <p:cTn id="24" dur="2000"/>
                                        <p:tgtEl>
                                          <p:spTgt spid="311301">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11301">
                                            <p:txEl>
                                              <p:pRg st="6" end="6"/>
                                            </p:txEl>
                                          </p:spTgt>
                                        </p:tgtEl>
                                        <p:attrNameLst>
                                          <p:attrName>style.visibility</p:attrName>
                                        </p:attrNameLst>
                                      </p:cBhvr>
                                      <p:to>
                                        <p:strVal val="visible"/>
                                      </p:to>
                                    </p:set>
                                    <p:animEffect transition="in" filter="fade">
                                      <p:cBhvr>
                                        <p:cTn id="27" dur="2000"/>
                                        <p:tgtEl>
                                          <p:spTgt spid="31130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11318"/>
                                        </p:tgtEl>
                                        <p:attrNameLst>
                                          <p:attrName>style.visibility</p:attrName>
                                        </p:attrNameLst>
                                      </p:cBhvr>
                                      <p:to>
                                        <p:strVal val="visible"/>
                                      </p:to>
                                    </p:set>
                                    <p:animEffect transition="in" filter="fade">
                                      <p:cBhvr>
                                        <p:cTn id="32" dur="2000"/>
                                        <p:tgtEl>
                                          <p:spTgt spid="3113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311315"/>
                                        </p:tgtEl>
                                        <p:attrNameLst>
                                          <p:attrName>style.visibility</p:attrName>
                                        </p:attrNameLst>
                                      </p:cBhvr>
                                      <p:to>
                                        <p:strVal val="visible"/>
                                      </p:to>
                                    </p:set>
                                    <p:anim calcmode="lin" valueType="num">
                                      <p:cBhvr>
                                        <p:cTn id="37" dur="1000" fill="hold"/>
                                        <p:tgtEl>
                                          <p:spTgt spid="311315"/>
                                        </p:tgtEl>
                                        <p:attrNameLst>
                                          <p:attrName>ppt_w</p:attrName>
                                        </p:attrNameLst>
                                      </p:cBhvr>
                                      <p:tavLst>
                                        <p:tav tm="0">
                                          <p:val>
                                            <p:strVal val="#ppt_w*0.70"/>
                                          </p:val>
                                        </p:tav>
                                        <p:tav tm="100000">
                                          <p:val>
                                            <p:strVal val="#ppt_w"/>
                                          </p:val>
                                        </p:tav>
                                      </p:tavLst>
                                    </p:anim>
                                    <p:anim calcmode="lin" valueType="num">
                                      <p:cBhvr>
                                        <p:cTn id="38" dur="1000" fill="hold"/>
                                        <p:tgtEl>
                                          <p:spTgt spid="311315"/>
                                        </p:tgtEl>
                                        <p:attrNameLst>
                                          <p:attrName>ppt_h</p:attrName>
                                        </p:attrNameLst>
                                      </p:cBhvr>
                                      <p:tavLst>
                                        <p:tav tm="0">
                                          <p:val>
                                            <p:strVal val="#ppt_h"/>
                                          </p:val>
                                        </p:tav>
                                        <p:tav tm="100000">
                                          <p:val>
                                            <p:strVal val="#ppt_h"/>
                                          </p:val>
                                        </p:tav>
                                      </p:tavLst>
                                    </p:anim>
                                    <p:animEffect transition="in" filter="fade">
                                      <p:cBhvr>
                                        <p:cTn id="39" dur="1000"/>
                                        <p:tgtEl>
                                          <p:spTgt spid="311315"/>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311314"/>
                                        </p:tgtEl>
                                        <p:attrNameLst>
                                          <p:attrName>style.visibility</p:attrName>
                                        </p:attrNameLst>
                                      </p:cBhvr>
                                      <p:to>
                                        <p:strVal val="visible"/>
                                      </p:to>
                                    </p:set>
                                    <p:anim calcmode="lin" valueType="num">
                                      <p:cBhvr>
                                        <p:cTn id="42" dur="1000" fill="hold"/>
                                        <p:tgtEl>
                                          <p:spTgt spid="311314"/>
                                        </p:tgtEl>
                                        <p:attrNameLst>
                                          <p:attrName>ppt_w</p:attrName>
                                        </p:attrNameLst>
                                      </p:cBhvr>
                                      <p:tavLst>
                                        <p:tav tm="0">
                                          <p:val>
                                            <p:strVal val="#ppt_w*0.70"/>
                                          </p:val>
                                        </p:tav>
                                        <p:tav tm="100000">
                                          <p:val>
                                            <p:strVal val="#ppt_w"/>
                                          </p:val>
                                        </p:tav>
                                      </p:tavLst>
                                    </p:anim>
                                    <p:anim calcmode="lin" valueType="num">
                                      <p:cBhvr>
                                        <p:cTn id="43" dur="1000" fill="hold"/>
                                        <p:tgtEl>
                                          <p:spTgt spid="311314"/>
                                        </p:tgtEl>
                                        <p:attrNameLst>
                                          <p:attrName>ppt_h</p:attrName>
                                        </p:attrNameLst>
                                      </p:cBhvr>
                                      <p:tavLst>
                                        <p:tav tm="0">
                                          <p:val>
                                            <p:strVal val="#ppt_h"/>
                                          </p:val>
                                        </p:tav>
                                        <p:tav tm="100000">
                                          <p:val>
                                            <p:strVal val="#ppt_h"/>
                                          </p:val>
                                        </p:tav>
                                      </p:tavLst>
                                    </p:anim>
                                    <p:animEffect transition="in" filter="fade">
                                      <p:cBhvr>
                                        <p:cTn id="44" dur="1000"/>
                                        <p:tgtEl>
                                          <p:spTgt spid="3113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11301">
                                            <p:txEl>
                                              <p:pRg st="7" end="7"/>
                                            </p:txEl>
                                          </p:spTgt>
                                        </p:tgtEl>
                                        <p:attrNameLst>
                                          <p:attrName>style.visibility</p:attrName>
                                        </p:attrNameLst>
                                      </p:cBhvr>
                                      <p:to>
                                        <p:strVal val="visible"/>
                                      </p:to>
                                    </p:set>
                                    <p:animEffect transition="in" filter="fade">
                                      <p:cBhvr>
                                        <p:cTn id="49" dur="2000"/>
                                        <p:tgtEl>
                                          <p:spTgt spid="311301">
                                            <p:txEl>
                                              <p:pRg st="7" end="7"/>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311311"/>
                                        </p:tgtEl>
                                        <p:attrNameLst>
                                          <p:attrName>style.visibility</p:attrName>
                                        </p:attrNameLst>
                                      </p:cBhvr>
                                      <p:to>
                                        <p:strVal val="visible"/>
                                      </p:to>
                                    </p:set>
                                    <p:anim calcmode="lin" valueType="num">
                                      <p:cBhvr>
                                        <p:cTn id="54" dur="1000" fill="hold"/>
                                        <p:tgtEl>
                                          <p:spTgt spid="311311"/>
                                        </p:tgtEl>
                                        <p:attrNameLst>
                                          <p:attrName>ppt_w</p:attrName>
                                        </p:attrNameLst>
                                      </p:cBhvr>
                                      <p:tavLst>
                                        <p:tav tm="0">
                                          <p:val>
                                            <p:strVal val="#ppt_w*0.70"/>
                                          </p:val>
                                        </p:tav>
                                        <p:tav tm="100000">
                                          <p:val>
                                            <p:strVal val="#ppt_w"/>
                                          </p:val>
                                        </p:tav>
                                      </p:tavLst>
                                    </p:anim>
                                    <p:anim calcmode="lin" valueType="num">
                                      <p:cBhvr>
                                        <p:cTn id="55" dur="1000" fill="hold"/>
                                        <p:tgtEl>
                                          <p:spTgt spid="311311"/>
                                        </p:tgtEl>
                                        <p:attrNameLst>
                                          <p:attrName>ppt_h</p:attrName>
                                        </p:attrNameLst>
                                      </p:cBhvr>
                                      <p:tavLst>
                                        <p:tav tm="0">
                                          <p:val>
                                            <p:strVal val="#ppt_h"/>
                                          </p:val>
                                        </p:tav>
                                        <p:tav tm="100000">
                                          <p:val>
                                            <p:strVal val="#ppt_h"/>
                                          </p:val>
                                        </p:tav>
                                      </p:tavLst>
                                    </p:anim>
                                    <p:animEffect transition="in" filter="fade">
                                      <p:cBhvr>
                                        <p:cTn id="56" dur="1000"/>
                                        <p:tgtEl>
                                          <p:spTgt spid="311311"/>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311305"/>
                                        </p:tgtEl>
                                        <p:attrNameLst>
                                          <p:attrName>style.visibility</p:attrName>
                                        </p:attrNameLst>
                                      </p:cBhvr>
                                      <p:to>
                                        <p:strVal val="visible"/>
                                      </p:to>
                                    </p:set>
                                    <p:anim calcmode="lin" valueType="num">
                                      <p:cBhvr>
                                        <p:cTn id="59" dur="1000" fill="hold"/>
                                        <p:tgtEl>
                                          <p:spTgt spid="311305"/>
                                        </p:tgtEl>
                                        <p:attrNameLst>
                                          <p:attrName>ppt_w</p:attrName>
                                        </p:attrNameLst>
                                      </p:cBhvr>
                                      <p:tavLst>
                                        <p:tav tm="0">
                                          <p:val>
                                            <p:strVal val="#ppt_w*0.70"/>
                                          </p:val>
                                        </p:tav>
                                        <p:tav tm="100000">
                                          <p:val>
                                            <p:strVal val="#ppt_w"/>
                                          </p:val>
                                        </p:tav>
                                      </p:tavLst>
                                    </p:anim>
                                    <p:anim calcmode="lin" valueType="num">
                                      <p:cBhvr>
                                        <p:cTn id="60" dur="1000" fill="hold"/>
                                        <p:tgtEl>
                                          <p:spTgt spid="311305"/>
                                        </p:tgtEl>
                                        <p:attrNameLst>
                                          <p:attrName>ppt_h</p:attrName>
                                        </p:attrNameLst>
                                      </p:cBhvr>
                                      <p:tavLst>
                                        <p:tav tm="0">
                                          <p:val>
                                            <p:strVal val="#ppt_h"/>
                                          </p:val>
                                        </p:tav>
                                        <p:tav tm="100000">
                                          <p:val>
                                            <p:strVal val="#ppt_h"/>
                                          </p:val>
                                        </p:tav>
                                      </p:tavLst>
                                    </p:anim>
                                    <p:animEffect transition="in" filter="fade">
                                      <p:cBhvr>
                                        <p:cTn id="61" dur="1000"/>
                                        <p:tgtEl>
                                          <p:spTgt spid="311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5" grpId="0" animBg="1"/>
      <p:bldP spid="311311" grpId="0" animBg="1"/>
      <p:bldP spid="311314" grpId="0" animBg="1"/>
      <p:bldP spid="3113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56"/>
          <p:cNvGrpSpPr>
            <a:grpSpLocks/>
          </p:cNvGrpSpPr>
          <p:nvPr/>
        </p:nvGrpSpPr>
        <p:grpSpPr bwMode="auto">
          <a:xfrm>
            <a:off x="627063" y="4492625"/>
            <a:ext cx="6019800" cy="1103313"/>
            <a:chOff x="395" y="2830"/>
            <a:chExt cx="3792" cy="695"/>
          </a:xfrm>
        </p:grpSpPr>
        <p:sp>
          <p:nvSpPr>
            <p:cNvPr id="13327" name="Rectangle 52"/>
            <p:cNvSpPr>
              <a:spLocks noChangeArrowheads="1"/>
            </p:cNvSpPr>
            <p:nvPr/>
          </p:nvSpPr>
          <p:spPr bwMode="auto">
            <a:xfrm>
              <a:off x="395" y="3159"/>
              <a:ext cx="1782" cy="174"/>
            </a:xfrm>
            <a:prstGeom prst="rect">
              <a:avLst/>
            </a:prstGeom>
            <a:pattFill prst="pct70">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Rectangle 53"/>
            <p:cNvSpPr>
              <a:spLocks noChangeArrowheads="1"/>
            </p:cNvSpPr>
            <p:nvPr/>
          </p:nvSpPr>
          <p:spPr bwMode="auto">
            <a:xfrm>
              <a:off x="395" y="2830"/>
              <a:ext cx="2156" cy="182"/>
            </a:xfrm>
            <a:prstGeom prst="rect">
              <a:avLst/>
            </a:prstGeom>
            <a:pattFill prst="pct70">
              <a:fgClr>
                <a:srgbClr val="008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9" name="Rectangle 54"/>
            <p:cNvSpPr>
              <a:spLocks noChangeArrowheads="1"/>
            </p:cNvSpPr>
            <p:nvPr/>
          </p:nvSpPr>
          <p:spPr bwMode="auto">
            <a:xfrm>
              <a:off x="395" y="3340"/>
              <a:ext cx="1685" cy="182"/>
            </a:xfrm>
            <a:prstGeom prst="rect">
              <a:avLst/>
            </a:prstGeom>
            <a:pattFill prst="pct70">
              <a:fgClr>
                <a:srgbClr val="008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0" name="Rectangle 55"/>
            <p:cNvSpPr>
              <a:spLocks noChangeArrowheads="1"/>
            </p:cNvSpPr>
            <p:nvPr/>
          </p:nvSpPr>
          <p:spPr bwMode="auto">
            <a:xfrm>
              <a:off x="2276" y="3343"/>
              <a:ext cx="1911" cy="182"/>
            </a:xfrm>
            <a:prstGeom prst="rect">
              <a:avLst/>
            </a:prstGeom>
            <a:pattFill prst="pct70">
              <a:fgClr>
                <a:srgbClr val="008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315" name="Rectangle 2"/>
          <p:cNvSpPr>
            <a:spLocks noGrp="1" noChangeArrowheads="1"/>
          </p:cNvSpPr>
          <p:nvPr>
            <p:ph type="title"/>
          </p:nvPr>
        </p:nvSpPr>
        <p:spPr/>
        <p:txBody>
          <a:bodyPr/>
          <a:lstStyle/>
          <a:p>
            <a:pPr eaLnBrk="1" hangingPunct="1"/>
            <a:r>
              <a:rPr lang="en-US" smtClean="0"/>
              <a:t>Shema</a:t>
            </a:r>
          </a:p>
        </p:txBody>
      </p:sp>
      <p:pic>
        <p:nvPicPr>
          <p:cNvPr id="13316" name="Picture 4"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5" name="Text Box 5"/>
          <p:cNvSpPr txBox="1">
            <a:spLocks noChangeArrowheads="1"/>
          </p:cNvSpPr>
          <p:nvPr/>
        </p:nvSpPr>
        <p:spPr bwMode="auto">
          <a:xfrm>
            <a:off x="547688" y="723900"/>
            <a:ext cx="8137525" cy="1328738"/>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Genesis 25:29-30 (NIV)</a:t>
            </a:r>
            <a:endParaRPr lang="en-US" sz="1800">
              <a:latin typeface="Arial" charset="0"/>
            </a:endParaRPr>
          </a:p>
          <a:p>
            <a:pPr>
              <a:buFontTx/>
              <a:buNone/>
            </a:pPr>
            <a:r>
              <a:rPr lang="en-US" sz="1800">
                <a:latin typeface="Arial" charset="0"/>
              </a:rPr>
              <a:t>Once when Jacob was cooking some stew, Esau came in from the open country, famished.  He said to Jacob, “Quick, let me have some of that red stew! I’m famished!” (That is why he was also called Edom.) </a:t>
            </a:r>
          </a:p>
        </p:txBody>
      </p:sp>
      <p:sp>
        <p:nvSpPr>
          <p:cNvPr id="312330" name="Oval 10"/>
          <p:cNvSpPr>
            <a:spLocks noChangeArrowheads="1"/>
          </p:cNvSpPr>
          <p:nvPr/>
        </p:nvSpPr>
        <p:spPr bwMode="auto">
          <a:xfrm>
            <a:off x="5260975" y="1146175"/>
            <a:ext cx="771525" cy="3762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344" name="Rectangle 24"/>
          <p:cNvSpPr>
            <a:spLocks noChangeArrowheads="1"/>
          </p:cNvSpPr>
          <p:nvPr/>
        </p:nvSpPr>
        <p:spPr bwMode="auto">
          <a:xfrm>
            <a:off x="1873250" y="3154363"/>
            <a:ext cx="3536950" cy="274637"/>
          </a:xfrm>
          <a:prstGeom prst="rect">
            <a:avLst/>
          </a:prstGeom>
          <a:pattFill prst="pct70">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335" name="Text Box 15"/>
          <p:cNvSpPr txBox="1">
            <a:spLocks noChangeArrowheads="1"/>
          </p:cNvSpPr>
          <p:nvPr/>
        </p:nvSpPr>
        <p:spPr bwMode="auto">
          <a:xfrm>
            <a:off x="611188" y="2405063"/>
            <a:ext cx="8250237" cy="1054100"/>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Genesis 36:8-9 (NIV)</a:t>
            </a:r>
            <a:endParaRPr lang="en-US" sz="1800">
              <a:latin typeface="Arial" charset="0"/>
            </a:endParaRPr>
          </a:p>
          <a:p>
            <a:pPr>
              <a:buFontTx/>
              <a:buNone/>
            </a:pPr>
            <a:r>
              <a:rPr lang="en-US" sz="1800">
                <a:latin typeface="Arial" charset="0"/>
              </a:rPr>
              <a:t>So Esau (that is, Edom) settled in the hill country of Seir.  This is the account of Esau the father of the Edomites in the hill country of Seir… </a:t>
            </a:r>
          </a:p>
        </p:txBody>
      </p:sp>
      <p:sp>
        <p:nvSpPr>
          <p:cNvPr id="312366" name="Rectangle 46"/>
          <p:cNvSpPr>
            <a:spLocks noChangeArrowheads="1"/>
          </p:cNvSpPr>
          <p:nvPr/>
        </p:nvSpPr>
        <p:spPr bwMode="auto">
          <a:xfrm>
            <a:off x="627063" y="5014913"/>
            <a:ext cx="6710362" cy="276225"/>
          </a:xfrm>
          <a:prstGeom prst="rect">
            <a:avLst/>
          </a:prstGeom>
          <a:pattFill prst="pct70">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370" name="Rectangle 50"/>
          <p:cNvSpPr>
            <a:spLocks noChangeArrowheads="1"/>
          </p:cNvSpPr>
          <p:nvPr/>
        </p:nvSpPr>
        <p:spPr bwMode="auto">
          <a:xfrm>
            <a:off x="627063" y="5302250"/>
            <a:ext cx="6008687" cy="288925"/>
          </a:xfrm>
          <a:prstGeom prst="rect">
            <a:avLst/>
          </a:prstGeom>
          <a:pattFill prst="pct70">
            <a:fgClr>
              <a:srgbClr val="008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337" name="Text Box 17"/>
          <p:cNvSpPr txBox="1">
            <a:spLocks noChangeArrowheads="1"/>
          </p:cNvSpPr>
          <p:nvPr/>
        </p:nvSpPr>
        <p:spPr bwMode="auto">
          <a:xfrm>
            <a:off x="563563" y="4000500"/>
            <a:ext cx="7881937" cy="2152650"/>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Numbers 24:17-19 (NIV)</a:t>
            </a:r>
            <a:endParaRPr lang="en-US" sz="1800">
              <a:latin typeface="Arial" charset="0"/>
            </a:endParaRPr>
          </a:p>
          <a:p>
            <a:pPr>
              <a:buFontTx/>
              <a:buNone/>
            </a:pPr>
            <a:r>
              <a:rPr lang="en-US" sz="1800">
                <a:latin typeface="Arial" charset="0"/>
              </a:rPr>
              <a:t>A star will come out of Jacob;  a scepter will rise out of Israel.  He will crush the foreheads of Moab, the skulls of all the sons of Sheth.  Edom will be conquered; Seir, his enemy, will be conquered,  but Israel will grow strong.   A ruler will come out of Jacob and destroy the survivors of the city.” </a:t>
            </a:r>
          </a:p>
          <a:p>
            <a:pPr>
              <a:spcAft>
                <a:spcPct val="50000"/>
              </a:spcAft>
              <a:buFontTx/>
              <a:buNone/>
            </a:pPr>
            <a:endParaRPr lang="en-US" sz="1800">
              <a:latin typeface="Arial" charset="0"/>
            </a:endParaRPr>
          </a:p>
        </p:txBody>
      </p:sp>
      <p:sp>
        <p:nvSpPr>
          <p:cNvPr id="312360" name="Oval 40"/>
          <p:cNvSpPr>
            <a:spLocks noChangeArrowheads="1"/>
          </p:cNvSpPr>
          <p:nvPr/>
        </p:nvSpPr>
        <p:spPr bwMode="auto">
          <a:xfrm>
            <a:off x="6556375" y="4441825"/>
            <a:ext cx="904875" cy="339725"/>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361" name="Oval 41"/>
          <p:cNvSpPr>
            <a:spLocks noChangeArrowheads="1"/>
          </p:cNvSpPr>
          <p:nvPr/>
        </p:nvSpPr>
        <p:spPr bwMode="auto">
          <a:xfrm>
            <a:off x="3051175" y="4437063"/>
            <a:ext cx="904875" cy="339725"/>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378" name="Oval 58"/>
          <p:cNvSpPr>
            <a:spLocks noChangeArrowheads="1"/>
          </p:cNvSpPr>
          <p:nvPr/>
        </p:nvSpPr>
        <p:spPr bwMode="auto">
          <a:xfrm>
            <a:off x="6705600" y="1736725"/>
            <a:ext cx="850900" cy="3397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2325"/>
                                        </p:tgtEl>
                                        <p:attrNameLst>
                                          <p:attrName>style.visibility</p:attrName>
                                        </p:attrNameLst>
                                      </p:cBhvr>
                                      <p:to>
                                        <p:strVal val="visible"/>
                                      </p:to>
                                    </p:set>
                                    <p:animEffect transition="in" filter="fade">
                                      <p:cBhvr>
                                        <p:cTn id="7" dur="2000"/>
                                        <p:tgtEl>
                                          <p:spTgt spid="312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12378"/>
                                        </p:tgtEl>
                                        <p:attrNameLst>
                                          <p:attrName>style.visibility</p:attrName>
                                        </p:attrNameLst>
                                      </p:cBhvr>
                                      <p:to>
                                        <p:strVal val="visible"/>
                                      </p:to>
                                    </p:set>
                                    <p:anim calcmode="lin" valueType="num">
                                      <p:cBhvr>
                                        <p:cTn id="12" dur="1000" fill="hold"/>
                                        <p:tgtEl>
                                          <p:spTgt spid="312378"/>
                                        </p:tgtEl>
                                        <p:attrNameLst>
                                          <p:attrName>ppt_w</p:attrName>
                                        </p:attrNameLst>
                                      </p:cBhvr>
                                      <p:tavLst>
                                        <p:tav tm="0">
                                          <p:val>
                                            <p:strVal val="#ppt_w*0.70"/>
                                          </p:val>
                                        </p:tav>
                                        <p:tav tm="100000">
                                          <p:val>
                                            <p:strVal val="#ppt_w"/>
                                          </p:val>
                                        </p:tav>
                                      </p:tavLst>
                                    </p:anim>
                                    <p:anim calcmode="lin" valueType="num">
                                      <p:cBhvr>
                                        <p:cTn id="13" dur="1000" fill="hold"/>
                                        <p:tgtEl>
                                          <p:spTgt spid="312378"/>
                                        </p:tgtEl>
                                        <p:attrNameLst>
                                          <p:attrName>ppt_h</p:attrName>
                                        </p:attrNameLst>
                                      </p:cBhvr>
                                      <p:tavLst>
                                        <p:tav tm="0">
                                          <p:val>
                                            <p:strVal val="#ppt_h"/>
                                          </p:val>
                                        </p:tav>
                                        <p:tav tm="100000">
                                          <p:val>
                                            <p:strVal val="#ppt_h"/>
                                          </p:val>
                                        </p:tav>
                                      </p:tavLst>
                                    </p:anim>
                                    <p:animEffect transition="in" filter="fade">
                                      <p:cBhvr>
                                        <p:cTn id="14" dur="1000"/>
                                        <p:tgtEl>
                                          <p:spTgt spid="31237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2330"/>
                                        </p:tgtEl>
                                        <p:attrNameLst>
                                          <p:attrName>style.visibility</p:attrName>
                                        </p:attrNameLst>
                                      </p:cBhvr>
                                      <p:to>
                                        <p:strVal val="visible"/>
                                      </p:to>
                                    </p:set>
                                    <p:anim calcmode="lin" valueType="num">
                                      <p:cBhvr>
                                        <p:cTn id="17" dur="1000" fill="hold"/>
                                        <p:tgtEl>
                                          <p:spTgt spid="312330"/>
                                        </p:tgtEl>
                                        <p:attrNameLst>
                                          <p:attrName>ppt_w</p:attrName>
                                        </p:attrNameLst>
                                      </p:cBhvr>
                                      <p:tavLst>
                                        <p:tav tm="0">
                                          <p:val>
                                            <p:strVal val="#ppt_w*0.70"/>
                                          </p:val>
                                        </p:tav>
                                        <p:tav tm="100000">
                                          <p:val>
                                            <p:strVal val="#ppt_w"/>
                                          </p:val>
                                        </p:tav>
                                      </p:tavLst>
                                    </p:anim>
                                    <p:anim calcmode="lin" valueType="num">
                                      <p:cBhvr>
                                        <p:cTn id="18" dur="1000" fill="hold"/>
                                        <p:tgtEl>
                                          <p:spTgt spid="312330"/>
                                        </p:tgtEl>
                                        <p:attrNameLst>
                                          <p:attrName>ppt_h</p:attrName>
                                        </p:attrNameLst>
                                      </p:cBhvr>
                                      <p:tavLst>
                                        <p:tav tm="0">
                                          <p:val>
                                            <p:strVal val="#ppt_h"/>
                                          </p:val>
                                        </p:tav>
                                        <p:tav tm="100000">
                                          <p:val>
                                            <p:strVal val="#ppt_h"/>
                                          </p:val>
                                        </p:tav>
                                      </p:tavLst>
                                    </p:anim>
                                    <p:animEffect transition="in" filter="fade">
                                      <p:cBhvr>
                                        <p:cTn id="19" dur="1000"/>
                                        <p:tgtEl>
                                          <p:spTgt spid="3123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2335"/>
                                        </p:tgtEl>
                                        <p:attrNameLst>
                                          <p:attrName>style.visibility</p:attrName>
                                        </p:attrNameLst>
                                      </p:cBhvr>
                                      <p:to>
                                        <p:strVal val="visible"/>
                                      </p:to>
                                    </p:set>
                                    <p:animEffect transition="in" filter="fade">
                                      <p:cBhvr>
                                        <p:cTn id="24" dur="2000"/>
                                        <p:tgtEl>
                                          <p:spTgt spid="3123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2344"/>
                                        </p:tgtEl>
                                        <p:attrNameLst>
                                          <p:attrName>style.visibility</p:attrName>
                                        </p:attrNameLst>
                                      </p:cBhvr>
                                      <p:to>
                                        <p:strVal val="visible"/>
                                      </p:to>
                                    </p:set>
                                    <p:animEffect transition="in" filter="fade">
                                      <p:cBhvr>
                                        <p:cTn id="29" dur="2000"/>
                                        <p:tgtEl>
                                          <p:spTgt spid="31234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2337"/>
                                        </p:tgtEl>
                                        <p:attrNameLst>
                                          <p:attrName>style.visibility</p:attrName>
                                        </p:attrNameLst>
                                      </p:cBhvr>
                                      <p:to>
                                        <p:strVal val="visible"/>
                                      </p:to>
                                    </p:set>
                                    <p:animEffect transition="in" filter="fade">
                                      <p:cBhvr>
                                        <p:cTn id="34" dur="2000"/>
                                        <p:tgtEl>
                                          <p:spTgt spid="3123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12360"/>
                                        </p:tgtEl>
                                        <p:attrNameLst>
                                          <p:attrName>style.visibility</p:attrName>
                                        </p:attrNameLst>
                                      </p:cBhvr>
                                      <p:to>
                                        <p:strVal val="visible"/>
                                      </p:to>
                                    </p:set>
                                    <p:anim calcmode="lin" valueType="num">
                                      <p:cBhvr>
                                        <p:cTn id="39" dur="1000" fill="hold"/>
                                        <p:tgtEl>
                                          <p:spTgt spid="312360"/>
                                        </p:tgtEl>
                                        <p:attrNameLst>
                                          <p:attrName>ppt_w</p:attrName>
                                        </p:attrNameLst>
                                      </p:cBhvr>
                                      <p:tavLst>
                                        <p:tav tm="0">
                                          <p:val>
                                            <p:strVal val="#ppt_w*0.70"/>
                                          </p:val>
                                        </p:tav>
                                        <p:tav tm="100000">
                                          <p:val>
                                            <p:strVal val="#ppt_w"/>
                                          </p:val>
                                        </p:tav>
                                      </p:tavLst>
                                    </p:anim>
                                    <p:anim calcmode="lin" valueType="num">
                                      <p:cBhvr>
                                        <p:cTn id="40" dur="1000" fill="hold"/>
                                        <p:tgtEl>
                                          <p:spTgt spid="312360"/>
                                        </p:tgtEl>
                                        <p:attrNameLst>
                                          <p:attrName>ppt_h</p:attrName>
                                        </p:attrNameLst>
                                      </p:cBhvr>
                                      <p:tavLst>
                                        <p:tav tm="0">
                                          <p:val>
                                            <p:strVal val="#ppt_h"/>
                                          </p:val>
                                        </p:tav>
                                        <p:tav tm="100000">
                                          <p:val>
                                            <p:strVal val="#ppt_h"/>
                                          </p:val>
                                        </p:tav>
                                      </p:tavLst>
                                    </p:anim>
                                    <p:animEffect transition="in" filter="fade">
                                      <p:cBhvr>
                                        <p:cTn id="41" dur="1000"/>
                                        <p:tgtEl>
                                          <p:spTgt spid="312360"/>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312361"/>
                                        </p:tgtEl>
                                        <p:attrNameLst>
                                          <p:attrName>style.visibility</p:attrName>
                                        </p:attrNameLst>
                                      </p:cBhvr>
                                      <p:to>
                                        <p:strVal val="visible"/>
                                      </p:to>
                                    </p:set>
                                    <p:anim calcmode="lin" valueType="num">
                                      <p:cBhvr>
                                        <p:cTn id="44" dur="1000" fill="hold"/>
                                        <p:tgtEl>
                                          <p:spTgt spid="312361"/>
                                        </p:tgtEl>
                                        <p:attrNameLst>
                                          <p:attrName>ppt_w</p:attrName>
                                        </p:attrNameLst>
                                      </p:cBhvr>
                                      <p:tavLst>
                                        <p:tav tm="0">
                                          <p:val>
                                            <p:strVal val="#ppt_w*0.70"/>
                                          </p:val>
                                        </p:tav>
                                        <p:tav tm="100000">
                                          <p:val>
                                            <p:strVal val="#ppt_w"/>
                                          </p:val>
                                        </p:tav>
                                      </p:tavLst>
                                    </p:anim>
                                    <p:anim calcmode="lin" valueType="num">
                                      <p:cBhvr>
                                        <p:cTn id="45" dur="1000" fill="hold"/>
                                        <p:tgtEl>
                                          <p:spTgt spid="312361"/>
                                        </p:tgtEl>
                                        <p:attrNameLst>
                                          <p:attrName>ppt_h</p:attrName>
                                        </p:attrNameLst>
                                      </p:cBhvr>
                                      <p:tavLst>
                                        <p:tav tm="0">
                                          <p:val>
                                            <p:strVal val="#ppt_h"/>
                                          </p:val>
                                        </p:tav>
                                        <p:tav tm="100000">
                                          <p:val>
                                            <p:strVal val="#ppt_h"/>
                                          </p:val>
                                        </p:tav>
                                      </p:tavLst>
                                    </p:anim>
                                    <p:animEffect transition="in" filter="fade">
                                      <p:cBhvr>
                                        <p:cTn id="46" dur="1000"/>
                                        <p:tgtEl>
                                          <p:spTgt spid="3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2370"/>
                                        </p:tgtEl>
                                        <p:attrNameLst>
                                          <p:attrName>style.visibility</p:attrName>
                                        </p:attrNameLst>
                                      </p:cBhvr>
                                      <p:to>
                                        <p:strVal val="visible"/>
                                      </p:to>
                                    </p:set>
                                    <p:animEffect transition="in" filter="fade">
                                      <p:cBhvr>
                                        <p:cTn id="51" dur="2000"/>
                                        <p:tgtEl>
                                          <p:spTgt spid="3123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2366"/>
                                        </p:tgtEl>
                                        <p:attrNameLst>
                                          <p:attrName>style.visibility</p:attrName>
                                        </p:attrNameLst>
                                      </p:cBhvr>
                                      <p:to>
                                        <p:strVal val="visible"/>
                                      </p:to>
                                    </p:set>
                                    <p:animEffect transition="in" filter="fade">
                                      <p:cBhvr>
                                        <p:cTn id="54" dur="2000"/>
                                        <p:tgtEl>
                                          <p:spTgt spid="312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30" grpId="0" animBg="1"/>
      <p:bldP spid="312344" grpId="0" animBg="1"/>
      <p:bldP spid="312335" grpId="0"/>
      <p:bldP spid="312366" grpId="0" animBg="1"/>
      <p:bldP spid="312370" grpId="0" animBg="1"/>
      <p:bldP spid="312337" grpId="0"/>
      <p:bldP spid="312360" grpId="0" animBg="1"/>
      <p:bldP spid="312361" grpId="0" animBg="1"/>
      <p:bldP spid="3123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p:txBody>
          <a:bodyPr/>
          <a:lstStyle/>
          <a:p>
            <a:pPr eaLnBrk="1" hangingPunct="1"/>
            <a:r>
              <a:rPr lang="en-US" smtClean="0"/>
              <a:t>Shema</a:t>
            </a:r>
          </a:p>
        </p:txBody>
      </p:sp>
      <p:pic>
        <p:nvPicPr>
          <p:cNvPr id="14339" name="Picture 8"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7" name="Text Box 13"/>
          <p:cNvSpPr txBox="1">
            <a:spLocks noChangeArrowheads="1"/>
          </p:cNvSpPr>
          <p:nvPr/>
        </p:nvSpPr>
        <p:spPr bwMode="auto">
          <a:xfrm>
            <a:off x="638175" y="447675"/>
            <a:ext cx="8126413" cy="16033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Matthew 1 (NIV)</a:t>
            </a:r>
            <a:endParaRPr lang="en-US" sz="1800">
              <a:latin typeface="Arial" charset="0"/>
            </a:endParaRPr>
          </a:p>
          <a:p>
            <a:pPr>
              <a:buFontTx/>
              <a:buNone/>
            </a:pPr>
            <a:r>
              <a:rPr lang="en-US" sz="1800">
                <a:latin typeface="Arial" charset="0"/>
              </a:rPr>
              <a:t>A record of the genealogy of Jesus Christ the son of David, the son of Abraham:    Abraham was the father of Isaac, Isaac the father of Jacob, Jacob the father of Judah…  Jesse, the father of King David… Joseph, the husband of Mary, of whom was born Jesus.</a:t>
            </a:r>
          </a:p>
        </p:txBody>
      </p:sp>
      <p:sp>
        <p:nvSpPr>
          <p:cNvPr id="313366" name="Rectangle 22"/>
          <p:cNvSpPr>
            <a:spLocks noChangeArrowheads="1"/>
          </p:cNvSpPr>
          <p:nvPr/>
        </p:nvSpPr>
        <p:spPr bwMode="auto">
          <a:xfrm>
            <a:off x="4960938" y="2881313"/>
            <a:ext cx="3316287" cy="274637"/>
          </a:xfrm>
          <a:prstGeom prst="rect">
            <a:avLst/>
          </a:prstGeom>
          <a:pattFill prst="pct70">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67" name="Rectangle 23"/>
          <p:cNvSpPr>
            <a:spLocks noChangeArrowheads="1"/>
          </p:cNvSpPr>
          <p:nvPr/>
        </p:nvSpPr>
        <p:spPr bwMode="auto">
          <a:xfrm>
            <a:off x="1425575" y="5741988"/>
            <a:ext cx="3060700" cy="288925"/>
          </a:xfrm>
          <a:prstGeom prst="rect">
            <a:avLst/>
          </a:prstGeom>
          <a:pattFill prst="pct70">
            <a:fgClr>
              <a:srgbClr val="008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68" name="Rectangle 24"/>
          <p:cNvSpPr>
            <a:spLocks noChangeArrowheads="1"/>
          </p:cNvSpPr>
          <p:nvPr/>
        </p:nvSpPr>
        <p:spPr bwMode="auto">
          <a:xfrm>
            <a:off x="628650" y="2870200"/>
            <a:ext cx="3232150" cy="288925"/>
          </a:xfrm>
          <a:prstGeom prst="rect">
            <a:avLst/>
          </a:prstGeom>
          <a:pattFill prst="pct70">
            <a:fgClr>
              <a:srgbClr val="008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64" name="Text Box 20"/>
          <p:cNvSpPr txBox="1">
            <a:spLocks noChangeArrowheads="1"/>
          </p:cNvSpPr>
          <p:nvPr/>
        </p:nvSpPr>
        <p:spPr bwMode="auto">
          <a:xfrm>
            <a:off x="557213" y="2395538"/>
            <a:ext cx="8250237" cy="3938587"/>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Matthew 2 (NIV)</a:t>
            </a:r>
            <a:endParaRPr lang="en-US" sz="1800">
              <a:latin typeface="Arial" charset="0"/>
            </a:endParaRPr>
          </a:p>
          <a:p>
            <a:pPr>
              <a:spcAft>
                <a:spcPct val="50000"/>
              </a:spcAft>
              <a:buFontTx/>
              <a:buNone/>
            </a:pPr>
            <a:r>
              <a:rPr lang="en-US" sz="1800">
                <a:latin typeface="Arial" charset="0"/>
              </a:rPr>
              <a:t>Jesus was born in Bethlehem in Judea, during the time of King Herod. Magi﻿﻿ from the east came to Jerusalem and asked, “Where is the one who has been born king of the Jews? We saw his star in the east﻿﻿ and have come to worship him.”   When King Herod heard this he was disturbed, and all Jerusalem with him.   When he had called together all the people’s chief priests and teachers of the law, he asked them where the Christ﻿﻿ was to be born.  “In Bethlehem in Judea,” they replied, “for this is what the prophet has written: </a:t>
            </a:r>
          </a:p>
          <a:p>
            <a:pPr>
              <a:buFontTx/>
              <a:buNone/>
            </a:pPr>
            <a:r>
              <a:rPr lang="en-US" sz="1800">
                <a:latin typeface="Arial" charset="0"/>
              </a:rPr>
              <a:t>      ‘But you, Bethlehem, in the land of Judah, </a:t>
            </a:r>
          </a:p>
          <a:p>
            <a:pPr>
              <a:buFontTx/>
              <a:buNone/>
            </a:pPr>
            <a:r>
              <a:rPr lang="en-US" sz="1800">
                <a:latin typeface="Arial" charset="0"/>
              </a:rPr>
              <a:t>       are by no means least among the rulers of Judah; </a:t>
            </a:r>
          </a:p>
          <a:p>
            <a:pPr>
              <a:buFontTx/>
              <a:buNone/>
            </a:pPr>
            <a:r>
              <a:rPr lang="en-US" sz="1800">
                <a:latin typeface="Arial" charset="0"/>
              </a:rPr>
              <a:t>       for out of you will come a ruler </a:t>
            </a:r>
          </a:p>
          <a:p>
            <a:pPr>
              <a:buFontTx/>
              <a:buNone/>
            </a:pPr>
            <a:r>
              <a:rPr lang="en-US" sz="1800">
                <a:latin typeface="Arial" charset="0"/>
              </a:rPr>
              <a:t>       who will be the shepherd of my people Israel.’”  </a:t>
            </a:r>
            <a:r>
              <a:rPr lang="en-US" sz="1800" b="0" i="1">
                <a:latin typeface="Arial" charset="0"/>
              </a:rPr>
              <a:t>[quoting Micah 5:2]</a:t>
            </a:r>
          </a:p>
        </p:txBody>
      </p:sp>
      <p:sp>
        <p:nvSpPr>
          <p:cNvPr id="313370" name="Oval 26"/>
          <p:cNvSpPr>
            <a:spLocks noChangeArrowheads="1"/>
          </p:cNvSpPr>
          <p:nvPr/>
        </p:nvSpPr>
        <p:spPr bwMode="auto">
          <a:xfrm>
            <a:off x="2162175" y="3357563"/>
            <a:ext cx="2046288" cy="423862"/>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71" name="Oval 27"/>
          <p:cNvSpPr>
            <a:spLocks noChangeArrowheads="1"/>
          </p:cNvSpPr>
          <p:nvPr/>
        </p:nvSpPr>
        <p:spPr bwMode="auto">
          <a:xfrm>
            <a:off x="5056188" y="1717675"/>
            <a:ext cx="904875" cy="339725"/>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72" name="Oval 28"/>
          <p:cNvSpPr>
            <a:spLocks noChangeArrowheads="1"/>
          </p:cNvSpPr>
          <p:nvPr/>
        </p:nvSpPr>
        <p:spPr bwMode="auto">
          <a:xfrm>
            <a:off x="585788" y="1430338"/>
            <a:ext cx="904875" cy="339725"/>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373" name="Line 29"/>
          <p:cNvSpPr>
            <a:spLocks noChangeShapeType="1"/>
          </p:cNvSpPr>
          <p:nvPr/>
        </p:nvSpPr>
        <p:spPr bwMode="auto">
          <a:xfrm>
            <a:off x="1417638" y="1697038"/>
            <a:ext cx="3698875" cy="84137"/>
          </a:xfrm>
          <a:prstGeom prst="line">
            <a:avLst/>
          </a:prstGeom>
          <a:noFill/>
          <a:ln w="38100">
            <a:solidFill>
              <a:srgbClr val="008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375" name="Oval 31"/>
          <p:cNvSpPr>
            <a:spLocks noChangeArrowheads="1"/>
          </p:cNvSpPr>
          <p:nvPr/>
        </p:nvSpPr>
        <p:spPr bwMode="auto">
          <a:xfrm>
            <a:off x="3862388" y="3635375"/>
            <a:ext cx="1452562" cy="4032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3357"/>
                                        </p:tgtEl>
                                        <p:attrNameLst>
                                          <p:attrName>style.visibility</p:attrName>
                                        </p:attrNameLst>
                                      </p:cBhvr>
                                      <p:to>
                                        <p:strVal val="visible"/>
                                      </p:to>
                                    </p:set>
                                    <p:animEffect transition="in" filter="fade">
                                      <p:cBhvr>
                                        <p:cTn id="7" dur="2000"/>
                                        <p:tgtEl>
                                          <p:spTgt spid="3133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13372"/>
                                        </p:tgtEl>
                                        <p:attrNameLst>
                                          <p:attrName>style.visibility</p:attrName>
                                        </p:attrNameLst>
                                      </p:cBhvr>
                                      <p:to>
                                        <p:strVal val="visible"/>
                                      </p:to>
                                    </p:set>
                                    <p:anim calcmode="lin" valueType="num">
                                      <p:cBhvr>
                                        <p:cTn id="12" dur="1000" fill="hold"/>
                                        <p:tgtEl>
                                          <p:spTgt spid="313372"/>
                                        </p:tgtEl>
                                        <p:attrNameLst>
                                          <p:attrName>ppt_w</p:attrName>
                                        </p:attrNameLst>
                                      </p:cBhvr>
                                      <p:tavLst>
                                        <p:tav tm="0">
                                          <p:val>
                                            <p:strVal val="#ppt_w*0.70"/>
                                          </p:val>
                                        </p:tav>
                                        <p:tav tm="100000">
                                          <p:val>
                                            <p:strVal val="#ppt_w"/>
                                          </p:val>
                                        </p:tav>
                                      </p:tavLst>
                                    </p:anim>
                                    <p:anim calcmode="lin" valueType="num">
                                      <p:cBhvr>
                                        <p:cTn id="13" dur="1000" fill="hold"/>
                                        <p:tgtEl>
                                          <p:spTgt spid="313372"/>
                                        </p:tgtEl>
                                        <p:attrNameLst>
                                          <p:attrName>ppt_h</p:attrName>
                                        </p:attrNameLst>
                                      </p:cBhvr>
                                      <p:tavLst>
                                        <p:tav tm="0">
                                          <p:val>
                                            <p:strVal val="#ppt_h"/>
                                          </p:val>
                                        </p:tav>
                                        <p:tav tm="100000">
                                          <p:val>
                                            <p:strVal val="#ppt_h"/>
                                          </p:val>
                                        </p:tav>
                                      </p:tavLst>
                                    </p:anim>
                                    <p:animEffect transition="in" filter="fade">
                                      <p:cBhvr>
                                        <p:cTn id="14" dur="1000"/>
                                        <p:tgtEl>
                                          <p:spTgt spid="31337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3373"/>
                                        </p:tgtEl>
                                        <p:attrNameLst>
                                          <p:attrName>style.visibility</p:attrName>
                                        </p:attrNameLst>
                                      </p:cBhvr>
                                      <p:to>
                                        <p:strVal val="visible"/>
                                      </p:to>
                                    </p:set>
                                    <p:anim calcmode="lin" valueType="num">
                                      <p:cBhvr>
                                        <p:cTn id="17" dur="1000" fill="hold"/>
                                        <p:tgtEl>
                                          <p:spTgt spid="313373"/>
                                        </p:tgtEl>
                                        <p:attrNameLst>
                                          <p:attrName>ppt_w</p:attrName>
                                        </p:attrNameLst>
                                      </p:cBhvr>
                                      <p:tavLst>
                                        <p:tav tm="0">
                                          <p:val>
                                            <p:strVal val="#ppt_w*0.70"/>
                                          </p:val>
                                        </p:tav>
                                        <p:tav tm="100000">
                                          <p:val>
                                            <p:strVal val="#ppt_w"/>
                                          </p:val>
                                        </p:tav>
                                      </p:tavLst>
                                    </p:anim>
                                    <p:anim calcmode="lin" valueType="num">
                                      <p:cBhvr>
                                        <p:cTn id="18" dur="1000" fill="hold"/>
                                        <p:tgtEl>
                                          <p:spTgt spid="313373"/>
                                        </p:tgtEl>
                                        <p:attrNameLst>
                                          <p:attrName>ppt_h</p:attrName>
                                        </p:attrNameLst>
                                      </p:cBhvr>
                                      <p:tavLst>
                                        <p:tav tm="0">
                                          <p:val>
                                            <p:strVal val="#ppt_h"/>
                                          </p:val>
                                        </p:tav>
                                        <p:tav tm="100000">
                                          <p:val>
                                            <p:strVal val="#ppt_h"/>
                                          </p:val>
                                        </p:tav>
                                      </p:tavLst>
                                    </p:anim>
                                    <p:animEffect transition="in" filter="fade">
                                      <p:cBhvr>
                                        <p:cTn id="19" dur="1000"/>
                                        <p:tgtEl>
                                          <p:spTgt spid="31337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13371"/>
                                        </p:tgtEl>
                                        <p:attrNameLst>
                                          <p:attrName>style.visibility</p:attrName>
                                        </p:attrNameLst>
                                      </p:cBhvr>
                                      <p:to>
                                        <p:strVal val="visible"/>
                                      </p:to>
                                    </p:set>
                                    <p:anim calcmode="lin" valueType="num">
                                      <p:cBhvr>
                                        <p:cTn id="22" dur="1000" fill="hold"/>
                                        <p:tgtEl>
                                          <p:spTgt spid="313371"/>
                                        </p:tgtEl>
                                        <p:attrNameLst>
                                          <p:attrName>ppt_w</p:attrName>
                                        </p:attrNameLst>
                                      </p:cBhvr>
                                      <p:tavLst>
                                        <p:tav tm="0">
                                          <p:val>
                                            <p:strVal val="#ppt_w*0.70"/>
                                          </p:val>
                                        </p:tav>
                                        <p:tav tm="100000">
                                          <p:val>
                                            <p:strVal val="#ppt_w"/>
                                          </p:val>
                                        </p:tav>
                                      </p:tavLst>
                                    </p:anim>
                                    <p:anim calcmode="lin" valueType="num">
                                      <p:cBhvr>
                                        <p:cTn id="23" dur="1000" fill="hold"/>
                                        <p:tgtEl>
                                          <p:spTgt spid="313371"/>
                                        </p:tgtEl>
                                        <p:attrNameLst>
                                          <p:attrName>ppt_h</p:attrName>
                                        </p:attrNameLst>
                                      </p:cBhvr>
                                      <p:tavLst>
                                        <p:tav tm="0">
                                          <p:val>
                                            <p:strVal val="#ppt_h"/>
                                          </p:val>
                                        </p:tav>
                                        <p:tav tm="100000">
                                          <p:val>
                                            <p:strVal val="#ppt_h"/>
                                          </p:val>
                                        </p:tav>
                                      </p:tavLst>
                                    </p:anim>
                                    <p:animEffect transition="in" filter="fade">
                                      <p:cBhvr>
                                        <p:cTn id="24" dur="1000"/>
                                        <p:tgtEl>
                                          <p:spTgt spid="3133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3364"/>
                                        </p:tgtEl>
                                        <p:attrNameLst>
                                          <p:attrName>style.visibility</p:attrName>
                                        </p:attrNameLst>
                                      </p:cBhvr>
                                      <p:to>
                                        <p:strVal val="visible"/>
                                      </p:to>
                                    </p:set>
                                    <p:animEffect transition="in" filter="fade">
                                      <p:cBhvr>
                                        <p:cTn id="29" dur="2000"/>
                                        <p:tgtEl>
                                          <p:spTgt spid="3133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3368"/>
                                        </p:tgtEl>
                                        <p:attrNameLst>
                                          <p:attrName>style.visibility</p:attrName>
                                        </p:attrNameLst>
                                      </p:cBhvr>
                                      <p:to>
                                        <p:strVal val="visible"/>
                                      </p:to>
                                    </p:set>
                                    <p:animEffect transition="in" filter="fade">
                                      <p:cBhvr>
                                        <p:cTn id="34" dur="2000"/>
                                        <p:tgtEl>
                                          <p:spTgt spid="31336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3367"/>
                                        </p:tgtEl>
                                        <p:attrNameLst>
                                          <p:attrName>style.visibility</p:attrName>
                                        </p:attrNameLst>
                                      </p:cBhvr>
                                      <p:to>
                                        <p:strVal val="visible"/>
                                      </p:to>
                                    </p:set>
                                    <p:animEffect transition="in" filter="fade">
                                      <p:cBhvr>
                                        <p:cTn id="37" dur="2000"/>
                                        <p:tgtEl>
                                          <p:spTgt spid="3133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3370"/>
                                        </p:tgtEl>
                                        <p:attrNameLst>
                                          <p:attrName>style.visibility</p:attrName>
                                        </p:attrNameLst>
                                      </p:cBhvr>
                                      <p:to>
                                        <p:strVal val="visible"/>
                                      </p:to>
                                    </p:set>
                                    <p:animEffect transition="in" filter="fade">
                                      <p:cBhvr>
                                        <p:cTn id="40" dur="2000"/>
                                        <p:tgtEl>
                                          <p:spTgt spid="31337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3366"/>
                                        </p:tgtEl>
                                        <p:attrNameLst>
                                          <p:attrName>style.visibility</p:attrName>
                                        </p:attrNameLst>
                                      </p:cBhvr>
                                      <p:to>
                                        <p:strVal val="visible"/>
                                      </p:to>
                                    </p:set>
                                    <p:animEffect transition="in" filter="fade">
                                      <p:cBhvr>
                                        <p:cTn id="45" dur="2000"/>
                                        <p:tgtEl>
                                          <p:spTgt spid="31336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3375"/>
                                        </p:tgtEl>
                                        <p:attrNameLst>
                                          <p:attrName>style.visibility</p:attrName>
                                        </p:attrNameLst>
                                      </p:cBhvr>
                                      <p:to>
                                        <p:strVal val="visible"/>
                                      </p:to>
                                    </p:set>
                                    <p:animEffect transition="in" filter="fade">
                                      <p:cBhvr>
                                        <p:cTn id="48" dur="2000"/>
                                        <p:tgtEl>
                                          <p:spTgt spid="313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7" grpId="0"/>
      <p:bldP spid="313366" grpId="0" animBg="1"/>
      <p:bldP spid="313367" grpId="0" animBg="1"/>
      <p:bldP spid="313368" grpId="0" animBg="1"/>
      <p:bldP spid="313364" grpId="0"/>
      <p:bldP spid="313370" grpId="0" animBg="1"/>
      <p:bldP spid="313371" grpId="0" animBg="1"/>
      <p:bldP spid="313372" grpId="0" animBg="1"/>
      <p:bldP spid="313373" grpId="0" animBg="1"/>
      <p:bldP spid="3133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pPr eaLnBrk="1" hangingPunct="1"/>
            <a:endParaRPr lang="en-US" smtClean="0"/>
          </a:p>
        </p:txBody>
      </p:sp>
      <p:sp>
        <p:nvSpPr>
          <p:cNvPr id="15363" name="Rectangle 3" descr="Herod's Picture"/>
          <p:cNvSpPr>
            <a:spLocks noGrp="1" noChangeAspect="1" noChangeArrowheads="1"/>
          </p:cNvSpPr>
          <p:nvPr isPhoto="1"/>
        </p:nvSpPr>
        <p:spPr bwMode="auto">
          <a:xfrm>
            <a:off x="0" y="0"/>
            <a:ext cx="5661025" cy="6858000"/>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154629" name="Text Box 5"/>
          <p:cNvSpPr txBox="1">
            <a:spLocks noChangeArrowheads="1"/>
          </p:cNvSpPr>
          <p:nvPr/>
        </p:nvSpPr>
        <p:spPr bwMode="auto">
          <a:xfrm>
            <a:off x="4217988" y="927100"/>
            <a:ext cx="4926012"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spcBef>
                <a:spcPct val="50000"/>
              </a:spcBef>
              <a:buFontTx/>
              <a:buNone/>
            </a:pPr>
            <a:r>
              <a:rPr lang="en-US" sz="3600">
                <a:latin typeface="Trajan Pro" pitchFamily="18" charset="0"/>
              </a:rPr>
              <a:t>Herod </a:t>
            </a:r>
          </a:p>
          <a:p>
            <a:pPr algn="ctr">
              <a:spcBef>
                <a:spcPct val="50000"/>
              </a:spcBef>
              <a:buFontTx/>
              <a:buNone/>
            </a:pPr>
            <a:r>
              <a:rPr lang="en-US" sz="3600">
                <a:latin typeface="Trajan Pro" pitchFamily="18" charset="0"/>
              </a:rPr>
              <a:t>the Great</a:t>
            </a:r>
          </a:p>
        </p:txBody>
      </p:sp>
      <p:sp>
        <p:nvSpPr>
          <p:cNvPr id="154630" name="Text Box 6"/>
          <p:cNvSpPr txBox="1">
            <a:spLocks noChangeArrowheads="1"/>
          </p:cNvSpPr>
          <p:nvPr/>
        </p:nvSpPr>
        <p:spPr bwMode="auto">
          <a:xfrm>
            <a:off x="5124450" y="3065463"/>
            <a:ext cx="3719513" cy="210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Bef>
                <a:spcPct val="50000"/>
              </a:spcBef>
            </a:pPr>
            <a:r>
              <a:rPr lang="en-US">
                <a:latin typeface="Trajan Pro" pitchFamily="18" charset="0"/>
              </a:rPr>
              <a:t> Great Wealth</a:t>
            </a:r>
          </a:p>
          <a:p>
            <a:pPr>
              <a:spcBef>
                <a:spcPct val="50000"/>
              </a:spcBef>
            </a:pPr>
            <a:r>
              <a:rPr lang="en-US">
                <a:latin typeface="Trajan Pro" pitchFamily="18" charset="0"/>
              </a:rPr>
              <a:t> Great Power</a:t>
            </a:r>
          </a:p>
          <a:p>
            <a:pPr>
              <a:spcBef>
                <a:spcPct val="50000"/>
              </a:spcBef>
            </a:pPr>
            <a:r>
              <a:rPr lang="en-US">
                <a:latin typeface="Trajan Pro" pitchFamily="18" charset="0"/>
              </a:rPr>
              <a:t> Great Builder</a:t>
            </a:r>
          </a:p>
          <a:p>
            <a:pPr>
              <a:spcBef>
                <a:spcPct val="50000"/>
              </a:spcBef>
            </a:pPr>
            <a:r>
              <a:rPr lang="en-US">
                <a:latin typeface="Trajan Pro" pitchFamily="18" charset="0"/>
              </a:rPr>
              <a:t> Great Cruelty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54629"/>
                                        </p:tgtEl>
                                        <p:attrNameLst>
                                          <p:attrName>style.visibility</p:attrName>
                                        </p:attrNameLst>
                                      </p:cBhvr>
                                      <p:to>
                                        <p:strVal val="visible"/>
                                      </p:to>
                                    </p:set>
                                    <p:anim calcmode="lin" valueType="num">
                                      <p:cBhvr>
                                        <p:cTn id="7" dur="1000" fill="hold"/>
                                        <p:tgtEl>
                                          <p:spTgt spid="154629"/>
                                        </p:tgtEl>
                                        <p:attrNameLst>
                                          <p:attrName>ppt_w</p:attrName>
                                        </p:attrNameLst>
                                      </p:cBhvr>
                                      <p:tavLst>
                                        <p:tav tm="0">
                                          <p:val>
                                            <p:strVal val="#ppt_w*0.70"/>
                                          </p:val>
                                        </p:tav>
                                        <p:tav tm="100000">
                                          <p:val>
                                            <p:strVal val="#ppt_w"/>
                                          </p:val>
                                        </p:tav>
                                      </p:tavLst>
                                    </p:anim>
                                    <p:anim calcmode="lin" valueType="num">
                                      <p:cBhvr>
                                        <p:cTn id="8" dur="1000" fill="hold"/>
                                        <p:tgtEl>
                                          <p:spTgt spid="154629"/>
                                        </p:tgtEl>
                                        <p:attrNameLst>
                                          <p:attrName>ppt_h</p:attrName>
                                        </p:attrNameLst>
                                      </p:cBhvr>
                                      <p:tavLst>
                                        <p:tav tm="0">
                                          <p:val>
                                            <p:strVal val="#ppt_h"/>
                                          </p:val>
                                        </p:tav>
                                        <p:tav tm="100000">
                                          <p:val>
                                            <p:strVal val="#ppt_h"/>
                                          </p:val>
                                        </p:tav>
                                      </p:tavLst>
                                    </p:anim>
                                    <p:animEffect transition="in" filter="fade">
                                      <p:cBhvr>
                                        <p:cTn id="9" dur="1000"/>
                                        <p:tgtEl>
                                          <p:spTgt spid="154629"/>
                                        </p:tgtEl>
                                      </p:cBhvr>
                                    </p:animEffect>
                                  </p:childTnLst>
                                </p:cTn>
                              </p:par>
                              <p:par>
                                <p:cTn id="10" presetID="55" presetClass="entr" presetSubtype="0" fill="hold" nodeType="withEffect">
                                  <p:stCondLst>
                                    <p:cond delay="0"/>
                                  </p:stCondLst>
                                  <p:childTnLst>
                                    <p:set>
                                      <p:cBhvr>
                                        <p:cTn id="11" dur="1" fill="hold">
                                          <p:stCondLst>
                                            <p:cond delay="0"/>
                                          </p:stCondLst>
                                        </p:cTn>
                                        <p:tgtEl>
                                          <p:spTgt spid="154630">
                                            <p:txEl>
                                              <p:pRg st="0" end="0"/>
                                            </p:txEl>
                                          </p:spTgt>
                                        </p:tgtEl>
                                        <p:attrNameLst>
                                          <p:attrName>style.visibility</p:attrName>
                                        </p:attrNameLst>
                                      </p:cBhvr>
                                      <p:to>
                                        <p:strVal val="visible"/>
                                      </p:to>
                                    </p:set>
                                    <p:anim calcmode="lin" valueType="num">
                                      <p:cBhvr>
                                        <p:cTn id="12" dur="1000" fill="hold"/>
                                        <p:tgtEl>
                                          <p:spTgt spid="154630">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154630">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54630">
                                            <p:txEl>
                                              <p:pRg st="0" end="0"/>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54630">
                                            <p:txEl>
                                              <p:pRg st="1" end="1"/>
                                            </p:txEl>
                                          </p:spTgt>
                                        </p:tgtEl>
                                        <p:attrNameLst>
                                          <p:attrName>style.visibility</p:attrName>
                                        </p:attrNameLst>
                                      </p:cBhvr>
                                      <p:to>
                                        <p:strVal val="visible"/>
                                      </p:to>
                                    </p:set>
                                    <p:anim calcmode="lin" valueType="num">
                                      <p:cBhvr>
                                        <p:cTn id="17" dur="1000" fill="hold"/>
                                        <p:tgtEl>
                                          <p:spTgt spid="154630">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154630">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154630">
                                            <p:txEl>
                                              <p:pRg st="1" end="1"/>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54630">
                                            <p:txEl>
                                              <p:pRg st="2" end="2"/>
                                            </p:txEl>
                                          </p:spTgt>
                                        </p:tgtEl>
                                        <p:attrNameLst>
                                          <p:attrName>style.visibility</p:attrName>
                                        </p:attrNameLst>
                                      </p:cBhvr>
                                      <p:to>
                                        <p:strVal val="visible"/>
                                      </p:to>
                                    </p:set>
                                    <p:anim calcmode="lin" valueType="num">
                                      <p:cBhvr>
                                        <p:cTn id="22" dur="1000" fill="hold"/>
                                        <p:tgtEl>
                                          <p:spTgt spid="154630">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154630">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154630">
                                            <p:txEl>
                                              <p:pRg st="2" end="2"/>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154630">
                                            <p:txEl>
                                              <p:pRg st="3" end="3"/>
                                            </p:txEl>
                                          </p:spTgt>
                                        </p:tgtEl>
                                        <p:attrNameLst>
                                          <p:attrName>style.visibility</p:attrName>
                                        </p:attrNameLst>
                                      </p:cBhvr>
                                      <p:to>
                                        <p:strVal val="visible"/>
                                      </p:to>
                                    </p:set>
                                    <p:anim calcmode="lin" valueType="num">
                                      <p:cBhvr>
                                        <p:cTn id="27" dur="1000" fill="hold"/>
                                        <p:tgtEl>
                                          <p:spTgt spid="154630">
                                            <p:txEl>
                                              <p:pRg st="3" end="3"/>
                                            </p:txEl>
                                          </p:spTgt>
                                        </p:tgtEl>
                                        <p:attrNameLst>
                                          <p:attrName>ppt_w</p:attrName>
                                        </p:attrNameLst>
                                      </p:cBhvr>
                                      <p:tavLst>
                                        <p:tav tm="0">
                                          <p:val>
                                            <p:strVal val="#ppt_w*0.70"/>
                                          </p:val>
                                        </p:tav>
                                        <p:tav tm="100000">
                                          <p:val>
                                            <p:strVal val="#ppt_w"/>
                                          </p:val>
                                        </p:tav>
                                      </p:tavLst>
                                    </p:anim>
                                    <p:anim calcmode="lin" valueType="num">
                                      <p:cBhvr>
                                        <p:cTn id="28" dur="1000" fill="hold"/>
                                        <p:tgtEl>
                                          <p:spTgt spid="154630">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1546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pPr eaLnBrk="1" hangingPunct="1"/>
            <a:endParaRPr lang="en-US" smtClean="0"/>
          </a:p>
        </p:txBody>
      </p:sp>
      <p:sp>
        <p:nvSpPr>
          <p:cNvPr id="16387" name="Rectangle 3" descr="Herod's Kingdom"/>
          <p:cNvSpPr>
            <a:spLocks noGrp="1" noChangeAspect="1" noChangeArrowheads="1"/>
          </p:cNvSpPr>
          <p:nvPr isPhoto="1"/>
        </p:nvSpPr>
        <p:spPr bwMode="auto">
          <a:xfrm>
            <a:off x="1855788" y="0"/>
            <a:ext cx="5432425"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16388" name="Freeform 4"/>
          <p:cNvSpPr>
            <a:spLocks/>
          </p:cNvSpPr>
          <p:nvPr/>
        </p:nvSpPr>
        <p:spPr bwMode="auto">
          <a:xfrm>
            <a:off x="2182813" y="63500"/>
            <a:ext cx="5068887" cy="5619750"/>
          </a:xfrm>
          <a:custGeom>
            <a:avLst/>
            <a:gdLst>
              <a:gd name="T0" fmla="*/ 57150 w 3193"/>
              <a:gd name="T1" fmla="*/ 4919663 h 3540"/>
              <a:gd name="T2" fmla="*/ 169862 w 3193"/>
              <a:gd name="T3" fmla="*/ 4776788 h 3540"/>
              <a:gd name="T4" fmla="*/ 341312 w 3193"/>
              <a:gd name="T5" fmla="*/ 4508500 h 3540"/>
              <a:gd name="T6" fmla="*/ 411162 w 3193"/>
              <a:gd name="T7" fmla="*/ 4387850 h 3540"/>
              <a:gd name="T8" fmla="*/ 539750 w 3193"/>
              <a:gd name="T9" fmla="*/ 4083050 h 3540"/>
              <a:gd name="T10" fmla="*/ 673100 w 3193"/>
              <a:gd name="T11" fmla="*/ 3756025 h 3540"/>
              <a:gd name="T12" fmla="*/ 808037 w 3193"/>
              <a:gd name="T13" fmla="*/ 3387725 h 3540"/>
              <a:gd name="T14" fmla="*/ 936625 w 3193"/>
              <a:gd name="T15" fmla="*/ 2835275 h 3540"/>
              <a:gd name="T16" fmla="*/ 1290637 w 3193"/>
              <a:gd name="T17" fmla="*/ 2466975 h 3540"/>
              <a:gd name="T18" fmla="*/ 1397000 w 3193"/>
              <a:gd name="T19" fmla="*/ 2176463 h 3540"/>
              <a:gd name="T20" fmla="*/ 1489075 w 3193"/>
              <a:gd name="T21" fmla="*/ 1941513 h 3540"/>
              <a:gd name="T22" fmla="*/ 1736725 w 3193"/>
              <a:gd name="T23" fmla="*/ 1495425 h 3540"/>
              <a:gd name="T24" fmla="*/ 1822450 w 3193"/>
              <a:gd name="T25" fmla="*/ 1354138 h 3540"/>
              <a:gd name="T26" fmla="*/ 2297112 w 3193"/>
              <a:gd name="T27" fmla="*/ 1204913 h 3540"/>
              <a:gd name="T28" fmla="*/ 2409825 w 3193"/>
              <a:gd name="T29" fmla="*/ 1041400 h 3540"/>
              <a:gd name="T30" fmla="*/ 2466975 w 3193"/>
              <a:gd name="T31" fmla="*/ 503238 h 3540"/>
              <a:gd name="T32" fmla="*/ 2587625 w 3193"/>
              <a:gd name="T33" fmla="*/ 169863 h 3540"/>
              <a:gd name="T34" fmla="*/ 2978150 w 3193"/>
              <a:gd name="T35" fmla="*/ 0 h 3540"/>
              <a:gd name="T36" fmla="*/ 3211512 w 3193"/>
              <a:gd name="T37" fmla="*/ 147638 h 3540"/>
              <a:gd name="T38" fmla="*/ 3055937 w 3193"/>
              <a:gd name="T39" fmla="*/ 460375 h 3540"/>
              <a:gd name="T40" fmla="*/ 3098800 w 3193"/>
              <a:gd name="T41" fmla="*/ 744538 h 3540"/>
              <a:gd name="T42" fmla="*/ 3317875 w 3193"/>
              <a:gd name="T43" fmla="*/ 1182688 h 3540"/>
              <a:gd name="T44" fmla="*/ 3694112 w 3193"/>
              <a:gd name="T45" fmla="*/ 1069975 h 3540"/>
              <a:gd name="T46" fmla="*/ 4175125 w 3193"/>
              <a:gd name="T47" fmla="*/ 998538 h 3540"/>
              <a:gd name="T48" fmla="*/ 4395787 w 3193"/>
              <a:gd name="T49" fmla="*/ 1076325 h 3540"/>
              <a:gd name="T50" fmla="*/ 4608512 w 3193"/>
              <a:gd name="T51" fmla="*/ 1289050 h 3540"/>
              <a:gd name="T52" fmla="*/ 4741862 w 3193"/>
              <a:gd name="T53" fmla="*/ 1516063 h 3540"/>
              <a:gd name="T54" fmla="*/ 4976812 w 3193"/>
              <a:gd name="T55" fmla="*/ 1835150 h 3540"/>
              <a:gd name="T56" fmla="*/ 5068887 w 3193"/>
              <a:gd name="T57" fmla="*/ 2622550 h 3540"/>
              <a:gd name="T58" fmla="*/ 4799012 w 3193"/>
              <a:gd name="T59" fmla="*/ 2855913 h 3540"/>
              <a:gd name="T60" fmla="*/ 4451350 w 3193"/>
              <a:gd name="T61" fmla="*/ 2955925 h 3540"/>
              <a:gd name="T62" fmla="*/ 4318000 w 3193"/>
              <a:gd name="T63" fmla="*/ 2984500 h 3540"/>
              <a:gd name="T64" fmla="*/ 4132262 w 3193"/>
              <a:gd name="T65" fmla="*/ 2884488 h 3540"/>
              <a:gd name="T66" fmla="*/ 3721100 w 3193"/>
              <a:gd name="T67" fmla="*/ 2835275 h 3540"/>
              <a:gd name="T68" fmla="*/ 3481387 w 3193"/>
              <a:gd name="T69" fmla="*/ 2579688 h 3540"/>
              <a:gd name="T70" fmla="*/ 3275012 w 3193"/>
              <a:gd name="T71" fmla="*/ 2324100 h 3540"/>
              <a:gd name="T72" fmla="*/ 2644775 w 3193"/>
              <a:gd name="T73" fmla="*/ 2070100 h 3540"/>
              <a:gd name="T74" fmla="*/ 2828925 w 3193"/>
              <a:gd name="T75" fmla="*/ 1935163 h 3540"/>
              <a:gd name="T76" fmla="*/ 2794000 w 3193"/>
              <a:gd name="T77" fmla="*/ 1806575 h 3540"/>
              <a:gd name="T78" fmla="*/ 2530475 w 3193"/>
              <a:gd name="T79" fmla="*/ 2027238 h 3540"/>
              <a:gd name="T80" fmla="*/ 2303462 w 3193"/>
              <a:gd name="T81" fmla="*/ 2430463 h 3540"/>
              <a:gd name="T82" fmla="*/ 2176462 w 3193"/>
              <a:gd name="T83" fmla="*/ 2487613 h 3540"/>
              <a:gd name="T84" fmla="*/ 1920875 w 3193"/>
              <a:gd name="T85" fmla="*/ 2651125 h 3540"/>
              <a:gd name="T86" fmla="*/ 2055812 w 3193"/>
              <a:gd name="T87" fmla="*/ 2870200 h 3540"/>
              <a:gd name="T88" fmla="*/ 2289175 w 3193"/>
              <a:gd name="T89" fmla="*/ 3040063 h 3540"/>
              <a:gd name="T90" fmla="*/ 2409825 w 3193"/>
              <a:gd name="T91" fmla="*/ 2890838 h 3540"/>
              <a:gd name="T92" fmla="*/ 2544762 w 3193"/>
              <a:gd name="T93" fmla="*/ 3175000 h 3540"/>
              <a:gd name="T94" fmla="*/ 2665412 w 3193"/>
              <a:gd name="T95" fmla="*/ 3295650 h 3540"/>
              <a:gd name="T96" fmla="*/ 2714625 w 3193"/>
              <a:gd name="T97" fmla="*/ 3373438 h 3540"/>
              <a:gd name="T98" fmla="*/ 2835275 w 3193"/>
              <a:gd name="T99" fmla="*/ 3643313 h 3540"/>
              <a:gd name="T100" fmla="*/ 2828925 w 3193"/>
              <a:gd name="T101" fmla="*/ 4132263 h 3540"/>
              <a:gd name="T102" fmla="*/ 2679700 w 3193"/>
              <a:gd name="T103" fmla="*/ 4330700 h 3540"/>
              <a:gd name="T104" fmla="*/ 2849562 w 3193"/>
              <a:gd name="T105" fmla="*/ 4649788 h 3540"/>
              <a:gd name="T106" fmla="*/ 2659062 w 3193"/>
              <a:gd name="T107" fmla="*/ 4891088 h 3540"/>
              <a:gd name="T108" fmla="*/ 2239962 w 3193"/>
              <a:gd name="T109" fmla="*/ 5202238 h 3540"/>
              <a:gd name="T110" fmla="*/ 2098675 w 3193"/>
              <a:gd name="T111" fmla="*/ 5273675 h 3540"/>
              <a:gd name="T112" fmla="*/ 1765300 w 3193"/>
              <a:gd name="T113" fmla="*/ 5478463 h 3540"/>
              <a:gd name="T114" fmla="*/ 1431925 w 3193"/>
              <a:gd name="T115" fmla="*/ 5549900 h 3540"/>
              <a:gd name="T116" fmla="*/ 900112 w 3193"/>
              <a:gd name="T117" fmla="*/ 5549900 h 3540"/>
              <a:gd name="T118" fmla="*/ 269875 w 3193"/>
              <a:gd name="T119" fmla="*/ 5578475 h 3540"/>
              <a:gd name="T120" fmla="*/ 57150 w 3193"/>
              <a:gd name="T121" fmla="*/ 5053013 h 3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93" h="3540">
                <a:moveTo>
                  <a:pt x="0" y="3152"/>
                </a:moveTo>
                <a:cubicBezTo>
                  <a:pt x="8" y="3141"/>
                  <a:pt x="19" y="3132"/>
                  <a:pt x="27" y="3121"/>
                </a:cubicBezTo>
                <a:cubicBezTo>
                  <a:pt x="31" y="3114"/>
                  <a:pt x="32" y="3106"/>
                  <a:pt x="36" y="3099"/>
                </a:cubicBezTo>
                <a:cubicBezTo>
                  <a:pt x="40" y="3093"/>
                  <a:pt x="45" y="3087"/>
                  <a:pt x="49" y="3081"/>
                </a:cubicBezTo>
                <a:cubicBezTo>
                  <a:pt x="48" y="3076"/>
                  <a:pt x="43" y="3072"/>
                  <a:pt x="45" y="3067"/>
                </a:cubicBezTo>
                <a:cubicBezTo>
                  <a:pt x="47" y="3060"/>
                  <a:pt x="97" y="3016"/>
                  <a:pt x="107" y="3009"/>
                </a:cubicBezTo>
                <a:cubicBezTo>
                  <a:pt x="122" y="2970"/>
                  <a:pt x="115" y="2957"/>
                  <a:pt x="152" y="2933"/>
                </a:cubicBezTo>
                <a:cubicBezTo>
                  <a:pt x="145" y="2903"/>
                  <a:pt x="163" y="2878"/>
                  <a:pt x="188" y="2862"/>
                </a:cubicBezTo>
                <a:cubicBezTo>
                  <a:pt x="197" y="2830"/>
                  <a:pt x="183" y="2866"/>
                  <a:pt x="215" y="2840"/>
                </a:cubicBezTo>
                <a:cubicBezTo>
                  <a:pt x="225" y="2832"/>
                  <a:pt x="218" y="2815"/>
                  <a:pt x="224" y="2804"/>
                </a:cubicBezTo>
                <a:cubicBezTo>
                  <a:pt x="228" y="2798"/>
                  <a:pt x="236" y="2796"/>
                  <a:pt x="241" y="2790"/>
                </a:cubicBezTo>
                <a:cubicBezTo>
                  <a:pt x="248" y="2782"/>
                  <a:pt x="254" y="2773"/>
                  <a:pt x="259" y="2764"/>
                </a:cubicBezTo>
                <a:cubicBezTo>
                  <a:pt x="273" y="2736"/>
                  <a:pt x="274" y="2713"/>
                  <a:pt x="282" y="2683"/>
                </a:cubicBezTo>
                <a:cubicBezTo>
                  <a:pt x="290" y="2654"/>
                  <a:pt x="308" y="2624"/>
                  <a:pt x="322" y="2598"/>
                </a:cubicBezTo>
                <a:cubicBezTo>
                  <a:pt x="327" y="2589"/>
                  <a:pt x="340" y="2572"/>
                  <a:pt x="340" y="2572"/>
                </a:cubicBezTo>
                <a:cubicBezTo>
                  <a:pt x="345" y="2555"/>
                  <a:pt x="355" y="2543"/>
                  <a:pt x="362" y="2527"/>
                </a:cubicBezTo>
                <a:cubicBezTo>
                  <a:pt x="370" y="2507"/>
                  <a:pt x="372" y="2487"/>
                  <a:pt x="384" y="2469"/>
                </a:cubicBezTo>
                <a:cubicBezTo>
                  <a:pt x="394" y="2434"/>
                  <a:pt x="409" y="2399"/>
                  <a:pt x="424" y="2366"/>
                </a:cubicBezTo>
                <a:cubicBezTo>
                  <a:pt x="429" y="2337"/>
                  <a:pt x="435" y="2302"/>
                  <a:pt x="451" y="2277"/>
                </a:cubicBezTo>
                <a:cubicBezTo>
                  <a:pt x="459" y="2264"/>
                  <a:pt x="478" y="2241"/>
                  <a:pt x="478" y="2241"/>
                </a:cubicBezTo>
                <a:cubicBezTo>
                  <a:pt x="486" y="2205"/>
                  <a:pt x="488" y="2165"/>
                  <a:pt x="509" y="2134"/>
                </a:cubicBezTo>
                <a:cubicBezTo>
                  <a:pt x="517" y="2104"/>
                  <a:pt x="518" y="2077"/>
                  <a:pt x="532" y="2049"/>
                </a:cubicBezTo>
                <a:cubicBezTo>
                  <a:pt x="540" y="2011"/>
                  <a:pt x="551" y="1970"/>
                  <a:pt x="563" y="1933"/>
                </a:cubicBezTo>
                <a:cubicBezTo>
                  <a:pt x="568" y="1886"/>
                  <a:pt x="573" y="1830"/>
                  <a:pt x="590" y="1786"/>
                </a:cubicBezTo>
                <a:cubicBezTo>
                  <a:pt x="596" y="1737"/>
                  <a:pt x="621" y="1614"/>
                  <a:pt x="666" y="1585"/>
                </a:cubicBezTo>
                <a:cubicBezTo>
                  <a:pt x="699" y="1595"/>
                  <a:pt x="715" y="1593"/>
                  <a:pt x="750" y="1585"/>
                </a:cubicBezTo>
                <a:cubicBezTo>
                  <a:pt x="769" y="1566"/>
                  <a:pt x="790" y="1567"/>
                  <a:pt x="813" y="1554"/>
                </a:cubicBezTo>
                <a:cubicBezTo>
                  <a:pt x="836" y="1541"/>
                  <a:pt x="844" y="1521"/>
                  <a:pt x="858" y="1500"/>
                </a:cubicBezTo>
                <a:cubicBezTo>
                  <a:pt x="863" y="1477"/>
                  <a:pt x="866" y="1455"/>
                  <a:pt x="875" y="1433"/>
                </a:cubicBezTo>
                <a:cubicBezTo>
                  <a:pt x="863" y="1415"/>
                  <a:pt x="871" y="1391"/>
                  <a:pt x="880" y="1371"/>
                </a:cubicBezTo>
                <a:cubicBezTo>
                  <a:pt x="886" y="1359"/>
                  <a:pt x="898" y="1335"/>
                  <a:pt x="898" y="1335"/>
                </a:cubicBezTo>
                <a:cubicBezTo>
                  <a:pt x="909" y="1270"/>
                  <a:pt x="893" y="1343"/>
                  <a:pt x="911" y="1299"/>
                </a:cubicBezTo>
                <a:cubicBezTo>
                  <a:pt x="921" y="1273"/>
                  <a:pt x="922" y="1247"/>
                  <a:pt x="938" y="1223"/>
                </a:cubicBezTo>
                <a:cubicBezTo>
                  <a:pt x="946" y="1196"/>
                  <a:pt x="955" y="1191"/>
                  <a:pt x="938" y="1165"/>
                </a:cubicBezTo>
                <a:cubicBezTo>
                  <a:pt x="969" y="1104"/>
                  <a:pt x="1003" y="1040"/>
                  <a:pt x="1058" y="995"/>
                </a:cubicBezTo>
                <a:cubicBezTo>
                  <a:pt x="1068" y="975"/>
                  <a:pt x="1078" y="958"/>
                  <a:pt x="1094" y="942"/>
                </a:cubicBezTo>
                <a:cubicBezTo>
                  <a:pt x="1101" y="915"/>
                  <a:pt x="1096" y="926"/>
                  <a:pt x="1117" y="897"/>
                </a:cubicBezTo>
                <a:cubicBezTo>
                  <a:pt x="1124" y="887"/>
                  <a:pt x="1132" y="876"/>
                  <a:pt x="1139" y="866"/>
                </a:cubicBezTo>
                <a:cubicBezTo>
                  <a:pt x="1142" y="862"/>
                  <a:pt x="1148" y="853"/>
                  <a:pt x="1148" y="853"/>
                </a:cubicBezTo>
                <a:cubicBezTo>
                  <a:pt x="1154" y="832"/>
                  <a:pt x="1196" y="793"/>
                  <a:pt x="1219" y="786"/>
                </a:cubicBezTo>
                <a:cubicBezTo>
                  <a:pt x="1270" y="752"/>
                  <a:pt x="1329" y="773"/>
                  <a:pt x="1389" y="777"/>
                </a:cubicBezTo>
                <a:cubicBezTo>
                  <a:pt x="1408" y="771"/>
                  <a:pt x="1429" y="769"/>
                  <a:pt x="1447" y="759"/>
                </a:cubicBezTo>
                <a:cubicBezTo>
                  <a:pt x="1452" y="756"/>
                  <a:pt x="1452" y="749"/>
                  <a:pt x="1456" y="745"/>
                </a:cubicBezTo>
                <a:cubicBezTo>
                  <a:pt x="1466" y="735"/>
                  <a:pt x="1477" y="729"/>
                  <a:pt x="1487" y="719"/>
                </a:cubicBezTo>
                <a:cubicBezTo>
                  <a:pt x="1495" y="696"/>
                  <a:pt x="1506" y="677"/>
                  <a:pt x="1518" y="656"/>
                </a:cubicBezTo>
                <a:cubicBezTo>
                  <a:pt x="1528" y="639"/>
                  <a:pt x="1532" y="616"/>
                  <a:pt x="1541" y="598"/>
                </a:cubicBezTo>
                <a:cubicBezTo>
                  <a:pt x="1548" y="538"/>
                  <a:pt x="1557" y="479"/>
                  <a:pt x="1563" y="419"/>
                </a:cubicBezTo>
                <a:cubicBezTo>
                  <a:pt x="1560" y="385"/>
                  <a:pt x="1555" y="351"/>
                  <a:pt x="1554" y="317"/>
                </a:cubicBezTo>
                <a:cubicBezTo>
                  <a:pt x="1554" y="304"/>
                  <a:pt x="1568" y="279"/>
                  <a:pt x="1572" y="268"/>
                </a:cubicBezTo>
                <a:cubicBezTo>
                  <a:pt x="1581" y="240"/>
                  <a:pt x="1588" y="211"/>
                  <a:pt x="1599" y="183"/>
                </a:cubicBezTo>
                <a:cubicBezTo>
                  <a:pt x="1604" y="153"/>
                  <a:pt x="1605" y="125"/>
                  <a:pt x="1630" y="107"/>
                </a:cubicBezTo>
                <a:cubicBezTo>
                  <a:pt x="1637" y="84"/>
                  <a:pt x="1648" y="80"/>
                  <a:pt x="1670" y="71"/>
                </a:cubicBezTo>
                <a:cubicBezTo>
                  <a:pt x="1695" y="39"/>
                  <a:pt x="1786" y="35"/>
                  <a:pt x="1786" y="35"/>
                </a:cubicBezTo>
                <a:cubicBezTo>
                  <a:pt x="1814" y="19"/>
                  <a:pt x="1876" y="0"/>
                  <a:pt x="1876" y="0"/>
                </a:cubicBezTo>
                <a:cubicBezTo>
                  <a:pt x="1942" y="5"/>
                  <a:pt x="1910" y="2"/>
                  <a:pt x="1947" y="27"/>
                </a:cubicBezTo>
                <a:cubicBezTo>
                  <a:pt x="1961" y="47"/>
                  <a:pt x="1978" y="55"/>
                  <a:pt x="2001" y="62"/>
                </a:cubicBezTo>
                <a:cubicBezTo>
                  <a:pt x="2020" y="83"/>
                  <a:pt x="2030" y="71"/>
                  <a:pt x="2023" y="93"/>
                </a:cubicBezTo>
                <a:cubicBezTo>
                  <a:pt x="2033" y="128"/>
                  <a:pt x="2035" y="159"/>
                  <a:pt x="2014" y="192"/>
                </a:cubicBezTo>
                <a:cubicBezTo>
                  <a:pt x="2008" y="212"/>
                  <a:pt x="1989" y="217"/>
                  <a:pt x="1974" y="232"/>
                </a:cubicBezTo>
                <a:cubicBezTo>
                  <a:pt x="1964" y="258"/>
                  <a:pt x="1947" y="275"/>
                  <a:pt x="1925" y="290"/>
                </a:cubicBezTo>
                <a:cubicBezTo>
                  <a:pt x="1916" y="317"/>
                  <a:pt x="1922" y="323"/>
                  <a:pt x="1916" y="348"/>
                </a:cubicBezTo>
                <a:cubicBezTo>
                  <a:pt x="1923" y="372"/>
                  <a:pt x="1925" y="396"/>
                  <a:pt x="1934" y="419"/>
                </a:cubicBezTo>
                <a:cubicBezTo>
                  <a:pt x="1938" y="440"/>
                  <a:pt x="1945" y="450"/>
                  <a:pt x="1952" y="469"/>
                </a:cubicBezTo>
                <a:cubicBezTo>
                  <a:pt x="1957" y="515"/>
                  <a:pt x="1955" y="563"/>
                  <a:pt x="1969" y="607"/>
                </a:cubicBezTo>
                <a:cubicBezTo>
                  <a:pt x="1976" y="658"/>
                  <a:pt x="1982" y="704"/>
                  <a:pt x="2036" y="719"/>
                </a:cubicBezTo>
                <a:cubicBezTo>
                  <a:pt x="2052" y="742"/>
                  <a:pt x="2061" y="741"/>
                  <a:pt x="2090" y="745"/>
                </a:cubicBezTo>
                <a:cubicBezTo>
                  <a:pt x="2132" y="734"/>
                  <a:pt x="2143" y="727"/>
                  <a:pt x="2179" y="710"/>
                </a:cubicBezTo>
                <a:cubicBezTo>
                  <a:pt x="2228" y="716"/>
                  <a:pt x="2249" y="722"/>
                  <a:pt x="2309" y="701"/>
                </a:cubicBezTo>
                <a:cubicBezTo>
                  <a:pt x="2319" y="698"/>
                  <a:pt x="2327" y="674"/>
                  <a:pt x="2327" y="674"/>
                </a:cubicBezTo>
                <a:cubicBezTo>
                  <a:pt x="2336" y="632"/>
                  <a:pt x="2426" y="616"/>
                  <a:pt x="2465" y="607"/>
                </a:cubicBezTo>
                <a:cubicBezTo>
                  <a:pt x="2499" y="608"/>
                  <a:pt x="2534" y="607"/>
                  <a:pt x="2568" y="611"/>
                </a:cubicBezTo>
                <a:cubicBezTo>
                  <a:pt x="2589" y="614"/>
                  <a:pt x="2609" y="626"/>
                  <a:pt x="2630" y="629"/>
                </a:cubicBezTo>
                <a:cubicBezTo>
                  <a:pt x="2664" y="640"/>
                  <a:pt x="2694" y="655"/>
                  <a:pt x="2728" y="665"/>
                </a:cubicBezTo>
                <a:cubicBezTo>
                  <a:pt x="2733" y="668"/>
                  <a:pt x="2737" y="672"/>
                  <a:pt x="2742" y="674"/>
                </a:cubicBezTo>
                <a:cubicBezTo>
                  <a:pt x="2751" y="677"/>
                  <a:pt x="2761" y="674"/>
                  <a:pt x="2769" y="678"/>
                </a:cubicBezTo>
                <a:cubicBezTo>
                  <a:pt x="2789" y="689"/>
                  <a:pt x="2802" y="712"/>
                  <a:pt x="2822" y="723"/>
                </a:cubicBezTo>
                <a:cubicBezTo>
                  <a:pt x="2833" y="729"/>
                  <a:pt x="2858" y="736"/>
                  <a:pt x="2858" y="736"/>
                </a:cubicBezTo>
                <a:cubicBezTo>
                  <a:pt x="2871" y="763"/>
                  <a:pt x="2891" y="784"/>
                  <a:pt x="2903" y="812"/>
                </a:cubicBezTo>
                <a:cubicBezTo>
                  <a:pt x="2916" y="843"/>
                  <a:pt x="2918" y="882"/>
                  <a:pt x="2947" y="902"/>
                </a:cubicBezTo>
                <a:cubicBezTo>
                  <a:pt x="2952" y="914"/>
                  <a:pt x="2952" y="917"/>
                  <a:pt x="2961" y="928"/>
                </a:cubicBezTo>
                <a:cubicBezTo>
                  <a:pt x="2969" y="937"/>
                  <a:pt x="2987" y="955"/>
                  <a:pt x="2987" y="955"/>
                </a:cubicBezTo>
                <a:cubicBezTo>
                  <a:pt x="2994" y="975"/>
                  <a:pt x="3021" y="989"/>
                  <a:pt x="3037" y="1004"/>
                </a:cubicBezTo>
                <a:cubicBezTo>
                  <a:pt x="3062" y="1028"/>
                  <a:pt x="3071" y="1061"/>
                  <a:pt x="3095" y="1085"/>
                </a:cubicBezTo>
                <a:cubicBezTo>
                  <a:pt x="3105" y="1110"/>
                  <a:pt x="3120" y="1134"/>
                  <a:pt x="3135" y="1156"/>
                </a:cubicBezTo>
                <a:cubicBezTo>
                  <a:pt x="3163" y="1253"/>
                  <a:pt x="3137" y="1357"/>
                  <a:pt x="3166" y="1455"/>
                </a:cubicBezTo>
                <a:cubicBezTo>
                  <a:pt x="3147" y="1485"/>
                  <a:pt x="3176" y="1466"/>
                  <a:pt x="3157" y="1496"/>
                </a:cubicBezTo>
                <a:cubicBezTo>
                  <a:pt x="3176" y="1546"/>
                  <a:pt x="3186" y="1599"/>
                  <a:pt x="3193" y="1652"/>
                </a:cubicBezTo>
                <a:cubicBezTo>
                  <a:pt x="3191" y="1668"/>
                  <a:pt x="3186" y="1716"/>
                  <a:pt x="3175" y="1737"/>
                </a:cubicBezTo>
                <a:cubicBezTo>
                  <a:pt x="3165" y="1756"/>
                  <a:pt x="3138" y="1758"/>
                  <a:pt x="3121" y="1768"/>
                </a:cubicBezTo>
                <a:cubicBezTo>
                  <a:pt x="3093" y="1784"/>
                  <a:pt x="3055" y="1792"/>
                  <a:pt x="3023" y="1799"/>
                </a:cubicBezTo>
                <a:cubicBezTo>
                  <a:pt x="2987" y="1807"/>
                  <a:pt x="2953" y="1823"/>
                  <a:pt x="2916" y="1830"/>
                </a:cubicBezTo>
                <a:cubicBezTo>
                  <a:pt x="2884" y="1842"/>
                  <a:pt x="2856" y="1853"/>
                  <a:pt x="2822" y="1857"/>
                </a:cubicBezTo>
                <a:cubicBezTo>
                  <a:pt x="2816" y="1859"/>
                  <a:pt x="2810" y="1861"/>
                  <a:pt x="2804" y="1862"/>
                </a:cubicBezTo>
                <a:cubicBezTo>
                  <a:pt x="2791" y="1864"/>
                  <a:pt x="2777" y="1863"/>
                  <a:pt x="2764" y="1866"/>
                </a:cubicBezTo>
                <a:cubicBezTo>
                  <a:pt x="2759" y="1867"/>
                  <a:pt x="2756" y="1873"/>
                  <a:pt x="2751" y="1875"/>
                </a:cubicBezTo>
                <a:cubicBezTo>
                  <a:pt x="2741" y="1878"/>
                  <a:pt x="2730" y="1878"/>
                  <a:pt x="2720" y="1880"/>
                </a:cubicBezTo>
                <a:cubicBezTo>
                  <a:pt x="2711" y="1882"/>
                  <a:pt x="2693" y="1888"/>
                  <a:pt x="2693" y="1888"/>
                </a:cubicBezTo>
                <a:cubicBezTo>
                  <a:pt x="2671" y="1882"/>
                  <a:pt x="2656" y="1872"/>
                  <a:pt x="2635" y="1866"/>
                </a:cubicBezTo>
                <a:cubicBezTo>
                  <a:pt x="2623" y="1849"/>
                  <a:pt x="2616" y="1833"/>
                  <a:pt x="2603" y="1817"/>
                </a:cubicBezTo>
                <a:cubicBezTo>
                  <a:pt x="2594" y="1806"/>
                  <a:pt x="2577" y="1781"/>
                  <a:pt x="2577" y="1781"/>
                </a:cubicBezTo>
                <a:cubicBezTo>
                  <a:pt x="2521" y="1789"/>
                  <a:pt x="2464" y="1794"/>
                  <a:pt x="2407" y="1799"/>
                </a:cubicBezTo>
                <a:cubicBezTo>
                  <a:pt x="2386" y="1795"/>
                  <a:pt x="2364" y="1793"/>
                  <a:pt x="2344" y="1786"/>
                </a:cubicBezTo>
                <a:cubicBezTo>
                  <a:pt x="2316" y="1776"/>
                  <a:pt x="2290" y="1726"/>
                  <a:pt x="2260" y="1705"/>
                </a:cubicBezTo>
                <a:cubicBezTo>
                  <a:pt x="2249" y="1690"/>
                  <a:pt x="2236" y="1679"/>
                  <a:pt x="2224" y="1665"/>
                </a:cubicBezTo>
                <a:cubicBezTo>
                  <a:pt x="2212" y="1650"/>
                  <a:pt x="2209" y="1636"/>
                  <a:pt x="2193" y="1625"/>
                </a:cubicBezTo>
                <a:cubicBezTo>
                  <a:pt x="2169" y="1590"/>
                  <a:pt x="2162" y="1580"/>
                  <a:pt x="2148" y="1536"/>
                </a:cubicBezTo>
                <a:cubicBezTo>
                  <a:pt x="2143" y="1522"/>
                  <a:pt x="2122" y="1520"/>
                  <a:pt x="2112" y="1509"/>
                </a:cubicBezTo>
                <a:cubicBezTo>
                  <a:pt x="2097" y="1492"/>
                  <a:pt x="2084" y="1472"/>
                  <a:pt x="2063" y="1464"/>
                </a:cubicBezTo>
                <a:cubicBezTo>
                  <a:pt x="2048" y="1442"/>
                  <a:pt x="2007" y="1427"/>
                  <a:pt x="1983" y="1415"/>
                </a:cubicBezTo>
                <a:cubicBezTo>
                  <a:pt x="1916" y="1381"/>
                  <a:pt x="1838" y="1371"/>
                  <a:pt x="1764" y="1357"/>
                </a:cubicBezTo>
                <a:cubicBezTo>
                  <a:pt x="1733" y="1336"/>
                  <a:pt x="1698" y="1324"/>
                  <a:pt x="1666" y="1304"/>
                </a:cubicBezTo>
                <a:cubicBezTo>
                  <a:pt x="1671" y="1283"/>
                  <a:pt x="1675" y="1266"/>
                  <a:pt x="1697" y="1259"/>
                </a:cubicBezTo>
                <a:cubicBezTo>
                  <a:pt x="1717" y="1245"/>
                  <a:pt x="1764" y="1232"/>
                  <a:pt x="1764" y="1232"/>
                </a:cubicBezTo>
                <a:cubicBezTo>
                  <a:pt x="1770" y="1228"/>
                  <a:pt x="1775" y="1222"/>
                  <a:pt x="1782" y="1219"/>
                </a:cubicBezTo>
                <a:cubicBezTo>
                  <a:pt x="1788" y="1216"/>
                  <a:pt x="1795" y="1218"/>
                  <a:pt x="1800" y="1214"/>
                </a:cubicBezTo>
                <a:cubicBezTo>
                  <a:pt x="1808" y="1207"/>
                  <a:pt x="1818" y="1187"/>
                  <a:pt x="1818" y="1187"/>
                </a:cubicBezTo>
                <a:cubicBezTo>
                  <a:pt x="1801" y="1155"/>
                  <a:pt x="1790" y="1154"/>
                  <a:pt x="1760" y="1138"/>
                </a:cubicBezTo>
                <a:cubicBezTo>
                  <a:pt x="1705" y="1146"/>
                  <a:pt x="1680" y="1154"/>
                  <a:pt x="1634" y="1183"/>
                </a:cubicBezTo>
                <a:cubicBezTo>
                  <a:pt x="1622" y="1202"/>
                  <a:pt x="1612" y="1212"/>
                  <a:pt x="1626" y="1232"/>
                </a:cubicBezTo>
                <a:cubicBezTo>
                  <a:pt x="1617" y="1254"/>
                  <a:pt x="1614" y="1264"/>
                  <a:pt x="1594" y="1277"/>
                </a:cubicBezTo>
                <a:cubicBezTo>
                  <a:pt x="1581" y="1296"/>
                  <a:pt x="1586" y="1302"/>
                  <a:pt x="1563" y="1312"/>
                </a:cubicBezTo>
                <a:cubicBezTo>
                  <a:pt x="1540" y="1359"/>
                  <a:pt x="1507" y="1391"/>
                  <a:pt x="1460" y="1415"/>
                </a:cubicBezTo>
                <a:cubicBezTo>
                  <a:pt x="1435" y="1453"/>
                  <a:pt x="1445" y="1487"/>
                  <a:pt x="1451" y="1531"/>
                </a:cubicBezTo>
                <a:cubicBezTo>
                  <a:pt x="1440" y="1559"/>
                  <a:pt x="1445" y="1574"/>
                  <a:pt x="1438" y="1607"/>
                </a:cubicBezTo>
                <a:cubicBezTo>
                  <a:pt x="1416" y="1598"/>
                  <a:pt x="1419" y="1601"/>
                  <a:pt x="1402" y="1589"/>
                </a:cubicBezTo>
                <a:cubicBezTo>
                  <a:pt x="1392" y="1582"/>
                  <a:pt x="1371" y="1567"/>
                  <a:pt x="1371" y="1567"/>
                </a:cubicBezTo>
                <a:cubicBezTo>
                  <a:pt x="1359" y="1550"/>
                  <a:pt x="1351" y="1546"/>
                  <a:pt x="1331" y="1540"/>
                </a:cubicBezTo>
                <a:cubicBezTo>
                  <a:pt x="1260" y="1543"/>
                  <a:pt x="1220" y="1531"/>
                  <a:pt x="1166" y="1558"/>
                </a:cubicBezTo>
                <a:cubicBezTo>
                  <a:pt x="1169" y="1609"/>
                  <a:pt x="1168" y="1641"/>
                  <a:pt x="1210" y="1670"/>
                </a:cubicBezTo>
                <a:cubicBezTo>
                  <a:pt x="1222" y="1700"/>
                  <a:pt x="1204" y="1663"/>
                  <a:pt x="1237" y="1696"/>
                </a:cubicBezTo>
                <a:cubicBezTo>
                  <a:pt x="1260" y="1719"/>
                  <a:pt x="1222" y="1704"/>
                  <a:pt x="1255" y="1714"/>
                </a:cubicBezTo>
                <a:cubicBezTo>
                  <a:pt x="1261" y="1736"/>
                  <a:pt x="1283" y="1790"/>
                  <a:pt x="1295" y="1808"/>
                </a:cubicBezTo>
                <a:cubicBezTo>
                  <a:pt x="1307" y="1852"/>
                  <a:pt x="1331" y="1905"/>
                  <a:pt x="1362" y="1938"/>
                </a:cubicBezTo>
                <a:cubicBezTo>
                  <a:pt x="1365" y="1945"/>
                  <a:pt x="1366" y="1954"/>
                  <a:pt x="1371" y="1960"/>
                </a:cubicBezTo>
                <a:cubicBezTo>
                  <a:pt x="1392" y="1985"/>
                  <a:pt x="1433" y="1930"/>
                  <a:pt x="1442" y="1915"/>
                </a:cubicBezTo>
                <a:cubicBezTo>
                  <a:pt x="1444" y="1888"/>
                  <a:pt x="1433" y="1855"/>
                  <a:pt x="1451" y="1835"/>
                </a:cubicBezTo>
                <a:cubicBezTo>
                  <a:pt x="1458" y="1827"/>
                  <a:pt x="1478" y="1817"/>
                  <a:pt x="1478" y="1817"/>
                </a:cubicBezTo>
                <a:cubicBezTo>
                  <a:pt x="1491" y="1818"/>
                  <a:pt x="1505" y="1819"/>
                  <a:pt x="1518" y="1821"/>
                </a:cubicBezTo>
                <a:cubicBezTo>
                  <a:pt x="1537" y="1824"/>
                  <a:pt x="1576" y="1830"/>
                  <a:pt x="1576" y="1830"/>
                </a:cubicBezTo>
                <a:cubicBezTo>
                  <a:pt x="1587" y="1851"/>
                  <a:pt x="1590" y="1864"/>
                  <a:pt x="1594" y="1888"/>
                </a:cubicBezTo>
                <a:cubicBezTo>
                  <a:pt x="1595" y="1898"/>
                  <a:pt x="1589" y="1978"/>
                  <a:pt x="1603" y="2000"/>
                </a:cubicBezTo>
                <a:cubicBezTo>
                  <a:pt x="1609" y="2010"/>
                  <a:pt x="1625" y="2037"/>
                  <a:pt x="1634" y="2045"/>
                </a:cubicBezTo>
                <a:cubicBezTo>
                  <a:pt x="1642" y="2052"/>
                  <a:pt x="1652" y="2057"/>
                  <a:pt x="1661" y="2063"/>
                </a:cubicBezTo>
                <a:cubicBezTo>
                  <a:pt x="1667" y="2067"/>
                  <a:pt x="1679" y="2076"/>
                  <a:pt x="1679" y="2076"/>
                </a:cubicBezTo>
                <a:cubicBezTo>
                  <a:pt x="1684" y="2083"/>
                  <a:pt x="1687" y="2091"/>
                  <a:pt x="1693" y="2098"/>
                </a:cubicBezTo>
                <a:cubicBezTo>
                  <a:pt x="1696" y="2102"/>
                  <a:pt x="1703" y="2103"/>
                  <a:pt x="1706" y="2107"/>
                </a:cubicBezTo>
                <a:cubicBezTo>
                  <a:pt x="1709" y="2112"/>
                  <a:pt x="1708" y="2119"/>
                  <a:pt x="1710" y="2125"/>
                </a:cubicBezTo>
                <a:cubicBezTo>
                  <a:pt x="1715" y="2140"/>
                  <a:pt x="1729" y="2158"/>
                  <a:pt x="1737" y="2170"/>
                </a:cubicBezTo>
                <a:cubicBezTo>
                  <a:pt x="1748" y="2186"/>
                  <a:pt x="1748" y="2206"/>
                  <a:pt x="1760" y="2223"/>
                </a:cubicBezTo>
                <a:cubicBezTo>
                  <a:pt x="1767" y="2248"/>
                  <a:pt x="1774" y="2272"/>
                  <a:pt x="1786" y="2295"/>
                </a:cubicBezTo>
                <a:cubicBezTo>
                  <a:pt x="1791" y="2334"/>
                  <a:pt x="1795" y="2372"/>
                  <a:pt x="1800" y="2411"/>
                </a:cubicBezTo>
                <a:cubicBezTo>
                  <a:pt x="1803" y="2453"/>
                  <a:pt x="1808" y="2494"/>
                  <a:pt x="1813" y="2536"/>
                </a:cubicBezTo>
                <a:cubicBezTo>
                  <a:pt x="1805" y="2563"/>
                  <a:pt x="1801" y="2583"/>
                  <a:pt x="1782" y="2603"/>
                </a:cubicBezTo>
                <a:cubicBezTo>
                  <a:pt x="1769" y="2634"/>
                  <a:pt x="1742" y="2647"/>
                  <a:pt x="1719" y="2670"/>
                </a:cubicBezTo>
                <a:cubicBezTo>
                  <a:pt x="1713" y="2698"/>
                  <a:pt x="1718" y="2683"/>
                  <a:pt x="1697" y="2715"/>
                </a:cubicBezTo>
                <a:cubicBezTo>
                  <a:pt x="1694" y="2719"/>
                  <a:pt x="1688" y="2728"/>
                  <a:pt x="1688" y="2728"/>
                </a:cubicBezTo>
                <a:cubicBezTo>
                  <a:pt x="1705" y="2771"/>
                  <a:pt x="1697" y="2839"/>
                  <a:pt x="1755" y="2857"/>
                </a:cubicBezTo>
                <a:cubicBezTo>
                  <a:pt x="1766" y="2874"/>
                  <a:pt x="1772" y="2873"/>
                  <a:pt x="1791" y="2880"/>
                </a:cubicBezTo>
                <a:cubicBezTo>
                  <a:pt x="1806" y="2901"/>
                  <a:pt x="1805" y="2904"/>
                  <a:pt x="1795" y="2929"/>
                </a:cubicBezTo>
                <a:cubicBezTo>
                  <a:pt x="1815" y="2957"/>
                  <a:pt x="1810" y="3027"/>
                  <a:pt x="1791" y="3058"/>
                </a:cubicBezTo>
                <a:cubicBezTo>
                  <a:pt x="1782" y="3072"/>
                  <a:pt x="1758" y="3065"/>
                  <a:pt x="1742" y="3067"/>
                </a:cubicBezTo>
                <a:cubicBezTo>
                  <a:pt x="1718" y="3070"/>
                  <a:pt x="1698" y="3076"/>
                  <a:pt x="1675" y="3081"/>
                </a:cubicBezTo>
                <a:cubicBezTo>
                  <a:pt x="1643" y="3103"/>
                  <a:pt x="1658" y="3095"/>
                  <a:pt x="1630" y="3107"/>
                </a:cubicBezTo>
                <a:cubicBezTo>
                  <a:pt x="1607" y="3131"/>
                  <a:pt x="1526" y="3156"/>
                  <a:pt x="1492" y="3161"/>
                </a:cubicBezTo>
                <a:cubicBezTo>
                  <a:pt x="1482" y="3284"/>
                  <a:pt x="1506" y="3269"/>
                  <a:pt x="1411" y="3277"/>
                </a:cubicBezTo>
                <a:cubicBezTo>
                  <a:pt x="1407" y="3279"/>
                  <a:pt x="1402" y="3281"/>
                  <a:pt x="1398" y="3282"/>
                </a:cubicBezTo>
                <a:cubicBezTo>
                  <a:pt x="1391" y="3284"/>
                  <a:pt x="1383" y="3283"/>
                  <a:pt x="1376" y="3286"/>
                </a:cubicBezTo>
                <a:cubicBezTo>
                  <a:pt x="1358" y="3293"/>
                  <a:pt x="1338" y="3311"/>
                  <a:pt x="1322" y="3322"/>
                </a:cubicBezTo>
                <a:cubicBezTo>
                  <a:pt x="1306" y="3334"/>
                  <a:pt x="1301" y="3352"/>
                  <a:pt x="1286" y="3366"/>
                </a:cubicBezTo>
                <a:cubicBezTo>
                  <a:pt x="1266" y="3407"/>
                  <a:pt x="1246" y="3450"/>
                  <a:pt x="1215" y="3483"/>
                </a:cubicBezTo>
                <a:cubicBezTo>
                  <a:pt x="1178" y="3476"/>
                  <a:pt x="1147" y="3465"/>
                  <a:pt x="1112" y="3451"/>
                </a:cubicBezTo>
                <a:cubicBezTo>
                  <a:pt x="1082" y="3453"/>
                  <a:pt x="1051" y="3449"/>
                  <a:pt x="1023" y="3460"/>
                </a:cubicBezTo>
                <a:cubicBezTo>
                  <a:pt x="1008" y="3466"/>
                  <a:pt x="999" y="3485"/>
                  <a:pt x="983" y="3487"/>
                </a:cubicBezTo>
                <a:cubicBezTo>
                  <a:pt x="938" y="3494"/>
                  <a:pt x="965" y="3490"/>
                  <a:pt x="902" y="3496"/>
                </a:cubicBezTo>
                <a:cubicBezTo>
                  <a:pt x="875" y="3490"/>
                  <a:pt x="849" y="3484"/>
                  <a:pt x="822" y="3478"/>
                </a:cubicBezTo>
                <a:cubicBezTo>
                  <a:pt x="801" y="3473"/>
                  <a:pt x="727" y="3497"/>
                  <a:pt x="710" y="3500"/>
                </a:cubicBezTo>
                <a:cubicBezTo>
                  <a:pt x="631" y="3489"/>
                  <a:pt x="656" y="3488"/>
                  <a:pt x="567" y="3496"/>
                </a:cubicBezTo>
                <a:cubicBezTo>
                  <a:pt x="539" y="3499"/>
                  <a:pt x="514" y="3519"/>
                  <a:pt x="487" y="3523"/>
                </a:cubicBezTo>
                <a:cubicBezTo>
                  <a:pt x="464" y="3526"/>
                  <a:pt x="440" y="3526"/>
                  <a:pt x="416" y="3527"/>
                </a:cubicBezTo>
                <a:cubicBezTo>
                  <a:pt x="346" y="3540"/>
                  <a:pt x="235" y="3518"/>
                  <a:pt x="170" y="3514"/>
                </a:cubicBezTo>
                <a:cubicBezTo>
                  <a:pt x="135" y="3442"/>
                  <a:pt x="134" y="3354"/>
                  <a:pt x="112" y="3277"/>
                </a:cubicBezTo>
                <a:cubicBezTo>
                  <a:pt x="106" y="3257"/>
                  <a:pt x="80" y="3251"/>
                  <a:pt x="67" y="3237"/>
                </a:cubicBezTo>
                <a:cubicBezTo>
                  <a:pt x="53" y="3221"/>
                  <a:pt x="49" y="3199"/>
                  <a:pt x="36" y="3183"/>
                </a:cubicBezTo>
                <a:cubicBezTo>
                  <a:pt x="26" y="3170"/>
                  <a:pt x="12" y="3164"/>
                  <a:pt x="0" y="3152"/>
                </a:cubicBezTo>
                <a:close/>
              </a:path>
            </a:pathLst>
          </a:custGeom>
          <a:solidFill>
            <a:schemeClr val="accent1">
              <a:alpha val="29019"/>
            </a:schemeClr>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3" name="Oval 7"/>
          <p:cNvSpPr>
            <a:spLocks noChangeArrowheads="1"/>
          </p:cNvSpPr>
          <p:nvPr/>
        </p:nvSpPr>
        <p:spPr bwMode="auto">
          <a:xfrm>
            <a:off x="3702050" y="1825625"/>
            <a:ext cx="977900" cy="347663"/>
          </a:xfrm>
          <a:prstGeom prst="ellipse">
            <a:avLst/>
          </a:prstGeom>
          <a:solidFill>
            <a:srgbClr val="FFCC99">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2" name="Text Box 6"/>
          <p:cNvSpPr txBox="1">
            <a:spLocks noChangeArrowheads="1"/>
          </p:cNvSpPr>
          <p:nvPr/>
        </p:nvSpPr>
        <p:spPr bwMode="auto">
          <a:xfrm>
            <a:off x="3702050" y="1830388"/>
            <a:ext cx="966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600" b="0">
                <a:latin typeface="Lithos Pro Regular" pitchFamily="82" charset="0"/>
              </a:rPr>
              <a:t>Galilee</a:t>
            </a:r>
          </a:p>
        </p:txBody>
      </p:sp>
      <p:sp>
        <p:nvSpPr>
          <p:cNvPr id="152585" name="Oval 9"/>
          <p:cNvSpPr>
            <a:spLocks noChangeArrowheads="1"/>
          </p:cNvSpPr>
          <p:nvPr/>
        </p:nvSpPr>
        <p:spPr bwMode="auto">
          <a:xfrm>
            <a:off x="3076575" y="3890963"/>
            <a:ext cx="977900" cy="347662"/>
          </a:xfrm>
          <a:prstGeom prst="ellipse">
            <a:avLst/>
          </a:prstGeom>
          <a:solidFill>
            <a:srgbClr val="FFCC99">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4" name="Text Box 8"/>
          <p:cNvSpPr txBox="1">
            <a:spLocks noChangeArrowheads="1"/>
          </p:cNvSpPr>
          <p:nvPr/>
        </p:nvSpPr>
        <p:spPr bwMode="auto">
          <a:xfrm>
            <a:off x="3157538" y="3895725"/>
            <a:ext cx="815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600" b="0">
                <a:latin typeface="Lithos Pro Regular" pitchFamily="82" charset="0"/>
              </a:rPr>
              <a:t>Judea</a:t>
            </a:r>
          </a:p>
        </p:txBody>
      </p:sp>
      <p:grpSp>
        <p:nvGrpSpPr>
          <p:cNvPr id="152595" name="Group 19"/>
          <p:cNvGrpSpPr>
            <a:grpSpLocks/>
          </p:cNvGrpSpPr>
          <p:nvPr/>
        </p:nvGrpSpPr>
        <p:grpSpPr bwMode="auto">
          <a:xfrm>
            <a:off x="2601913" y="4503738"/>
            <a:ext cx="1268412" cy="304800"/>
            <a:chOff x="1679" y="2839"/>
            <a:chExt cx="799" cy="192"/>
          </a:xfrm>
        </p:grpSpPr>
        <p:sp>
          <p:nvSpPr>
            <p:cNvPr id="16403" name="Text Box 12"/>
            <p:cNvSpPr txBox="1">
              <a:spLocks noChangeArrowheads="1"/>
            </p:cNvSpPr>
            <p:nvPr/>
          </p:nvSpPr>
          <p:spPr bwMode="auto">
            <a:xfrm>
              <a:off x="1679" y="2839"/>
              <a:ext cx="7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400">
                  <a:solidFill>
                    <a:srgbClr val="130AC6"/>
                  </a:solidFill>
                  <a:latin typeface="Lithos Pro Regular" pitchFamily="82" charset="0"/>
                </a:rPr>
                <a:t>Bethlehem</a:t>
              </a:r>
            </a:p>
          </p:txBody>
        </p:sp>
        <p:sp>
          <p:nvSpPr>
            <p:cNvPr id="16404" name="AutoShape 14"/>
            <p:cNvSpPr>
              <a:spLocks noChangeArrowheads="1"/>
            </p:cNvSpPr>
            <p:nvPr/>
          </p:nvSpPr>
          <p:spPr bwMode="auto">
            <a:xfrm flipH="1">
              <a:off x="2419" y="2848"/>
              <a:ext cx="51" cy="51"/>
            </a:xfrm>
            <a:prstGeom prst="flowChartConnector">
              <a:avLst/>
            </a:prstGeom>
            <a:solidFill>
              <a:srgbClr val="130AC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2594" name="Group 18"/>
          <p:cNvGrpSpPr>
            <a:grpSpLocks/>
          </p:cNvGrpSpPr>
          <p:nvPr/>
        </p:nvGrpSpPr>
        <p:grpSpPr bwMode="auto">
          <a:xfrm>
            <a:off x="2609850" y="4187825"/>
            <a:ext cx="1239838" cy="304800"/>
            <a:chOff x="1644" y="2634"/>
            <a:chExt cx="781" cy="192"/>
          </a:xfrm>
        </p:grpSpPr>
        <p:sp>
          <p:nvSpPr>
            <p:cNvPr id="16401" name="Text Box 11"/>
            <p:cNvSpPr txBox="1">
              <a:spLocks noChangeArrowheads="1"/>
            </p:cNvSpPr>
            <p:nvPr/>
          </p:nvSpPr>
          <p:spPr bwMode="auto">
            <a:xfrm>
              <a:off x="1644" y="2634"/>
              <a:ext cx="7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400">
                  <a:solidFill>
                    <a:srgbClr val="130AC6"/>
                  </a:solidFill>
                  <a:latin typeface="Lithos Pro Regular" pitchFamily="82" charset="0"/>
                </a:rPr>
                <a:t>Jerusalem</a:t>
              </a:r>
            </a:p>
          </p:txBody>
        </p:sp>
        <p:sp>
          <p:nvSpPr>
            <p:cNvPr id="16402" name="AutoShape 15"/>
            <p:cNvSpPr>
              <a:spLocks noChangeArrowheads="1"/>
            </p:cNvSpPr>
            <p:nvPr/>
          </p:nvSpPr>
          <p:spPr bwMode="auto">
            <a:xfrm flipH="1">
              <a:off x="2374" y="2736"/>
              <a:ext cx="51" cy="51"/>
            </a:xfrm>
            <a:prstGeom prst="flowChartConnector">
              <a:avLst/>
            </a:prstGeom>
            <a:solidFill>
              <a:srgbClr val="130AC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2593" name="Group 17"/>
          <p:cNvGrpSpPr>
            <a:grpSpLocks/>
          </p:cNvGrpSpPr>
          <p:nvPr/>
        </p:nvGrpSpPr>
        <p:grpSpPr bwMode="auto">
          <a:xfrm>
            <a:off x="2925763" y="2174875"/>
            <a:ext cx="1195387" cy="315913"/>
            <a:chOff x="1843" y="1370"/>
            <a:chExt cx="753" cy="199"/>
          </a:xfrm>
        </p:grpSpPr>
        <p:sp>
          <p:nvSpPr>
            <p:cNvPr id="16399" name="Text Box 13"/>
            <p:cNvSpPr txBox="1">
              <a:spLocks noChangeArrowheads="1"/>
            </p:cNvSpPr>
            <p:nvPr/>
          </p:nvSpPr>
          <p:spPr bwMode="auto">
            <a:xfrm>
              <a:off x="1843" y="1377"/>
              <a:ext cx="7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400">
                  <a:solidFill>
                    <a:srgbClr val="130AC6"/>
                  </a:solidFill>
                  <a:latin typeface="Lithos Pro Regular" pitchFamily="82" charset="0"/>
                </a:rPr>
                <a:t>Nazareth</a:t>
              </a:r>
            </a:p>
          </p:txBody>
        </p:sp>
        <p:sp>
          <p:nvSpPr>
            <p:cNvPr id="16400" name="AutoShape 16"/>
            <p:cNvSpPr>
              <a:spLocks noChangeArrowheads="1"/>
            </p:cNvSpPr>
            <p:nvPr/>
          </p:nvSpPr>
          <p:spPr bwMode="auto">
            <a:xfrm flipH="1">
              <a:off x="2472" y="1370"/>
              <a:ext cx="51" cy="51"/>
            </a:xfrm>
            <a:prstGeom prst="flowChartConnector">
              <a:avLst/>
            </a:prstGeom>
            <a:solidFill>
              <a:srgbClr val="130AC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396" name="Text Box 22"/>
          <p:cNvSpPr txBox="1">
            <a:spLocks noChangeArrowheads="1"/>
          </p:cNvSpPr>
          <p:nvPr/>
        </p:nvSpPr>
        <p:spPr bwMode="auto">
          <a:xfrm>
            <a:off x="1912938" y="44450"/>
            <a:ext cx="1120775" cy="1812925"/>
          </a:xfrm>
          <a:prstGeom prst="rect">
            <a:avLst/>
          </a:prstGeom>
          <a:solidFill>
            <a:srgbClr val="F8F1C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spcBef>
                <a:spcPct val="50000"/>
              </a:spcBef>
              <a:buFontTx/>
              <a:buNone/>
            </a:pPr>
            <a:r>
              <a:rPr lang="en-US" sz="1600">
                <a:latin typeface="Trajan Pro" pitchFamily="18" charset="0"/>
              </a:rPr>
              <a:t>Herod </a:t>
            </a:r>
            <a:br>
              <a:rPr lang="en-US" sz="1600">
                <a:latin typeface="Trajan Pro" pitchFamily="18" charset="0"/>
              </a:rPr>
            </a:br>
            <a:r>
              <a:rPr lang="en-US" sz="1600">
                <a:latin typeface="Trajan Pro" pitchFamily="18" charset="0"/>
              </a:rPr>
              <a:t>the </a:t>
            </a:r>
            <a:br>
              <a:rPr lang="en-US" sz="1600">
                <a:latin typeface="Trajan Pro" pitchFamily="18" charset="0"/>
              </a:rPr>
            </a:br>
            <a:r>
              <a:rPr lang="en-US" sz="1600">
                <a:latin typeface="Trajan Pro" pitchFamily="18" charset="0"/>
              </a:rPr>
              <a:t>Great</a:t>
            </a:r>
          </a:p>
          <a:p>
            <a:pPr algn="ctr">
              <a:buFontTx/>
              <a:buNone/>
            </a:pPr>
            <a:r>
              <a:rPr lang="en-US" sz="1600"/>
              <a:t>------</a:t>
            </a:r>
          </a:p>
          <a:p>
            <a:pPr algn="ctr">
              <a:buFontTx/>
              <a:buNone/>
            </a:pPr>
            <a:r>
              <a:rPr lang="en-US" sz="1600">
                <a:latin typeface="Trajan Pro" pitchFamily="18" charset="0"/>
              </a:rPr>
              <a:t>King </a:t>
            </a:r>
            <a:br>
              <a:rPr lang="en-US" sz="1600">
                <a:latin typeface="Trajan Pro" pitchFamily="18" charset="0"/>
              </a:rPr>
            </a:br>
            <a:r>
              <a:rPr lang="en-US" sz="1600">
                <a:latin typeface="Trajan Pro" pitchFamily="18" charset="0"/>
              </a:rPr>
              <a:t>of the </a:t>
            </a:r>
            <a:br>
              <a:rPr lang="en-US" sz="1600">
                <a:latin typeface="Trajan Pro" pitchFamily="18" charset="0"/>
              </a:rPr>
            </a:br>
            <a:r>
              <a:rPr lang="en-US" sz="1600">
                <a:latin typeface="Trajan Pro" pitchFamily="18" charset="0"/>
              </a:rPr>
              <a:t>Jews</a:t>
            </a:r>
          </a:p>
        </p:txBody>
      </p:sp>
      <p:sp>
        <p:nvSpPr>
          <p:cNvPr id="152600" name="Oval 24"/>
          <p:cNvSpPr>
            <a:spLocks noChangeArrowheads="1"/>
          </p:cNvSpPr>
          <p:nvPr/>
        </p:nvSpPr>
        <p:spPr bwMode="auto">
          <a:xfrm>
            <a:off x="2522538" y="5084763"/>
            <a:ext cx="977900" cy="347662"/>
          </a:xfrm>
          <a:prstGeom prst="ellipse">
            <a:avLst/>
          </a:prstGeom>
          <a:solidFill>
            <a:srgbClr val="FFCC99">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9" name="Text Box 23"/>
          <p:cNvSpPr txBox="1">
            <a:spLocks noChangeArrowheads="1"/>
          </p:cNvSpPr>
          <p:nvPr/>
        </p:nvSpPr>
        <p:spPr bwMode="auto">
          <a:xfrm>
            <a:off x="2540000" y="5091113"/>
            <a:ext cx="1031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600" b="0">
                <a:latin typeface="Lithos Pro Regular" pitchFamily="82" charset="0"/>
              </a:rPr>
              <a:t>Idumea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 calcmode="lin" valueType="num">
                                      <p:cBhvr>
                                        <p:cTn id="7" dur="1000" fill="hold"/>
                                        <p:tgtEl>
                                          <p:spTgt spid="152582"/>
                                        </p:tgtEl>
                                        <p:attrNameLst>
                                          <p:attrName>ppt_w</p:attrName>
                                        </p:attrNameLst>
                                      </p:cBhvr>
                                      <p:tavLst>
                                        <p:tav tm="0">
                                          <p:val>
                                            <p:strVal val="#ppt_w*0.70"/>
                                          </p:val>
                                        </p:tav>
                                        <p:tav tm="100000">
                                          <p:val>
                                            <p:strVal val="#ppt_w"/>
                                          </p:val>
                                        </p:tav>
                                      </p:tavLst>
                                    </p:anim>
                                    <p:anim calcmode="lin" valueType="num">
                                      <p:cBhvr>
                                        <p:cTn id="8" dur="1000" fill="hold"/>
                                        <p:tgtEl>
                                          <p:spTgt spid="152582"/>
                                        </p:tgtEl>
                                        <p:attrNameLst>
                                          <p:attrName>ppt_h</p:attrName>
                                        </p:attrNameLst>
                                      </p:cBhvr>
                                      <p:tavLst>
                                        <p:tav tm="0">
                                          <p:val>
                                            <p:strVal val="#ppt_h"/>
                                          </p:val>
                                        </p:tav>
                                        <p:tav tm="100000">
                                          <p:val>
                                            <p:strVal val="#ppt_h"/>
                                          </p:val>
                                        </p:tav>
                                      </p:tavLst>
                                    </p:anim>
                                    <p:animEffect transition="in" filter="fade">
                                      <p:cBhvr>
                                        <p:cTn id="9" dur="1000"/>
                                        <p:tgtEl>
                                          <p:spTgt spid="15258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52584"/>
                                        </p:tgtEl>
                                        <p:attrNameLst>
                                          <p:attrName>style.visibility</p:attrName>
                                        </p:attrNameLst>
                                      </p:cBhvr>
                                      <p:to>
                                        <p:strVal val="visible"/>
                                      </p:to>
                                    </p:set>
                                    <p:anim calcmode="lin" valueType="num">
                                      <p:cBhvr>
                                        <p:cTn id="12" dur="1000" fill="hold"/>
                                        <p:tgtEl>
                                          <p:spTgt spid="152584"/>
                                        </p:tgtEl>
                                        <p:attrNameLst>
                                          <p:attrName>ppt_w</p:attrName>
                                        </p:attrNameLst>
                                      </p:cBhvr>
                                      <p:tavLst>
                                        <p:tav tm="0">
                                          <p:val>
                                            <p:strVal val="#ppt_w*0.70"/>
                                          </p:val>
                                        </p:tav>
                                        <p:tav tm="100000">
                                          <p:val>
                                            <p:strVal val="#ppt_w"/>
                                          </p:val>
                                        </p:tav>
                                      </p:tavLst>
                                    </p:anim>
                                    <p:anim calcmode="lin" valueType="num">
                                      <p:cBhvr>
                                        <p:cTn id="13" dur="1000" fill="hold"/>
                                        <p:tgtEl>
                                          <p:spTgt spid="152584"/>
                                        </p:tgtEl>
                                        <p:attrNameLst>
                                          <p:attrName>ppt_h</p:attrName>
                                        </p:attrNameLst>
                                      </p:cBhvr>
                                      <p:tavLst>
                                        <p:tav tm="0">
                                          <p:val>
                                            <p:strVal val="#ppt_h"/>
                                          </p:val>
                                        </p:tav>
                                        <p:tav tm="100000">
                                          <p:val>
                                            <p:strVal val="#ppt_h"/>
                                          </p:val>
                                        </p:tav>
                                      </p:tavLst>
                                    </p:anim>
                                    <p:animEffect transition="in" filter="fade">
                                      <p:cBhvr>
                                        <p:cTn id="14" dur="1000"/>
                                        <p:tgtEl>
                                          <p:spTgt spid="15258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2583"/>
                                        </p:tgtEl>
                                        <p:attrNameLst>
                                          <p:attrName>style.visibility</p:attrName>
                                        </p:attrNameLst>
                                      </p:cBhvr>
                                      <p:to>
                                        <p:strVal val="visible"/>
                                      </p:to>
                                    </p:set>
                                    <p:anim calcmode="lin" valueType="num">
                                      <p:cBhvr>
                                        <p:cTn id="17" dur="1000" fill="hold"/>
                                        <p:tgtEl>
                                          <p:spTgt spid="152583"/>
                                        </p:tgtEl>
                                        <p:attrNameLst>
                                          <p:attrName>ppt_w</p:attrName>
                                        </p:attrNameLst>
                                      </p:cBhvr>
                                      <p:tavLst>
                                        <p:tav tm="0">
                                          <p:val>
                                            <p:strVal val="#ppt_w*0.70"/>
                                          </p:val>
                                        </p:tav>
                                        <p:tav tm="100000">
                                          <p:val>
                                            <p:strVal val="#ppt_w"/>
                                          </p:val>
                                        </p:tav>
                                      </p:tavLst>
                                    </p:anim>
                                    <p:anim calcmode="lin" valueType="num">
                                      <p:cBhvr>
                                        <p:cTn id="18" dur="1000" fill="hold"/>
                                        <p:tgtEl>
                                          <p:spTgt spid="152583"/>
                                        </p:tgtEl>
                                        <p:attrNameLst>
                                          <p:attrName>ppt_h</p:attrName>
                                        </p:attrNameLst>
                                      </p:cBhvr>
                                      <p:tavLst>
                                        <p:tav tm="0">
                                          <p:val>
                                            <p:strVal val="#ppt_h"/>
                                          </p:val>
                                        </p:tav>
                                        <p:tav tm="100000">
                                          <p:val>
                                            <p:strVal val="#ppt_h"/>
                                          </p:val>
                                        </p:tav>
                                      </p:tavLst>
                                    </p:anim>
                                    <p:animEffect transition="in" filter="fade">
                                      <p:cBhvr>
                                        <p:cTn id="19" dur="1000"/>
                                        <p:tgtEl>
                                          <p:spTgt spid="15258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2585"/>
                                        </p:tgtEl>
                                        <p:attrNameLst>
                                          <p:attrName>style.visibility</p:attrName>
                                        </p:attrNameLst>
                                      </p:cBhvr>
                                      <p:to>
                                        <p:strVal val="visible"/>
                                      </p:to>
                                    </p:set>
                                    <p:anim calcmode="lin" valueType="num">
                                      <p:cBhvr>
                                        <p:cTn id="22" dur="1000" fill="hold"/>
                                        <p:tgtEl>
                                          <p:spTgt spid="152585"/>
                                        </p:tgtEl>
                                        <p:attrNameLst>
                                          <p:attrName>ppt_w</p:attrName>
                                        </p:attrNameLst>
                                      </p:cBhvr>
                                      <p:tavLst>
                                        <p:tav tm="0">
                                          <p:val>
                                            <p:strVal val="#ppt_w*0.70"/>
                                          </p:val>
                                        </p:tav>
                                        <p:tav tm="100000">
                                          <p:val>
                                            <p:strVal val="#ppt_w"/>
                                          </p:val>
                                        </p:tav>
                                      </p:tavLst>
                                    </p:anim>
                                    <p:anim calcmode="lin" valueType="num">
                                      <p:cBhvr>
                                        <p:cTn id="23" dur="1000" fill="hold"/>
                                        <p:tgtEl>
                                          <p:spTgt spid="152585"/>
                                        </p:tgtEl>
                                        <p:attrNameLst>
                                          <p:attrName>ppt_h</p:attrName>
                                        </p:attrNameLst>
                                      </p:cBhvr>
                                      <p:tavLst>
                                        <p:tav tm="0">
                                          <p:val>
                                            <p:strVal val="#ppt_h"/>
                                          </p:val>
                                        </p:tav>
                                        <p:tav tm="100000">
                                          <p:val>
                                            <p:strVal val="#ppt_h"/>
                                          </p:val>
                                        </p:tav>
                                      </p:tavLst>
                                    </p:anim>
                                    <p:animEffect transition="in" filter="fade">
                                      <p:cBhvr>
                                        <p:cTn id="24" dur="1000"/>
                                        <p:tgtEl>
                                          <p:spTgt spid="1525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2600"/>
                                        </p:tgtEl>
                                        <p:attrNameLst>
                                          <p:attrName>style.visibility</p:attrName>
                                        </p:attrNameLst>
                                      </p:cBhvr>
                                      <p:to>
                                        <p:strVal val="visible"/>
                                      </p:to>
                                    </p:set>
                                    <p:animEffect transition="in" filter="fade">
                                      <p:cBhvr>
                                        <p:cTn id="27" dur="2000"/>
                                        <p:tgtEl>
                                          <p:spTgt spid="15260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2599"/>
                                        </p:tgtEl>
                                        <p:attrNameLst>
                                          <p:attrName>style.visibility</p:attrName>
                                        </p:attrNameLst>
                                      </p:cBhvr>
                                      <p:to>
                                        <p:strVal val="visible"/>
                                      </p:to>
                                    </p:set>
                                    <p:animEffect transition="in" filter="fade">
                                      <p:cBhvr>
                                        <p:cTn id="30" dur="2000"/>
                                        <p:tgtEl>
                                          <p:spTgt spid="1525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152593"/>
                                        </p:tgtEl>
                                        <p:attrNameLst>
                                          <p:attrName>style.visibility</p:attrName>
                                        </p:attrNameLst>
                                      </p:cBhvr>
                                      <p:to>
                                        <p:strVal val="visible"/>
                                      </p:to>
                                    </p:set>
                                    <p:anim calcmode="lin" valueType="num">
                                      <p:cBhvr>
                                        <p:cTn id="35" dur="1000" fill="hold"/>
                                        <p:tgtEl>
                                          <p:spTgt spid="152593"/>
                                        </p:tgtEl>
                                        <p:attrNameLst>
                                          <p:attrName>ppt_w</p:attrName>
                                        </p:attrNameLst>
                                      </p:cBhvr>
                                      <p:tavLst>
                                        <p:tav tm="0">
                                          <p:val>
                                            <p:strVal val="#ppt_w*0.70"/>
                                          </p:val>
                                        </p:tav>
                                        <p:tav tm="100000">
                                          <p:val>
                                            <p:strVal val="#ppt_w"/>
                                          </p:val>
                                        </p:tav>
                                      </p:tavLst>
                                    </p:anim>
                                    <p:anim calcmode="lin" valueType="num">
                                      <p:cBhvr>
                                        <p:cTn id="36" dur="1000" fill="hold"/>
                                        <p:tgtEl>
                                          <p:spTgt spid="152593"/>
                                        </p:tgtEl>
                                        <p:attrNameLst>
                                          <p:attrName>ppt_h</p:attrName>
                                        </p:attrNameLst>
                                      </p:cBhvr>
                                      <p:tavLst>
                                        <p:tav tm="0">
                                          <p:val>
                                            <p:strVal val="#ppt_h"/>
                                          </p:val>
                                        </p:tav>
                                        <p:tav tm="100000">
                                          <p:val>
                                            <p:strVal val="#ppt_h"/>
                                          </p:val>
                                        </p:tav>
                                      </p:tavLst>
                                    </p:anim>
                                    <p:animEffect transition="in" filter="fade">
                                      <p:cBhvr>
                                        <p:cTn id="37" dur="1000"/>
                                        <p:tgtEl>
                                          <p:spTgt spid="152593"/>
                                        </p:tgtEl>
                                      </p:cBhvr>
                                    </p:animEffect>
                                  </p:childTnLst>
                                </p:cTn>
                              </p:par>
                              <p:par>
                                <p:cTn id="38" presetID="55" presetClass="entr" presetSubtype="0" fill="hold" nodeType="withEffect">
                                  <p:stCondLst>
                                    <p:cond delay="0"/>
                                  </p:stCondLst>
                                  <p:childTnLst>
                                    <p:set>
                                      <p:cBhvr>
                                        <p:cTn id="39" dur="1" fill="hold">
                                          <p:stCondLst>
                                            <p:cond delay="0"/>
                                          </p:stCondLst>
                                        </p:cTn>
                                        <p:tgtEl>
                                          <p:spTgt spid="152595"/>
                                        </p:tgtEl>
                                        <p:attrNameLst>
                                          <p:attrName>style.visibility</p:attrName>
                                        </p:attrNameLst>
                                      </p:cBhvr>
                                      <p:to>
                                        <p:strVal val="visible"/>
                                      </p:to>
                                    </p:set>
                                    <p:anim calcmode="lin" valueType="num">
                                      <p:cBhvr>
                                        <p:cTn id="40" dur="1000" fill="hold"/>
                                        <p:tgtEl>
                                          <p:spTgt spid="152595"/>
                                        </p:tgtEl>
                                        <p:attrNameLst>
                                          <p:attrName>ppt_w</p:attrName>
                                        </p:attrNameLst>
                                      </p:cBhvr>
                                      <p:tavLst>
                                        <p:tav tm="0">
                                          <p:val>
                                            <p:strVal val="#ppt_w*0.70"/>
                                          </p:val>
                                        </p:tav>
                                        <p:tav tm="100000">
                                          <p:val>
                                            <p:strVal val="#ppt_w"/>
                                          </p:val>
                                        </p:tav>
                                      </p:tavLst>
                                    </p:anim>
                                    <p:anim calcmode="lin" valueType="num">
                                      <p:cBhvr>
                                        <p:cTn id="41" dur="1000" fill="hold"/>
                                        <p:tgtEl>
                                          <p:spTgt spid="152595"/>
                                        </p:tgtEl>
                                        <p:attrNameLst>
                                          <p:attrName>ppt_h</p:attrName>
                                        </p:attrNameLst>
                                      </p:cBhvr>
                                      <p:tavLst>
                                        <p:tav tm="0">
                                          <p:val>
                                            <p:strVal val="#ppt_h"/>
                                          </p:val>
                                        </p:tav>
                                        <p:tav tm="100000">
                                          <p:val>
                                            <p:strVal val="#ppt_h"/>
                                          </p:val>
                                        </p:tav>
                                      </p:tavLst>
                                    </p:anim>
                                    <p:animEffect transition="in" filter="fade">
                                      <p:cBhvr>
                                        <p:cTn id="42" dur="1000"/>
                                        <p:tgtEl>
                                          <p:spTgt spid="152595"/>
                                        </p:tgtEl>
                                      </p:cBhvr>
                                    </p:animEffect>
                                  </p:childTnLst>
                                </p:cTn>
                              </p:par>
                              <p:par>
                                <p:cTn id="43" presetID="55" presetClass="entr" presetSubtype="0" fill="hold" nodeType="withEffect">
                                  <p:stCondLst>
                                    <p:cond delay="0"/>
                                  </p:stCondLst>
                                  <p:childTnLst>
                                    <p:set>
                                      <p:cBhvr>
                                        <p:cTn id="44" dur="1" fill="hold">
                                          <p:stCondLst>
                                            <p:cond delay="0"/>
                                          </p:stCondLst>
                                        </p:cTn>
                                        <p:tgtEl>
                                          <p:spTgt spid="152594"/>
                                        </p:tgtEl>
                                        <p:attrNameLst>
                                          <p:attrName>style.visibility</p:attrName>
                                        </p:attrNameLst>
                                      </p:cBhvr>
                                      <p:to>
                                        <p:strVal val="visible"/>
                                      </p:to>
                                    </p:set>
                                    <p:anim calcmode="lin" valueType="num">
                                      <p:cBhvr>
                                        <p:cTn id="45" dur="1000" fill="hold"/>
                                        <p:tgtEl>
                                          <p:spTgt spid="152594"/>
                                        </p:tgtEl>
                                        <p:attrNameLst>
                                          <p:attrName>ppt_w</p:attrName>
                                        </p:attrNameLst>
                                      </p:cBhvr>
                                      <p:tavLst>
                                        <p:tav tm="0">
                                          <p:val>
                                            <p:strVal val="#ppt_w*0.70"/>
                                          </p:val>
                                        </p:tav>
                                        <p:tav tm="100000">
                                          <p:val>
                                            <p:strVal val="#ppt_w"/>
                                          </p:val>
                                        </p:tav>
                                      </p:tavLst>
                                    </p:anim>
                                    <p:anim calcmode="lin" valueType="num">
                                      <p:cBhvr>
                                        <p:cTn id="46" dur="1000" fill="hold"/>
                                        <p:tgtEl>
                                          <p:spTgt spid="152594"/>
                                        </p:tgtEl>
                                        <p:attrNameLst>
                                          <p:attrName>ppt_h</p:attrName>
                                        </p:attrNameLst>
                                      </p:cBhvr>
                                      <p:tavLst>
                                        <p:tav tm="0">
                                          <p:val>
                                            <p:strVal val="#ppt_h"/>
                                          </p:val>
                                        </p:tav>
                                        <p:tav tm="100000">
                                          <p:val>
                                            <p:strVal val="#ppt_h"/>
                                          </p:val>
                                        </p:tav>
                                      </p:tavLst>
                                    </p:anim>
                                    <p:animEffect transition="in" filter="fade">
                                      <p:cBhvr>
                                        <p:cTn id="47" dur="1000"/>
                                        <p:tgtEl>
                                          <p:spTgt spid="152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animBg="1"/>
      <p:bldP spid="152582" grpId="0"/>
      <p:bldP spid="152585" grpId="0" animBg="1"/>
      <p:bldP spid="152584" grpId="0"/>
      <p:bldP spid="152600" grpId="0" animBg="1"/>
      <p:bldP spid="15259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descr="IMG_8185"/>
          <p:cNvSpPr>
            <a:spLocks noGrp="1" noChangeAspect="1" noChangeArrowheads="1"/>
          </p:cNvSpPr>
          <p:nvPr isPhoto="1"/>
        </p:nvSpPr>
        <p:spPr bwMode="auto">
          <a:xfrm>
            <a:off x="-381000" y="0"/>
            <a:ext cx="10363200" cy="69088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75779" name="Rectangle 3"/>
          <p:cNvSpPr>
            <a:spLocks noGrp="1" noChangeArrowheads="1"/>
          </p:cNvSpPr>
          <p:nvPr>
            <p:ph type="title"/>
          </p:nvPr>
        </p:nvSpPr>
        <p:spPr>
          <a:xfrm>
            <a:off x="238125" y="342900"/>
            <a:ext cx="3200400" cy="685800"/>
          </a:xfrm>
        </p:spPr>
        <p:txBody>
          <a:bodyPr/>
          <a:lstStyle/>
          <a:p>
            <a:pPr eaLnBrk="1" hangingPunct="1"/>
            <a:r>
              <a:rPr lang="en-US" sz="3200" b="1" smtClean="0">
                <a:latin typeface="Papyrus" pitchFamily="66" charset="0"/>
              </a:rPr>
              <a:t>Sea of Galilee</a:t>
            </a:r>
          </a:p>
        </p:txBody>
      </p:sp>
      <p:sp>
        <p:nvSpPr>
          <p:cNvPr id="75781" name="Rectangle 5"/>
          <p:cNvSpPr>
            <a:spLocks noChangeArrowheads="1"/>
          </p:cNvSpPr>
          <p:nvPr/>
        </p:nvSpPr>
        <p:spPr bwMode="auto">
          <a:xfrm>
            <a:off x="4103688" y="1584325"/>
            <a:ext cx="18049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a:solidFill>
                  <a:schemeClr val="tx2"/>
                </a:solidFill>
              </a:rPr>
              <a:t>Mt. Arbel</a:t>
            </a:r>
          </a:p>
        </p:txBody>
      </p:sp>
      <p:sp>
        <p:nvSpPr>
          <p:cNvPr id="75782" name="Line 6"/>
          <p:cNvSpPr>
            <a:spLocks noChangeShapeType="1"/>
          </p:cNvSpPr>
          <p:nvPr/>
        </p:nvSpPr>
        <p:spPr bwMode="auto">
          <a:xfrm>
            <a:off x="5649913" y="2027238"/>
            <a:ext cx="665162" cy="511175"/>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fade">
                                      <p:cBhvr>
                                        <p:cTn id="7" dur="1000"/>
                                        <p:tgtEl>
                                          <p:spTgt spid="75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81"/>
                                        </p:tgtEl>
                                        <p:attrNameLst>
                                          <p:attrName>style.visibility</p:attrName>
                                        </p:attrNameLst>
                                      </p:cBhvr>
                                      <p:to>
                                        <p:strVal val="visible"/>
                                      </p:to>
                                    </p:set>
                                    <p:animEffect transition="in" filter="fade">
                                      <p:cBhvr>
                                        <p:cTn id="12" dur="2000"/>
                                        <p:tgtEl>
                                          <p:spTgt spid="7578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5782"/>
                                        </p:tgtEl>
                                        <p:attrNameLst>
                                          <p:attrName>style.visibility</p:attrName>
                                        </p:attrNameLst>
                                      </p:cBhvr>
                                      <p:to>
                                        <p:strVal val="visible"/>
                                      </p:to>
                                    </p:set>
                                    <p:animEffect transition="in" filter="fade">
                                      <p:cBhvr>
                                        <p:cTn id="15" dur="2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1" grpId="0"/>
      <p:bldP spid="7578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pPr eaLnBrk="1" hangingPunct="1"/>
            <a:endParaRPr lang="en-US" smtClean="0"/>
          </a:p>
        </p:txBody>
      </p:sp>
      <p:sp>
        <p:nvSpPr>
          <p:cNvPr id="18435" name="Rectangle 3" descr="IMG_8676"/>
          <p:cNvSpPr>
            <a:spLocks noGrp="1" noChangeAspect="1" noChangeArrowheads="1"/>
          </p:cNvSpPr>
          <p:nvPr isPhoto="1"/>
        </p:nvSpPr>
        <p:spPr bwMode="auto">
          <a:xfrm>
            <a:off x="-604838" y="0"/>
            <a:ext cx="10301288" cy="68675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08" name="Text Box 4"/>
          <p:cNvSpPr txBox="1">
            <a:spLocks noChangeArrowheads="1"/>
          </p:cNvSpPr>
          <p:nvPr/>
        </p:nvSpPr>
        <p:spPr bwMode="auto">
          <a:xfrm>
            <a:off x="0" y="395288"/>
            <a:ext cx="40814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3200"/>
              <a:t>Mt. Arbel in Galilee</a:t>
            </a:r>
          </a:p>
        </p:txBody>
      </p:sp>
      <p:sp>
        <p:nvSpPr>
          <p:cNvPr id="175109" name="Oval 5"/>
          <p:cNvSpPr>
            <a:spLocks noChangeArrowheads="1"/>
          </p:cNvSpPr>
          <p:nvPr/>
        </p:nvSpPr>
        <p:spPr bwMode="auto">
          <a:xfrm>
            <a:off x="3552825" y="2687638"/>
            <a:ext cx="2055813" cy="1679575"/>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5108"/>
                                        </p:tgtEl>
                                        <p:attrNameLst>
                                          <p:attrName>style.visibility</p:attrName>
                                        </p:attrNameLst>
                                      </p:cBhvr>
                                      <p:to>
                                        <p:strVal val="visible"/>
                                      </p:to>
                                    </p:set>
                                    <p:anim calcmode="lin" valueType="num">
                                      <p:cBhvr>
                                        <p:cTn id="7" dur="1000" fill="hold"/>
                                        <p:tgtEl>
                                          <p:spTgt spid="175108"/>
                                        </p:tgtEl>
                                        <p:attrNameLst>
                                          <p:attrName>ppt_w</p:attrName>
                                        </p:attrNameLst>
                                      </p:cBhvr>
                                      <p:tavLst>
                                        <p:tav tm="0">
                                          <p:val>
                                            <p:strVal val="#ppt_w*0.70"/>
                                          </p:val>
                                        </p:tav>
                                        <p:tav tm="100000">
                                          <p:val>
                                            <p:strVal val="#ppt_w"/>
                                          </p:val>
                                        </p:tav>
                                      </p:tavLst>
                                    </p:anim>
                                    <p:anim calcmode="lin" valueType="num">
                                      <p:cBhvr>
                                        <p:cTn id="8" dur="1000" fill="hold"/>
                                        <p:tgtEl>
                                          <p:spTgt spid="175108"/>
                                        </p:tgtEl>
                                        <p:attrNameLst>
                                          <p:attrName>ppt_h</p:attrName>
                                        </p:attrNameLst>
                                      </p:cBhvr>
                                      <p:tavLst>
                                        <p:tav tm="0">
                                          <p:val>
                                            <p:strVal val="#ppt_h"/>
                                          </p:val>
                                        </p:tav>
                                        <p:tav tm="100000">
                                          <p:val>
                                            <p:strVal val="#ppt_h"/>
                                          </p:val>
                                        </p:tav>
                                      </p:tavLst>
                                    </p:anim>
                                    <p:animEffect transition="in" filter="fade">
                                      <p:cBhvr>
                                        <p:cTn id="9" dur="1000"/>
                                        <p:tgtEl>
                                          <p:spTgt spid="1751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5109"/>
                                        </p:tgtEl>
                                        <p:attrNameLst>
                                          <p:attrName>style.visibility</p:attrName>
                                        </p:attrNameLst>
                                      </p:cBhvr>
                                      <p:to>
                                        <p:strVal val="visible"/>
                                      </p:to>
                                    </p:set>
                                    <p:animEffect transition="in" filter="fade">
                                      <p:cBhvr>
                                        <p:cTn id="14"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8" grpId="0"/>
      <p:bldP spid="1751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pPr eaLnBrk="1" hangingPunct="1"/>
            <a:endParaRPr lang="en-US" smtClean="0"/>
          </a:p>
        </p:txBody>
      </p:sp>
      <p:sp>
        <p:nvSpPr>
          <p:cNvPr id="19459" name="Rectangle 3" descr="IMG_8677"/>
          <p:cNvSpPr>
            <a:spLocks noGrp="1" noChangeAspect="1" noChangeArrowheads="1"/>
          </p:cNvSpPr>
          <p:nvPr isPhoto="1"/>
        </p:nvSpPr>
        <p:spPr bwMode="auto">
          <a:xfrm>
            <a:off x="0" y="-138113"/>
            <a:ext cx="10494963" cy="69961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132" name="Text Box 4"/>
          <p:cNvSpPr txBox="1">
            <a:spLocks noChangeArrowheads="1"/>
          </p:cNvSpPr>
          <p:nvPr/>
        </p:nvSpPr>
        <p:spPr bwMode="auto">
          <a:xfrm>
            <a:off x="136525" y="95250"/>
            <a:ext cx="4733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3600" b="0">
                <a:latin typeface="Argos MF" pitchFamily="2" charset="0"/>
              </a:rPr>
              <a:t>The Caves of Mt. Arbel</a:t>
            </a:r>
          </a:p>
        </p:txBody>
      </p:sp>
      <p:sp>
        <p:nvSpPr>
          <p:cNvPr id="176133" name="Text Box 5"/>
          <p:cNvSpPr txBox="1">
            <a:spLocks noChangeArrowheads="1"/>
          </p:cNvSpPr>
          <p:nvPr/>
        </p:nvSpPr>
        <p:spPr bwMode="auto">
          <a:xfrm>
            <a:off x="261938" y="855663"/>
            <a:ext cx="5033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2000">
                <a:latin typeface="Trajan Pro" pitchFamily="18" charset="0"/>
              </a:rPr>
              <a:t>Herod Begins His Reign as King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6132"/>
                                        </p:tgtEl>
                                        <p:attrNameLst>
                                          <p:attrName>style.visibility</p:attrName>
                                        </p:attrNameLst>
                                      </p:cBhvr>
                                      <p:to>
                                        <p:strVal val="visible"/>
                                      </p:to>
                                    </p:set>
                                    <p:anim calcmode="lin" valueType="num">
                                      <p:cBhvr>
                                        <p:cTn id="7" dur="1000" fill="hold"/>
                                        <p:tgtEl>
                                          <p:spTgt spid="176132"/>
                                        </p:tgtEl>
                                        <p:attrNameLst>
                                          <p:attrName>ppt_w</p:attrName>
                                        </p:attrNameLst>
                                      </p:cBhvr>
                                      <p:tavLst>
                                        <p:tav tm="0">
                                          <p:val>
                                            <p:strVal val="#ppt_w*0.70"/>
                                          </p:val>
                                        </p:tav>
                                        <p:tav tm="100000">
                                          <p:val>
                                            <p:strVal val="#ppt_w"/>
                                          </p:val>
                                        </p:tav>
                                      </p:tavLst>
                                    </p:anim>
                                    <p:anim calcmode="lin" valueType="num">
                                      <p:cBhvr>
                                        <p:cTn id="8" dur="1000" fill="hold"/>
                                        <p:tgtEl>
                                          <p:spTgt spid="176132"/>
                                        </p:tgtEl>
                                        <p:attrNameLst>
                                          <p:attrName>ppt_h</p:attrName>
                                        </p:attrNameLst>
                                      </p:cBhvr>
                                      <p:tavLst>
                                        <p:tav tm="0">
                                          <p:val>
                                            <p:strVal val="#ppt_h"/>
                                          </p:val>
                                        </p:tav>
                                        <p:tav tm="100000">
                                          <p:val>
                                            <p:strVal val="#ppt_h"/>
                                          </p:val>
                                        </p:tav>
                                      </p:tavLst>
                                    </p:anim>
                                    <p:animEffect transition="in" filter="fade">
                                      <p:cBhvr>
                                        <p:cTn id="9" dur="1000"/>
                                        <p:tgtEl>
                                          <p:spTgt spid="1761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76133"/>
                                        </p:tgtEl>
                                        <p:attrNameLst>
                                          <p:attrName>style.visibility</p:attrName>
                                        </p:attrNameLst>
                                      </p:cBhvr>
                                      <p:to>
                                        <p:strVal val="visible"/>
                                      </p:to>
                                    </p:set>
                                    <p:anim calcmode="lin" valueType="num">
                                      <p:cBhvr>
                                        <p:cTn id="14" dur="1000" fill="hold"/>
                                        <p:tgtEl>
                                          <p:spTgt spid="176133"/>
                                        </p:tgtEl>
                                        <p:attrNameLst>
                                          <p:attrName>ppt_w</p:attrName>
                                        </p:attrNameLst>
                                      </p:cBhvr>
                                      <p:tavLst>
                                        <p:tav tm="0">
                                          <p:val>
                                            <p:strVal val="#ppt_w*0.70"/>
                                          </p:val>
                                        </p:tav>
                                        <p:tav tm="100000">
                                          <p:val>
                                            <p:strVal val="#ppt_w"/>
                                          </p:val>
                                        </p:tav>
                                      </p:tavLst>
                                    </p:anim>
                                    <p:anim calcmode="lin" valueType="num">
                                      <p:cBhvr>
                                        <p:cTn id="15" dur="1000" fill="hold"/>
                                        <p:tgtEl>
                                          <p:spTgt spid="176133"/>
                                        </p:tgtEl>
                                        <p:attrNameLst>
                                          <p:attrName>ppt_h</p:attrName>
                                        </p:attrNameLst>
                                      </p:cBhvr>
                                      <p:tavLst>
                                        <p:tav tm="0">
                                          <p:val>
                                            <p:strVal val="#ppt_h"/>
                                          </p:val>
                                        </p:tav>
                                        <p:tav tm="100000">
                                          <p:val>
                                            <p:strVal val="#ppt_h"/>
                                          </p:val>
                                        </p:tav>
                                      </p:tavLst>
                                    </p:anim>
                                    <p:animEffect transition="in" filter="fade">
                                      <p:cBhvr>
                                        <p:cTn id="16" dur="10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p:bldP spid="1761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p:cNvSpPr>
            <a:spLocks noGrp="1" noChangeArrowheads="1"/>
          </p:cNvSpPr>
          <p:nvPr>
            <p:ph type="title"/>
          </p:nvPr>
        </p:nvSpPr>
        <p:spPr/>
        <p:txBody>
          <a:bodyPr/>
          <a:lstStyle/>
          <a:p>
            <a:pPr eaLnBrk="1" hangingPunct="1"/>
            <a:endParaRPr lang="en-US" smtClean="0"/>
          </a:p>
        </p:txBody>
      </p:sp>
      <p:sp>
        <p:nvSpPr>
          <p:cNvPr id="20483" name="Rectangle 3" descr="Herod's Family Tree"/>
          <p:cNvSpPr>
            <a:spLocks noGrp="1" noChangeAspect="1" noChangeArrowheads="1"/>
          </p:cNvSpPr>
          <p:nvPr isPhoto="1"/>
        </p:nvSpPr>
        <p:spPr bwMode="auto">
          <a:xfrm>
            <a:off x="1925638" y="0"/>
            <a:ext cx="5291137"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1" name="AutoShape 5"/>
          <p:cNvSpPr>
            <a:spLocks noChangeArrowheads="1"/>
          </p:cNvSpPr>
          <p:nvPr/>
        </p:nvSpPr>
        <p:spPr bwMode="auto">
          <a:xfrm>
            <a:off x="3822700" y="1252538"/>
            <a:ext cx="414338" cy="414337"/>
          </a:xfrm>
          <a:prstGeom prst="flowChartSummingJunction">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2" name="AutoShape 6"/>
          <p:cNvSpPr>
            <a:spLocks noChangeArrowheads="1"/>
          </p:cNvSpPr>
          <p:nvPr/>
        </p:nvSpPr>
        <p:spPr bwMode="auto">
          <a:xfrm>
            <a:off x="3665538" y="1536700"/>
            <a:ext cx="414337" cy="414338"/>
          </a:xfrm>
          <a:prstGeom prst="flowChartSummingJunction">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3" name="AutoShape 7"/>
          <p:cNvSpPr>
            <a:spLocks noChangeArrowheads="1"/>
          </p:cNvSpPr>
          <p:nvPr/>
        </p:nvSpPr>
        <p:spPr bwMode="auto">
          <a:xfrm>
            <a:off x="4875213" y="1955800"/>
            <a:ext cx="414337" cy="414338"/>
          </a:xfrm>
          <a:prstGeom prst="flowChartSummingJunction">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4" name="AutoShape 8"/>
          <p:cNvSpPr>
            <a:spLocks noChangeArrowheads="1"/>
          </p:cNvSpPr>
          <p:nvPr/>
        </p:nvSpPr>
        <p:spPr bwMode="auto">
          <a:xfrm>
            <a:off x="3925888" y="1951038"/>
            <a:ext cx="414337" cy="414337"/>
          </a:xfrm>
          <a:prstGeom prst="flowChartSummingJunction">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5" name="Oval 9"/>
          <p:cNvSpPr>
            <a:spLocks noChangeArrowheads="1"/>
          </p:cNvSpPr>
          <p:nvPr/>
        </p:nvSpPr>
        <p:spPr bwMode="auto">
          <a:xfrm>
            <a:off x="3200400" y="987425"/>
            <a:ext cx="552450" cy="574675"/>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Rectangle 10" descr="Herod's Picture"/>
          <p:cNvSpPr>
            <a:spLocks noGrp="1" noChangeAspect="1" noChangeArrowheads="1"/>
          </p:cNvSpPr>
          <p:nvPr isPhoto="1"/>
        </p:nvSpPr>
        <p:spPr bwMode="auto">
          <a:xfrm>
            <a:off x="5314950" y="4887913"/>
            <a:ext cx="1697038" cy="205581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7465"/>
                                        </p:tgtEl>
                                        <p:attrNameLst>
                                          <p:attrName>style.visibility</p:attrName>
                                        </p:attrNameLst>
                                      </p:cBhvr>
                                      <p:to>
                                        <p:strVal val="visible"/>
                                      </p:to>
                                    </p:set>
                                    <p:anim calcmode="lin" valueType="num">
                                      <p:cBhvr>
                                        <p:cTn id="7" dur="1000" fill="hold"/>
                                        <p:tgtEl>
                                          <p:spTgt spid="147465"/>
                                        </p:tgtEl>
                                        <p:attrNameLst>
                                          <p:attrName>ppt_w</p:attrName>
                                        </p:attrNameLst>
                                      </p:cBhvr>
                                      <p:tavLst>
                                        <p:tav tm="0">
                                          <p:val>
                                            <p:strVal val="#ppt_w*0.70"/>
                                          </p:val>
                                        </p:tav>
                                        <p:tav tm="100000">
                                          <p:val>
                                            <p:strVal val="#ppt_w"/>
                                          </p:val>
                                        </p:tav>
                                      </p:tavLst>
                                    </p:anim>
                                    <p:anim calcmode="lin" valueType="num">
                                      <p:cBhvr>
                                        <p:cTn id="8" dur="1000" fill="hold"/>
                                        <p:tgtEl>
                                          <p:spTgt spid="147465"/>
                                        </p:tgtEl>
                                        <p:attrNameLst>
                                          <p:attrName>ppt_h</p:attrName>
                                        </p:attrNameLst>
                                      </p:cBhvr>
                                      <p:tavLst>
                                        <p:tav tm="0">
                                          <p:val>
                                            <p:strVal val="#ppt_h"/>
                                          </p:val>
                                        </p:tav>
                                        <p:tav tm="100000">
                                          <p:val>
                                            <p:strVal val="#ppt_h"/>
                                          </p:val>
                                        </p:tav>
                                      </p:tavLst>
                                    </p:anim>
                                    <p:animEffect transition="in" filter="fade">
                                      <p:cBhvr>
                                        <p:cTn id="9" dur="1000"/>
                                        <p:tgtEl>
                                          <p:spTgt spid="14746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7462"/>
                                        </p:tgtEl>
                                        <p:attrNameLst>
                                          <p:attrName>style.visibility</p:attrName>
                                        </p:attrNameLst>
                                      </p:cBhvr>
                                      <p:to>
                                        <p:strVal val="visible"/>
                                      </p:to>
                                    </p:set>
                                    <p:anim calcmode="lin" valueType="num">
                                      <p:cBhvr>
                                        <p:cTn id="14" dur="1000" fill="hold"/>
                                        <p:tgtEl>
                                          <p:spTgt spid="147462"/>
                                        </p:tgtEl>
                                        <p:attrNameLst>
                                          <p:attrName>ppt_w</p:attrName>
                                        </p:attrNameLst>
                                      </p:cBhvr>
                                      <p:tavLst>
                                        <p:tav tm="0">
                                          <p:val>
                                            <p:strVal val="#ppt_w*0.70"/>
                                          </p:val>
                                        </p:tav>
                                        <p:tav tm="100000">
                                          <p:val>
                                            <p:strVal val="#ppt_w"/>
                                          </p:val>
                                        </p:tav>
                                      </p:tavLst>
                                    </p:anim>
                                    <p:anim calcmode="lin" valueType="num">
                                      <p:cBhvr>
                                        <p:cTn id="15" dur="1000" fill="hold"/>
                                        <p:tgtEl>
                                          <p:spTgt spid="147462"/>
                                        </p:tgtEl>
                                        <p:attrNameLst>
                                          <p:attrName>ppt_h</p:attrName>
                                        </p:attrNameLst>
                                      </p:cBhvr>
                                      <p:tavLst>
                                        <p:tav tm="0">
                                          <p:val>
                                            <p:strVal val="#ppt_h"/>
                                          </p:val>
                                        </p:tav>
                                        <p:tav tm="100000">
                                          <p:val>
                                            <p:strVal val="#ppt_h"/>
                                          </p:val>
                                        </p:tav>
                                      </p:tavLst>
                                    </p:anim>
                                    <p:animEffect transition="in" filter="fade">
                                      <p:cBhvr>
                                        <p:cTn id="16" dur="1000"/>
                                        <p:tgtEl>
                                          <p:spTgt spid="14746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7464"/>
                                        </p:tgtEl>
                                        <p:attrNameLst>
                                          <p:attrName>style.visibility</p:attrName>
                                        </p:attrNameLst>
                                      </p:cBhvr>
                                      <p:to>
                                        <p:strVal val="visible"/>
                                      </p:to>
                                    </p:set>
                                    <p:anim calcmode="lin" valueType="num">
                                      <p:cBhvr>
                                        <p:cTn id="21" dur="1000" fill="hold"/>
                                        <p:tgtEl>
                                          <p:spTgt spid="147464"/>
                                        </p:tgtEl>
                                        <p:attrNameLst>
                                          <p:attrName>ppt_w</p:attrName>
                                        </p:attrNameLst>
                                      </p:cBhvr>
                                      <p:tavLst>
                                        <p:tav tm="0">
                                          <p:val>
                                            <p:strVal val="#ppt_w*0.70"/>
                                          </p:val>
                                        </p:tav>
                                        <p:tav tm="100000">
                                          <p:val>
                                            <p:strVal val="#ppt_w"/>
                                          </p:val>
                                        </p:tav>
                                      </p:tavLst>
                                    </p:anim>
                                    <p:anim calcmode="lin" valueType="num">
                                      <p:cBhvr>
                                        <p:cTn id="22" dur="1000" fill="hold"/>
                                        <p:tgtEl>
                                          <p:spTgt spid="147464"/>
                                        </p:tgtEl>
                                        <p:attrNameLst>
                                          <p:attrName>ppt_h</p:attrName>
                                        </p:attrNameLst>
                                      </p:cBhvr>
                                      <p:tavLst>
                                        <p:tav tm="0">
                                          <p:val>
                                            <p:strVal val="#ppt_h"/>
                                          </p:val>
                                        </p:tav>
                                        <p:tav tm="100000">
                                          <p:val>
                                            <p:strVal val="#ppt_h"/>
                                          </p:val>
                                        </p:tav>
                                      </p:tavLst>
                                    </p:anim>
                                    <p:animEffect transition="in" filter="fade">
                                      <p:cBhvr>
                                        <p:cTn id="23" dur="1000"/>
                                        <p:tgtEl>
                                          <p:spTgt spid="14746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47463"/>
                                        </p:tgtEl>
                                        <p:attrNameLst>
                                          <p:attrName>style.visibility</p:attrName>
                                        </p:attrNameLst>
                                      </p:cBhvr>
                                      <p:to>
                                        <p:strVal val="visible"/>
                                      </p:to>
                                    </p:set>
                                    <p:anim calcmode="lin" valueType="num">
                                      <p:cBhvr>
                                        <p:cTn id="26" dur="1000" fill="hold"/>
                                        <p:tgtEl>
                                          <p:spTgt spid="147463"/>
                                        </p:tgtEl>
                                        <p:attrNameLst>
                                          <p:attrName>ppt_w</p:attrName>
                                        </p:attrNameLst>
                                      </p:cBhvr>
                                      <p:tavLst>
                                        <p:tav tm="0">
                                          <p:val>
                                            <p:strVal val="#ppt_w*0.70"/>
                                          </p:val>
                                        </p:tav>
                                        <p:tav tm="100000">
                                          <p:val>
                                            <p:strVal val="#ppt_w"/>
                                          </p:val>
                                        </p:tav>
                                      </p:tavLst>
                                    </p:anim>
                                    <p:anim calcmode="lin" valueType="num">
                                      <p:cBhvr>
                                        <p:cTn id="27" dur="1000" fill="hold"/>
                                        <p:tgtEl>
                                          <p:spTgt spid="147463"/>
                                        </p:tgtEl>
                                        <p:attrNameLst>
                                          <p:attrName>ppt_h</p:attrName>
                                        </p:attrNameLst>
                                      </p:cBhvr>
                                      <p:tavLst>
                                        <p:tav tm="0">
                                          <p:val>
                                            <p:strVal val="#ppt_h"/>
                                          </p:val>
                                        </p:tav>
                                        <p:tav tm="100000">
                                          <p:val>
                                            <p:strVal val="#ppt_h"/>
                                          </p:val>
                                        </p:tav>
                                      </p:tavLst>
                                    </p:anim>
                                    <p:animEffect transition="in" filter="fade">
                                      <p:cBhvr>
                                        <p:cTn id="28" dur="1000"/>
                                        <p:tgtEl>
                                          <p:spTgt spid="1474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7461"/>
                                        </p:tgtEl>
                                        <p:attrNameLst>
                                          <p:attrName>style.visibility</p:attrName>
                                        </p:attrNameLst>
                                      </p:cBhvr>
                                      <p:to>
                                        <p:strVal val="visible"/>
                                      </p:to>
                                    </p:set>
                                    <p:anim calcmode="lin" valueType="num">
                                      <p:cBhvr>
                                        <p:cTn id="33" dur="1000" fill="hold"/>
                                        <p:tgtEl>
                                          <p:spTgt spid="147461"/>
                                        </p:tgtEl>
                                        <p:attrNameLst>
                                          <p:attrName>ppt_w</p:attrName>
                                        </p:attrNameLst>
                                      </p:cBhvr>
                                      <p:tavLst>
                                        <p:tav tm="0">
                                          <p:val>
                                            <p:strVal val="#ppt_w*0.70"/>
                                          </p:val>
                                        </p:tav>
                                        <p:tav tm="100000">
                                          <p:val>
                                            <p:strVal val="#ppt_w"/>
                                          </p:val>
                                        </p:tav>
                                      </p:tavLst>
                                    </p:anim>
                                    <p:anim calcmode="lin" valueType="num">
                                      <p:cBhvr>
                                        <p:cTn id="34" dur="1000" fill="hold"/>
                                        <p:tgtEl>
                                          <p:spTgt spid="147461"/>
                                        </p:tgtEl>
                                        <p:attrNameLst>
                                          <p:attrName>ppt_h</p:attrName>
                                        </p:attrNameLst>
                                      </p:cBhvr>
                                      <p:tavLst>
                                        <p:tav tm="0">
                                          <p:val>
                                            <p:strVal val="#ppt_h"/>
                                          </p:val>
                                        </p:tav>
                                        <p:tav tm="100000">
                                          <p:val>
                                            <p:strVal val="#ppt_h"/>
                                          </p:val>
                                        </p:tav>
                                      </p:tavLst>
                                    </p:anim>
                                    <p:animEffect transition="in" filter="fade">
                                      <p:cBhvr>
                                        <p:cTn id="35" dur="10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62" grpId="0" animBg="1"/>
      <p:bldP spid="147463" grpId="0" animBg="1"/>
      <p:bldP spid="147464" grpId="0" animBg="1"/>
      <p:bldP spid="1474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Shema</a:t>
            </a:r>
          </a:p>
        </p:txBody>
      </p:sp>
      <p:pic>
        <p:nvPicPr>
          <p:cNvPr id="21507"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4" name="Text Box 4"/>
          <p:cNvSpPr txBox="1">
            <a:spLocks noChangeArrowheads="1"/>
          </p:cNvSpPr>
          <p:nvPr/>
        </p:nvSpPr>
        <p:spPr bwMode="auto">
          <a:xfrm>
            <a:off x="693738" y="1998663"/>
            <a:ext cx="7769225" cy="16033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b="0" i="1">
                <a:latin typeface="Arial" charset="0"/>
              </a:rPr>
              <a:t>Matthew 2:16 (NIV)</a:t>
            </a:r>
            <a:endParaRPr lang="en-US" sz="1800" b="0">
              <a:latin typeface="Arial" charset="0"/>
            </a:endParaRPr>
          </a:p>
          <a:p>
            <a:pPr>
              <a:buFontTx/>
              <a:buNone/>
            </a:pPr>
            <a:r>
              <a:rPr lang="en-US" sz="1800" b="0">
                <a:latin typeface="Arial" charset="0"/>
              </a:rPr>
              <a:t>When Herod realized that he had been outwitted by the Magi, he was furious, and he gave orders to </a:t>
            </a:r>
            <a:r>
              <a:rPr lang="en-US" sz="1800">
                <a:solidFill>
                  <a:srgbClr val="0000FF"/>
                </a:solidFill>
                <a:latin typeface="Arial" charset="0"/>
              </a:rPr>
              <a:t>kill all the boys in Bethlehem and its vicinity who were two years old and under</a:t>
            </a:r>
            <a:r>
              <a:rPr lang="en-US" sz="1800" b="0">
                <a:latin typeface="Arial" charset="0"/>
              </a:rPr>
              <a:t>, in accordance with the time he had learned from the Magi. </a:t>
            </a:r>
            <a:endParaRPr lang="en-US" sz="1800">
              <a:latin typeface="Arial" charset="0"/>
            </a:endParaRPr>
          </a:p>
        </p:txBody>
      </p:sp>
      <p:sp>
        <p:nvSpPr>
          <p:cNvPr id="317446" name="Text Box 6"/>
          <p:cNvSpPr txBox="1">
            <a:spLocks noChangeArrowheads="1"/>
          </p:cNvSpPr>
          <p:nvPr/>
        </p:nvSpPr>
        <p:spPr bwMode="auto">
          <a:xfrm>
            <a:off x="1270000" y="901700"/>
            <a:ext cx="6334125" cy="7016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000">
                <a:latin typeface="Trajan Pro" pitchFamily="18" charset="0"/>
              </a:rPr>
              <a:t>Herod Lived For Power, </a:t>
            </a:r>
            <a:br>
              <a:rPr lang="en-US" sz="2000">
                <a:latin typeface="Trajan Pro" pitchFamily="18" charset="0"/>
              </a:rPr>
            </a:br>
            <a:r>
              <a:rPr lang="en-US" sz="2000">
                <a:latin typeface="Trajan Pro" pitchFamily="18" charset="0"/>
              </a:rPr>
              <a:t>And Killed Anyone Who Got In His Way.</a:t>
            </a:r>
          </a:p>
        </p:txBody>
      </p:sp>
      <p:sp>
        <p:nvSpPr>
          <p:cNvPr id="317447" name="Text Box 7"/>
          <p:cNvSpPr txBox="1">
            <a:spLocks noChangeArrowheads="1"/>
          </p:cNvSpPr>
          <p:nvPr/>
        </p:nvSpPr>
        <p:spPr bwMode="auto">
          <a:xfrm>
            <a:off x="1881188" y="4651375"/>
            <a:ext cx="5214937" cy="13112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000">
                <a:latin typeface="Trajan Pro" pitchFamily="18" charset="0"/>
              </a:rPr>
              <a:t>But there was another side to </a:t>
            </a:r>
          </a:p>
          <a:p>
            <a:pPr algn="ctr">
              <a:buFontTx/>
              <a:buNone/>
            </a:pPr>
            <a:r>
              <a:rPr lang="en-US" sz="2000">
                <a:latin typeface="Trajan Pro" pitchFamily="18" charset="0"/>
              </a:rPr>
              <a:t>Herod the Great</a:t>
            </a:r>
            <a:br>
              <a:rPr lang="en-US" sz="2000">
                <a:latin typeface="Trajan Pro" pitchFamily="18" charset="0"/>
              </a:rPr>
            </a:br>
            <a:r>
              <a:rPr lang="en-US" sz="2000">
                <a:latin typeface="Trajan Pro" pitchFamily="18" charset="0"/>
              </a:rPr>
              <a:t>---</a:t>
            </a:r>
          </a:p>
          <a:p>
            <a:pPr algn="ctr">
              <a:buFontTx/>
              <a:buNone/>
            </a:pPr>
            <a:r>
              <a:rPr lang="en-US" sz="2000">
                <a:solidFill>
                  <a:srgbClr val="0000FF"/>
                </a:solidFill>
                <a:latin typeface="Trajan Pro" pitchFamily="18" charset="0"/>
              </a:rPr>
              <a:t>Master Builder of the Impossible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17446"/>
                                        </p:tgtEl>
                                        <p:attrNameLst>
                                          <p:attrName>style.visibility</p:attrName>
                                        </p:attrNameLst>
                                      </p:cBhvr>
                                      <p:to>
                                        <p:strVal val="visible"/>
                                      </p:to>
                                    </p:set>
                                    <p:anim calcmode="lin" valueType="num">
                                      <p:cBhvr>
                                        <p:cTn id="7" dur="1000" fill="hold"/>
                                        <p:tgtEl>
                                          <p:spTgt spid="317446"/>
                                        </p:tgtEl>
                                        <p:attrNameLst>
                                          <p:attrName>ppt_w</p:attrName>
                                        </p:attrNameLst>
                                      </p:cBhvr>
                                      <p:tavLst>
                                        <p:tav tm="0">
                                          <p:val>
                                            <p:strVal val="#ppt_w*0.70"/>
                                          </p:val>
                                        </p:tav>
                                        <p:tav tm="100000">
                                          <p:val>
                                            <p:strVal val="#ppt_w"/>
                                          </p:val>
                                        </p:tav>
                                      </p:tavLst>
                                    </p:anim>
                                    <p:anim calcmode="lin" valueType="num">
                                      <p:cBhvr>
                                        <p:cTn id="8" dur="1000" fill="hold"/>
                                        <p:tgtEl>
                                          <p:spTgt spid="317446"/>
                                        </p:tgtEl>
                                        <p:attrNameLst>
                                          <p:attrName>ppt_h</p:attrName>
                                        </p:attrNameLst>
                                      </p:cBhvr>
                                      <p:tavLst>
                                        <p:tav tm="0">
                                          <p:val>
                                            <p:strVal val="#ppt_h"/>
                                          </p:val>
                                        </p:tav>
                                        <p:tav tm="100000">
                                          <p:val>
                                            <p:strVal val="#ppt_h"/>
                                          </p:val>
                                        </p:tav>
                                      </p:tavLst>
                                    </p:anim>
                                    <p:animEffect transition="in" filter="fade">
                                      <p:cBhvr>
                                        <p:cTn id="9" dur="1000"/>
                                        <p:tgtEl>
                                          <p:spTgt spid="3174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7444"/>
                                        </p:tgtEl>
                                        <p:attrNameLst>
                                          <p:attrName>style.visibility</p:attrName>
                                        </p:attrNameLst>
                                      </p:cBhvr>
                                      <p:to>
                                        <p:strVal val="visible"/>
                                      </p:to>
                                    </p:set>
                                    <p:animEffect transition="in" filter="fade">
                                      <p:cBhvr>
                                        <p:cTn id="14" dur="2000"/>
                                        <p:tgtEl>
                                          <p:spTgt spid="31744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17447">
                                            <p:txEl>
                                              <p:pRg st="0" end="0"/>
                                            </p:txEl>
                                          </p:spTgt>
                                        </p:tgtEl>
                                        <p:attrNameLst>
                                          <p:attrName>style.visibility</p:attrName>
                                        </p:attrNameLst>
                                      </p:cBhvr>
                                      <p:to>
                                        <p:strVal val="visible"/>
                                      </p:to>
                                    </p:set>
                                    <p:anim calcmode="lin" valueType="num">
                                      <p:cBhvr>
                                        <p:cTn id="19" dur="1000" fill="hold"/>
                                        <p:tgtEl>
                                          <p:spTgt spid="31744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1744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17447">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17447">
                                            <p:txEl>
                                              <p:pRg st="1" end="1"/>
                                            </p:txEl>
                                          </p:spTgt>
                                        </p:tgtEl>
                                        <p:attrNameLst>
                                          <p:attrName>style.visibility</p:attrName>
                                        </p:attrNameLst>
                                      </p:cBhvr>
                                      <p:to>
                                        <p:strVal val="visible"/>
                                      </p:to>
                                    </p:set>
                                    <p:anim calcmode="lin" valueType="num">
                                      <p:cBhvr>
                                        <p:cTn id="24" dur="1000" fill="hold"/>
                                        <p:tgtEl>
                                          <p:spTgt spid="317447">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317447">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17447">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17447">
                                            <p:txEl>
                                              <p:pRg st="2" end="2"/>
                                            </p:txEl>
                                          </p:spTgt>
                                        </p:tgtEl>
                                        <p:attrNameLst>
                                          <p:attrName>style.visibility</p:attrName>
                                        </p:attrNameLst>
                                      </p:cBhvr>
                                      <p:to>
                                        <p:strVal val="visible"/>
                                      </p:to>
                                    </p:set>
                                    <p:anim calcmode="lin" valueType="num">
                                      <p:cBhvr>
                                        <p:cTn id="29" dur="1000" fill="hold"/>
                                        <p:tgtEl>
                                          <p:spTgt spid="317447">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317447">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3174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4" grpId="0"/>
      <p:bldP spid="3174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US" smtClean="0"/>
          </a:p>
        </p:txBody>
      </p:sp>
      <p:sp>
        <p:nvSpPr>
          <p:cNvPr id="4099"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410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55" name="Rectangle 7"/>
          <p:cNvSpPr>
            <a:spLocks noChangeArrowheads="1"/>
          </p:cNvSpPr>
          <p:nvPr/>
        </p:nvSpPr>
        <p:spPr bwMode="auto">
          <a:xfrm>
            <a:off x="312738" y="4745038"/>
            <a:ext cx="5514975" cy="1749425"/>
          </a:xfrm>
          <a:prstGeom prst="rect">
            <a:avLst/>
          </a:prstGeom>
          <a:solidFill>
            <a:schemeClr val="bg1">
              <a:alpha val="3411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4" name="Text Box 6"/>
          <p:cNvSpPr txBox="1">
            <a:spLocks noChangeArrowheads="1"/>
          </p:cNvSpPr>
          <p:nvPr/>
        </p:nvSpPr>
        <p:spPr bwMode="auto">
          <a:xfrm>
            <a:off x="374650" y="4892675"/>
            <a:ext cx="5349875" cy="155257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b="1">
                <a:solidFill>
                  <a:schemeClr val="tx1"/>
                </a:solidFill>
                <a:latin typeface="Papyrus" pitchFamily="66" charset="0"/>
              </a:defRPr>
            </a:lvl1pPr>
            <a:lvl2pPr>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a:t>Studying at Scripture in its Context</a:t>
            </a:r>
          </a:p>
          <a:p>
            <a:pPr lvl="1"/>
            <a:r>
              <a:rPr lang="en-US"/>
              <a:t> Time (2000 - 3500 years ago)</a:t>
            </a:r>
          </a:p>
          <a:p>
            <a:pPr lvl="1"/>
            <a:r>
              <a:rPr lang="en-US"/>
              <a:t> Place (Israel, Asia, Egypt…)</a:t>
            </a:r>
          </a:p>
          <a:p>
            <a:pPr lvl="1"/>
            <a:r>
              <a:rPr lang="en-US"/>
              <a:t> Culture (Jewish, Greek, Roman…)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9255"/>
                                        </p:tgtEl>
                                        <p:attrNameLst>
                                          <p:attrName>style.visibility</p:attrName>
                                        </p:attrNameLst>
                                      </p:cBhvr>
                                      <p:to>
                                        <p:strVal val="visible"/>
                                      </p:to>
                                    </p:set>
                                    <p:anim calcmode="lin" valueType="num">
                                      <p:cBhvr>
                                        <p:cTn id="7" dur="1000" fill="hold"/>
                                        <p:tgtEl>
                                          <p:spTgt spid="309255"/>
                                        </p:tgtEl>
                                        <p:attrNameLst>
                                          <p:attrName>ppt_w</p:attrName>
                                        </p:attrNameLst>
                                      </p:cBhvr>
                                      <p:tavLst>
                                        <p:tav tm="0">
                                          <p:val>
                                            <p:strVal val="#ppt_w*0.70"/>
                                          </p:val>
                                        </p:tav>
                                        <p:tav tm="100000">
                                          <p:val>
                                            <p:strVal val="#ppt_w"/>
                                          </p:val>
                                        </p:tav>
                                      </p:tavLst>
                                    </p:anim>
                                    <p:anim calcmode="lin" valueType="num">
                                      <p:cBhvr>
                                        <p:cTn id="8" dur="1000" fill="hold"/>
                                        <p:tgtEl>
                                          <p:spTgt spid="309255"/>
                                        </p:tgtEl>
                                        <p:attrNameLst>
                                          <p:attrName>ppt_h</p:attrName>
                                        </p:attrNameLst>
                                      </p:cBhvr>
                                      <p:tavLst>
                                        <p:tav tm="0">
                                          <p:val>
                                            <p:strVal val="#ppt_h"/>
                                          </p:val>
                                        </p:tav>
                                        <p:tav tm="100000">
                                          <p:val>
                                            <p:strVal val="#ppt_h"/>
                                          </p:val>
                                        </p:tav>
                                      </p:tavLst>
                                    </p:anim>
                                    <p:animEffect transition="in" filter="fade">
                                      <p:cBhvr>
                                        <p:cTn id="9" dur="1000"/>
                                        <p:tgtEl>
                                          <p:spTgt spid="309255"/>
                                        </p:tgtEl>
                                      </p:cBhvr>
                                    </p:animEffect>
                                  </p:childTnLst>
                                </p:cTn>
                              </p:par>
                              <p:par>
                                <p:cTn id="10" presetID="55" presetClass="entr" presetSubtype="0" fill="hold" nodeType="withEffect">
                                  <p:stCondLst>
                                    <p:cond delay="0"/>
                                  </p:stCondLst>
                                  <p:childTnLst>
                                    <p:set>
                                      <p:cBhvr>
                                        <p:cTn id="11" dur="1" fill="hold">
                                          <p:stCondLst>
                                            <p:cond delay="0"/>
                                          </p:stCondLst>
                                        </p:cTn>
                                        <p:tgtEl>
                                          <p:spTgt spid="309254">
                                            <p:txEl>
                                              <p:pRg st="0" end="0"/>
                                            </p:txEl>
                                          </p:spTgt>
                                        </p:tgtEl>
                                        <p:attrNameLst>
                                          <p:attrName>style.visibility</p:attrName>
                                        </p:attrNameLst>
                                      </p:cBhvr>
                                      <p:to>
                                        <p:strVal val="visible"/>
                                      </p:to>
                                    </p:set>
                                    <p:anim calcmode="lin" valueType="num">
                                      <p:cBhvr>
                                        <p:cTn id="12" dur="1000" fill="hold"/>
                                        <p:tgtEl>
                                          <p:spTgt spid="30925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0925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09254">
                                            <p:txEl>
                                              <p:pRg st="0" end="0"/>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09254">
                                            <p:txEl>
                                              <p:pRg st="1" end="1"/>
                                            </p:txEl>
                                          </p:spTgt>
                                        </p:tgtEl>
                                        <p:attrNameLst>
                                          <p:attrName>style.visibility</p:attrName>
                                        </p:attrNameLst>
                                      </p:cBhvr>
                                      <p:to>
                                        <p:strVal val="visible"/>
                                      </p:to>
                                    </p:set>
                                    <p:anim calcmode="lin" valueType="num">
                                      <p:cBhvr>
                                        <p:cTn id="17" dur="1000" fill="hold"/>
                                        <p:tgtEl>
                                          <p:spTgt spid="309254">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09254">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09254">
                                            <p:txEl>
                                              <p:pRg st="1" end="1"/>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09254">
                                            <p:txEl>
                                              <p:pRg st="2" end="2"/>
                                            </p:txEl>
                                          </p:spTgt>
                                        </p:tgtEl>
                                        <p:attrNameLst>
                                          <p:attrName>style.visibility</p:attrName>
                                        </p:attrNameLst>
                                      </p:cBhvr>
                                      <p:to>
                                        <p:strVal val="visible"/>
                                      </p:to>
                                    </p:set>
                                    <p:anim calcmode="lin" valueType="num">
                                      <p:cBhvr>
                                        <p:cTn id="22" dur="1000" fill="hold"/>
                                        <p:tgtEl>
                                          <p:spTgt spid="309254">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30925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309254">
                                            <p:txEl>
                                              <p:pRg st="2" end="2"/>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09254">
                                            <p:txEl>
                                              <p:pRg st="3" end="3"/>
                                            </p:txEl>
                                          </p:spTgt>
                                        </p:tgtEl>
                                        <p:attrNameLst>
                                          <p:attrName>style.visibility</p:attrName>
                                        </p:attrNameLst>
                                      </p:cBhvr>
                                      <p:to>
                                        <p:strVal val="visible"/>
                                      </p:to>
                                    </p:set>
                                    <p:anim calcmode="lin" valueType="num">
                                      <p:cBhvr>
                                        <p:cTn id="27" dur="1000" fill="hold"/>
                                        <p:tgtEl>
                                          <p:spTgt spid="309254">
                                            <p:txEl>
                                              <p:pRg st="3" end="3"/>
                                            </p:txEl>
                                          </p:spTgt>
                                        </p:tgtEl>
                                        <p:attrNameLst>
                                          <p:attrName>ppt_w</p:attrName>
                                        </p:attrNameLst>
                                      </p:cBhvr>
                                      <p:tavLst>
                                        <p:tav tm="0">
                                          <p:val>
                                            <p:strVal val="#ppt_w*0.70"/>
                                          </p:val>
                                        </p:tav>
                                        <p:tav tm="100000">
                                          <p:val>
                                            <p:strVal val="#ppt_w"/>
                                          </p:val>
                                        </p:tav>
                                      </p:tavLst>
                                    </p:anim>
                                    <p:anim calcmode="lin" valueType="num">
                                      <p:cBhvr>
                                        <p:cTn id="28" dur="1000" fill="hold"/>
                                        <p:tgtEl>
                                          <p:spTgt spid="30925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3092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p:cNvSpPr>
            <a:spLocks noGrp="1" noChangeArrowheads="1"/>
          </p:cNvSpPr>
          <p:nvPr>
            <p:ph type="title"/>
          </p:nvPr>
        </p:nvSpPr>
        <p:spPr/>
        <p:txBody>
          <a:bodyPr/>
          <a:lstStyle/>
          <a:p>
            <a:pPr eaLnBrk="1" hangingPunct="1"/>
            <a:endParaRPr lang="en-US" smtClean="0"/>
          </a:p>
        </p:txBody>
      </p:sp>
      <p:sp>
        <p:nvSpPr>
          <p:cNvPr id="22531" name="Rectangle 3" descr="Temple Mount from west, tb n051601"/>
          <p:cNvSpPr>
            <a:spLocks noGrp="1" noChangeAspect="1" noChangeArrowheads="1"/>
          </p:cNvSpPr>
          <p:nvPr isPhoto="1"/>
        </p:nvSpPr>
        <p:spPr bwMode="auto">
          <a:xfrm>
            <a:off x="-1209675" y="0"/>
            <a:ext cx="11090275" cy="83185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2" name="Text Box 4"/>
          <p:cNvSpPr txBox="1">
            <a:spLocks noChangeArrowheads="1"/>
          </p:cNvSpPr>
          <p:nvPr/>
        </p:nvSpPr>
        <p:spPr bwMode="auto">
          <a:xfrm>
            <a:off x="1049338" y="484188"/>
            <a:ext cx="6689725" cy="955675"/>
          </a:xfrm>
          <a:prstGeom prst="rect">
            <a:avLst/>
          </a:prstGeom>
          <a:solidFill>
            <a:schemeClr val="bg2">
              <a:alpha val="7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the Jerusalem Temple </a:t>
            </a:r>
          </a:p>
          <a:p>
            <a:pPr algn="ctr">
              <a:buFontTx/>
              <a:buNone/>
            </a:pPr>
            <a:r>
              <a:rPr lang="en-US" sz="2800">
                <a:solidFill>
                  <a:schemeClr val="bg1"/>
                </a:solidFill>
                <a:latin typeface="Caeldera" pitchFamily="34" charset="0"/>
              </a:rPr>
              <a:t>Built By Herod </a:t>
            </a:r>
          </a:p>
        </p:txBody>
      </p:sp>
      <p:sp>
        <p:nvSpPr>
          <p:cNvPr id="263173" name="Line 5"/>
          <p:cNvSpPr>
            <a:spLocks noChangeShapeType="1"/>
          </p:cNvSpPr>
          <p:nvPr/>
        </p:nvSpPr>
        <p:spPr bwMode="auto">
          <a:xfrm>
            <a:off x="-223838" y="4356100"/>
            <a:ext cx="9496426" cy="784225"/>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4" name="Rectangle 6"/>
          <p:cNvSpPr>
            <a:spLocks noChangeArrowheads="1"/>
          </p:cNvSpPr>
          <p:nvPr/>
        </p:nvSpPr>
        <p:spPr bwMode="auto">
          <a:xfrm>
            <a:off x="5465763" y="2074863"/>
            <a:ext cx="3592512" cy="3030537"/>
          </a:xfrm>
          <a:prstGeom prst="rect">
            <a:avLst/>
          </a:prstGeom>
          <a:noFill/>
          <a:ln w="635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63172"/>
                                        </p:tgtEl>
                                        <p:attrNameLst>
                                          <p:attrName>style.visibility</p:attrName>
                                        </p:attrNameLst>
                                      </p:cBhvr>
                                      <p:to>
                                        <p:strVal val="visible"/>
                                      </p:to>
                                    </p:set>
                                    <p:anim calcmode="lin" valueType="num">
                                      <p:cBhvr>
                                        <p:cTn id="7" dur="1000" fill="hold"/>
                                        <p:tgtEl>
                                          <p:spTgt spid="263172"/>
                                        </p:tgtEl>
                                        <p:attrNameLst>
                                          <p:attrName>ppt_w</p:attrName>
                                        </p:attrNameLst>
                                      </p:cBhvr>
                                      <p:tavLst>
                                        <p:tav tm="0">
                                          <p:val>
                                            <p:strVal val="#ppt_w*0.70"/>
                                          </p:val>
                                        </p:tav>
                                        <p:tav tm="100000">
                                          <p:val>
                                            <p:strVal val="#ppt_w"/>
                                          </p:val>
                                        </p:tav>
                                      </p:tavLst>
                                    </p:anim>
                                    <p:anim calcmode="lin" valueType="num">
                                      <p:cBhvr>
                                        <p:cTn id="8" dur="1000" fill="hold"/>
                                        <p:tgtEl>
                                          <p:spTgt spid="263172"/>
                                        </p:tgtEl>
                                        <p:attrNameLst>
                                          <p:attrName>ppt_h</p:attrName>
                                        </p:attrNameLst>
                                      </p:cBhvr>
                                      <p:tavLst>
                                        <p:tav tm="0">
                                          <p:val>
                                            <p:strVal val="#ppt_h"/>
                                          </p:val>
                                        </p:tav>
                                        <p:tav tm="100000">
                                          <p:val>
                                            <p:strVal val="#ppt_h"/>
                                          </p:val>
                                        </p:tav>
                                      </p:tavLst>
                                    </p:anim>
                                    <p:animEffect transition="in" filter="fade">
                                      <p:cBhvr>
                                        <p:cTn id="9" dur="1000"/>
                                        <p:tgtEl>
                                          <p:spTgt spid="2631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3173"/>
                                        </p:tgtEl>
                                        <p:attrNameLst>
                                          <p:attrName>style.visibility</p:attrName>
                                        </p:attrNameLst>
                                      </p:cBhvr>
                                      <p:to>
                                        <p:strVal val="visible"/>
                                      </p:to>
                                    </p:set>
                                    <p:animEffect transition="in" filter="fade">
                                      <p:cBhvr>
                                        <p:cTn id="14" dur="1000"/>
                                        <p:tgtEl>
                                          <p:spTgt spid="26317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3174"/>
                                        </p:tgtEl>
                                        <p:attrNameLst>
                                          <p:attrName>style.visibility</p:attrName>
                                        </p:attrNameLst>
                                      </p:cBhvr>
                                      <p:to>
                                        <p:strVal val="visible"/>
                                      </p:to>
                                    </p:set>
                                    <p:animEffect transition="in" filter="fade">
                                      <p:cBhvr>
                                        <p:cTn id="19" dur="1000"/>
                                        <p:tgtEl>
                                          <p:spTgt spid="263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animBg="1"/>
      <p:bldP spid="263173" grpId="0" animBg="1"/>
      <p:bldP spid="2631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pPr eaLnBrk="1" hangingPunct="1"/>
            <a:endParaRPr lang="en-US" smtClean="0"/>
          </a:p>
        </p:txBody>
      </p:sp>
      <p:sp>
        <p:nvSpPr>
          <p:cNvPr id="23555" name="Rectangle 3" descr="Temple Robinson's Arch Reconstruction"/>
          <p:cNvSpPr>
            <a:spLocks noGrp="1" noChangeAspect="1" noChangeArrowheads="1"/>
          </p:cNvSpPr>
          <p:nvPr isPhoto="1"/>
        </p:nvSpPr>
        <p:spPr bwMode="auto">
          <a:xfrm>
            <a:off x="1192213" y="0"/>
            <a:ext cx="6759575"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220" name="Text Box 4"/>
          <p:cNvSpPr txBox="1">
            <a:spLocks noChangeArrowheads="1"/>
          </p:cNvSpPr>
          <p:nvPr/>
        </p:nvSpPr>
        <p:spPr bwMode="auto">
          <a:xfrm>
            <a:off x="1458913" y="303213"/>
            <a:ext cx="4060825" cy="955675"/>
          </a:xfrm>
          <a:prstGeom prst="rect">
            <a:avLst/>
          </a:prstGeom>
          <a:solidFill>
            <a:schemeClr val="bg2">
              <a:alpha val="7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the Temple </a:t>
            </a:r>
          </a:p>
          <a:p>
            <a:pPr algn="ctr">
              <a:buFontTx/>
              <a:buNone/>
            </a:pPr>
            <a:r>
              <a:rPr lang="en-US" sz="2800">
                <a:solidFill>
                  <a:schemeClr val="bg1"/>
                </a:solidFill>
                <a:latin typeface="Caeldera" pitchFamily="34" charset="0"/>
              </a:rPr>
              <a:t>in Jesus' Day </a:t>
            </a:r>
          </a:p>
        </p:txBody>
      </p:sp>
      <p:sp>
        <p:nvSpPr>
          <p:cNvPr id="265221" name="Line 5"/>
          <p:cNvSpPr>
            <a:spLocks noChangeShapeType="1"/>
          </p:cNvSpPr>
          <p:nvPr/>
        </p:nvSpPr>
        <p:spPr bwMode="auto">
          <a:xfrm>
            <a:off x="6910388" y="4816475"/>
            <a:ext cx="552450" cy="928688"/>
          </a:xfrm>
          <a:prstGeom prst="line">
            <a:avLst/>
          </a:prstGeom>
          <a:noFill/>
          <a:ln w="38100">
            <a:solidFill>
              <a:srgbClr val="FF0000"/>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65220"/>
                                        </p:tgtEl>
                                        <p:attrNameLst>
                                          <p:attrName>style.visibility</p:attrName>
                                        </p:attrNameLst>
                                      </p:cBhvr>
                                      <p:to>
                                        <p:strVal val="visible"/>
                                      </p:to>
                                    </p:set>
                                    <p:anim calcmode="lin" valueType="num">
                                      <p:cBhvr>
                                        <p:cTn id="7" dur="1000" fill="hold"/>
                                        <p:tgtEl>
                                          <p:spTgt spid="265220"/>
                                        </p:tgtEl>
                                        <p:attrNameLst>
                                          <p:attrName>ppt_w</p:attrName>
                                        </p:attrNameLst>
                                      </p:cBhvr>
                                      <p:tavLst>
                                        <p:tav tm="0">
                                          <p:val>
                                            <p:strVal val="#ppt_w*0.70"/>
                                          </p:val>
                                        </p:tav>
                                        <p:tav tm="100000">
                                          <p:val>
                                            <p:strVal val="#ppt_w"/>
                                          </p:val>
                                        </p:tav>
                                      </p:tavLst>
                                    </p:anim>
                                    <p:anim calcmode="lin" valueType="num">
                                      <p:cBhvr>
                                        <p:cTn id="8" dur="1000" fill="hold"/>
                                        <p:tgtEl>
                                          <p:spTgt spid="265220"/>
                                        </p:tgtEl>
                                        <p:attrNameLst>
                                          <p:attrName>ppt_h</p:attrName>
                                        </p:attrNameLst>
                                      </p:cBhvr>
                                      <p:tavLst>
                                        <p:tav tm="0">
                                          <p:val>
                                            <p:strVal val="#ppt_h"/>
                                          </p:val>
                                        </p:tav>
                                        <p:tav tm="100000">
                                          <p:val>
                                            <p:strVal val="#ppt_h"/>
                                          </p:val>
                                        </p:tav>
                                      </p:tavLst>
                                    </p:anim>
                                    <p:animEffect transition="in" filter="fade">
                                      <p:cBhvr>
                                        <p:cTn id="9" dur="1000"/>
                                        <p:tgtEl>
                                          <p:spTgt spid="265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265221"/>
                                        </p:tgtEl>
                                        <p:attrNameLst>
                                          <p:attrName>style.visibility</p:attrName>
                                        </p:attrNameLst>
                                      </p:cBhvr>
                                      <p:to>
                                        <p:strVal val="visible"/>
                                      </p:to>
                                    </p:set>
                                    <p:anim calcmode="lin" valueType="num">
                                      <p:cBhvr>
                                        <p:cTn id="14" dur="1000" fill="hold"/>
                                        <p:tgtEl>
                                          <p:spTgt spid="265221"/>
                                        </p:tgtEl>
                                        <p:attrNameLst>
                                          <p:attrName>ppt_w</p:attrName>
                                        </p:attrNameLst>
                                      </p:cBhvr>
                                      <p:tavLst>
                                        <p:tav tm="0">
                                          <p:val>
                                            <p:fltVal val="0"/>
                                          </p:val>
                                        </p:tav>
                                        <p:tav tm="100000">
                                          <p:val>
                                            <p:strVal val="#ppt_w"/>
                                          </p:val>
                                        </p:tav>
                                      </p:tavLst>
                                    </p:anim>
                                    <p:anim calcmode="lin" valueType="num">
                                      <p:cBhvr>
                                        <p:cTn id="15" dur="1000" fill="hold"/>
                                        <p:tgtEl>
                                          <p:spTgt spid="265221"/>
                                        </p:tgtEl>
                                        <p:attrNameLst>
                                          <p:attrName>ppt_h</p:attrName>
                                        </p:attrNameLst>
                                      </p:cBhvr>
                                      <p:tavLst>
                                        <p:tav tm="0">
                                          <p:val>
                                            <p:fltVal val="0"/>
                                          </p:val>
                                        </p:tav>
                                        <p:tav tm="100000">
                                          <p:val>
                                            <p:strVal val="#ppt_h"/>
                                          </p:val>
                                        </p:tav>
                                      </p:tavLst>
                                    </p:anim>
                                    <p:anim calcmode="lin" valueType="num">
                                      <p:cBhvr>
                                        <p:cTn id="16" dur="1000" fill="hold"/>
                                        <p:tgtEl>
                                          <p:spTgt spid="265221"/>
                                        </p:tgtEl>
                                        <p:attrNameLst>
                                          <p:attrName>style.rotation</p:attrName>
                                        </p:attrNameLst>
                                      </p:cBhvr>
                                      <p:tavLst>
                                        <p:tav tm="0">
                                          <p:val>
                                            <p:fltVal val="90"/>
                                          </p:val>
                                        </p:tav>
                                        <p:tav tm="100000">
                                          <p:val>
                                            <p:fltVal val="0"/>
                                          </p:val>
                                        </p:tav>
                                      </p:tavLst>
                                    </p:anim>
                                    <p:animEffect transition="in" filter="fade">
                                      <p:cBhvr>
                                        <p:cTn id="17" dur="1000"/>
                                        <p:tgtEl>
                                          <p:spTgt spid="26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animBg="1"/>
      <p:bldP spid="2652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p:cNvSpPr>
            <a:spLocks noGrp="1" noChangeArrowheads="1"/>
          </p:cNvSpPr>
          <p:nvPr>
            <p:ph type="title"/>
          </p:nvPr>
        </p:nvSpPr>
        <p:spPr/>
        <p:txBody>
          <a:bodyPr/>
          <a:lstStyle/>
          <a:p>
            <a:pPr eaLnBrk="1" hangingPunct="1"/>
            <a:endParaRPr lang="en-US" smtClean="0"/>
          </a:p>
        </p:txBody>
      </p:sp>
      <p:sp>
        <p:nvSpPr>
          <p:cNvPr id="24579" name="Rectangle 3" descr="Herod's Palace from southwest, tb n020101"/>
          <p:cNvSpPr>
            <a:spLocks noGrp="1" noChangeAspect="1" noChangeArrowheads="1"/>
          </p:cNvSpPr>
          <p:nvPr isPhoto="1"/>
        </p:nvSpPr>
        <p:spPr bwMode="auto">
          <a:xfrm>
            <a:off x="0" y="0"/>
            <a:ext cx="91440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04" name="Freeform 4"/>
          <p:cNvSpPr>
            <a:spLocks/>
          </p:cNvSpPr>
          <p:nvPr/>
        </p:nvSpPr>
        <p:spPr bwMode="auto">
          <a:xfrm>
            <a:off x="-71438" y="-36513"/>
            <a:ext cx="9285288" cy="3984626"/>
          </a:xfrm>
          <a:custGeom>
            <a:avLst/>
            <a:gdLst>
              <a:gd name="T0" fmla="*/ 71438 w 5849"/>
              <a:gd name="T1" fmla="*/ 1204913 h 2510"/>
              <a:gd name="T2" fmla="*/ 98425 w 5849"/>
              <a:gd name="T3" fmla="*/ 1190625 h 2510"/>
              <a:gd name="T4" fmla="*/ 127000 w 5849"/>
              <a:gd name="T5" fmla="*/ 1169988 h 2510"/>
              <a:gd name="T6" fmla="*/ 3033713 w 5849"/>
              <a:gd name="T7" fmla="*/ 1106488 h 2510"/>
              <a:gd name="T8" fmla="*/ 9278938 w 5849"/>
              <a:gd name="T9" fmla="*/ 3984626 h 2510"/>
              <a:gd name="T10" fmla="*/ 9285288 w 5849"/>
              <a:gd name="T11" fmla="*/ 0 h 2510"/>
              <a:gd name="T12" fmla="*/ 20638 w 5849"/>
              <a:gd name="T13" fmla="*/ 0 h 2510"/>
              <a:gd name="T14" fmla="*/ 49213 w 5849"/>
              <a:gd name="T15" fmla="*/ 1141413 h 2510"/>
              <a:gd name="T16" fmla="*/ 49213 w 5849"/>
              <a:gd name="T17" fmla="*/ 1098550 h 2510"/>
              <a:gd name="T18" fmla="*/ 0 w 5849"/>
              <a:gd name="T19" fmla="*/ 1127125 h 2510"/>
              <a:gd name="T20" fmla="*/ 63500 w 5849"/>
              <a:gd name="T21" fmla="*/ 1127125 h 25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49" h="2510">
                <a:moveTo>
                  <a:pt x="45" y="759"/>
                </a:moveTo>
                <a:cubicBezTo>
                  <a:pt x="51" y="756"/>
                  <a:pt x="57" y="753"/>
                  <a:pt x="62" y="750"/>
                </a:cubicBezTo>
                <a:cubicBezTo>
                  <a:pt x="68" y="746"/>
                  <a:pt x="80" y="737"/>
                  <a:pt x="80" y="737"/>
                </a:cubicBezTo>
                <a:lnTo>
                  <a:pt x="1911" y="697"/>
                </a:lnTo>
                <a:lnTo>
                  <a:pt x="5845" y="2510"/>
                </a:lnTo>
                <a:lnTo>
                  <a:pt x="5849" y="0"/>
                </a:lnTo>
                <a:lnTo>
                  <a:pt x="13" y="0"/>
                </a:lnTo>
                <a:lnTo>
                  <a:pt x="31" y="719"/>
                </a:lnTo>
                <a:cubicBezTo>
                  <a:pt x="31" y="710"/>
                  <a:pt x="31" y="701"/>
                  <a:pt x="31" y="692"/>
                </a:cubicBezTo>
                <a:lnTo>
                  <a:pt x="0" y="710"/>
                </a:lnTo>
                <a:lnTo>
                  <a:pt x="40" y="710"/>
                </a:lnTo>
              </a:path>
            </a:pathLst>
          </a:custGeom>
          <a:solidFill>
            <a:schemeClr val="bg2">
              <a:alpha val="7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153605" name="Text Box 5"/>
          <p:cNvSpPr txBox="1">
            <a:spLocks noChangeArrowheads="1"/>
          </p:cNvSpPr>
          <p:nvPr/>
        </p:nvSpPr>
        <p:spPr bwMode="auto">
          <a:xfrm>
            <a:off x="3011488" y="290513"/>
            <a:ext cx="5267325" cy="4572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a:solidFill>
                  <a:schemeClr val="bg1"/>
                </a:solidFill>
                <a:latin typeface="Trajan Pro" pitchFamily="18" charset="0"/>
              </a:rPr>
              <a:t>Herod's Palace in Jerusalem</a:t>
            </a:r>
          </a:p>
        </p:txBody>
      </p:sp>
      <p:sp>
        <p:nvSpPr>
          <p:cNvPr id="153608" name="Text Box 8"/>
          <p:cNvSpPr txBox="1">
            <a:spLocks noChangeArrowheads="1"/>
          </p:cNvSpPr>
          <p:nvPr/>
        </p:nvSpPr>
        <p:spPr bwMode="auto">
          <a:xfrm>
            <a:off x="4219575" y="862013"/>
            <a:ext cx="3917950" cy="36671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800" b="0">
                <a:solidFill>
                  <a:schemeClr val="bg1"/>
                </a:solidFill>
                <a:latin typeface="Lithos Pro Regular" pitchFamily="82" charset="0"/>
              </a:rPr>
              <a:t>Even Bigger than the Temple !</a:t>
            </a:r>
          </a:p>
        </p:txBody>
      </p:sp>
      <p:sp>
        <p:nvSpPr>
          <p:cNvPr id="153611" name="Freeform 11"/>
          <p:cNvSpPr>
            <a:spLocks/>
          </p:cNvSpPr>
          <p:nvPr/>
        </p:nvSpPr>
        <p:spPr bwMode="auto">
          <a:xfrm>
            <a:off x="6223000" y="49213"/>
            <a:ext cx="2873375" cy="1317625"/>
          </a:xfrm>
          <a:custGeom>
            <a:avLst/>
            <a:gdLst>
              <a:gd name="T0" fmla="*/ 7938 w 1810"/>
              <a:gd name="T1" fmla="*/ 42863 h 830"/>
              <a:gd name="T2" fmla="*/ 7938 w 1810"/>
              <a:gd name="T3" fmla="*/ 769938 h 830"/>
              <a:gd name="T4" fmla="*/ 2873375 w 1810"/>
              <a:gd name="T5" fmla="*/ 1317625 h 830"/>
              <a:gd name="T6" fmla="*/ 2865438 w 1810"/>
              <a:gd name="T7" fmla="*/ 0 h 830"/>
              <a:gd name="T8" fmla="*/ 0 w 1810"/>
              <a:gd name="T9" fmla="*/ 0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0" h="830">
                <a:moveTo>
                  <a:pt x="5" y="27"/>
                </a:moveTo>
                <a:lnTo>
                  <a:pt x="5" y="485"/>
                </a:lnTo>
                <a:lnTo>
                  <a:pt x="1810" y="830"/>
                </a:lnTo>
                <a:lnTo>
                  <a:pt x="1805" y="0"/>
                </a:lnTo>
                <a:lnTo>
                  <a:pt x="0" y="0"/>
                </a:lnTo>
              </a:path>
            </a:pathLst>
          </a:custGeom>
          <a:noFill/>
          <a:ln w="38100" cap="flat" cmpd="sng">
            <a:solidFill>
              <a:srgbClr val="0000FF"/>
            </a:solidFill>
            <a:prstDash val="solid"/>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spAutoFit/>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5"/>
                                        </p:tgtEl>
                                        <p:attrNameLst>
                                          <p:attrName>style.visibility</p:attrName>
                                        </p:attrNameLst>
                                      </p:cBhvr>
                                      <p:to>
                                        <p:strVal val="visible"/>
                                      </p:to>
                                    </p:set>
                                    <p:animEffect transition="in" filter="fade">
                                      <p:cBhvr>
                                        <p:cTn id="7" dur="2000"/>
                                        <p:tgtEl>
                                          <p:spTgt spid="1536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08"/>
                                        </p:tgtEl>
                                        <p:attrNameLst>
                                          <p:attrName>style.visibility</p:attrName>
                                        </p:attrNameLst>
                                      </p:cBhvr>
                                      <p:to>
                                        <p:strVal val="visible"/>
                                      </p:to>
                                    </p:set>
                                    <p:animEffect transition="in" filter="fade">
                                      <p:cBhvr>
                                        <p:cTn id="10" dur="2000"/>
                                        <p:tgtEl>
                                          <p:spTgt spid="15360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04"/>
                                        </p:tgtEl>
                                        <p:attrNameLst>
                                          <p:attrName>style.visibility</p:attrName>
                                        </p:attrNameLst>
                                      </p:cBhvr>
                                      <p:to>
                                        <p:strVal val="visible"/>
                                      </p:to>
                                    </p:set>
                                    <p:animEffect transition="in" filter="fade">
                                      <p:cBhvr>
                                        <p:cTn id="13" dur="2000"/>
                                        <p:tgtEl>
                                          <p:spTgt spid="153604"/>
                                        </p:tgtEl>
                                      </p:cBhvr>
                                    </p:animEffect>
                                  </p:childTnLst>
                                </p:cTn>
                              </p:par>
                              <p:par>
                                <p:cTn id="14" presetID="10" presetClass="exit" presetSubtype="0" fill="hold" grpId="0" nodeType="withEffect">
                                  <p:stCondLst>
                                    <p:cond delay="0"/>
                                  </p:stCondLst>
                                  <p:childTnLst>
                                    <p:animEffect transition="out" filter="fade">
                                      <p:cBhvr>
                                        <p:cTn id="15" dur="1000"/>
                                        <p:tgtEl>
                                          <p:spTgt spid="153611"/>
                                        </p:tgtEl>
                                      </p:cBhvr>
                                    </p:animEffect>
                                    <p:set>
                                      <p:cBhvr>
                                        <p:cTn id="16" dur="1" fill="hold">
                                          <p:stCondLst>
                                            <p:cond delay="999"/>
                                          </p:stCondLst>
                                        </p:cTn>
                                        <p:tgtEl>
                                          <p:spTgt spid="153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P spid="153605" grpId="0"/>
      <p:bldP spid="153608" grpId="0"/>
      <p:bldP spid="1536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pPr eaLnBrk="1" hangingPunct="1"/>
            <a:endParaRPr lang="en-US" smtClean="0"/>
          </a:p>
        </p:txBody>
      </p:sp>
      <p:sp>
        <p:nvSpPr>
          <p:cNvPr id="25603" name="Rectangle 3" descr="Herod's Jericho Palace Reconstruction 2"/>
          <p:cNvSpPr>
            <a:spLocks noGrp="1" noChangeAspect="1" noChangeArrowheads="1"/>
          </p:cNvSpPr>
          <p:nvPr isPhoto="1"/>
        </p:nvSpPr>
        <p:spPr bwMode="auto">
          <a:xfrm>
            <a:off x="-965200" y="-14288"/>
            <a:ext cx="10109200" cy="683895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09" name="Rectangle 5"/>
          <p:cNvSpPr>
            <a:spLocks noChangeArrowheads="1"/>
          </p:cNvSpPr>
          <p:nvPr/>
        </p:nvSpPr>
        <p:spPr bwMode="auto">
          <a:xfrm>
            <a:off x="5041900" y="5156200"/>
            <a:ext cx="3444875" cy="979488"/>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t>Herod the Great's</a:t>
            </a:r>
            <a:br>
              <a:rPr lang="en-US"/>
            </a:br>
            <a:r>
              <a:rPr lang="en-US"/>
              <a:t> Winter Palace at Jericho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9509"/>
                                        </p:tgtEl>
                                        <p:attrNameLst>
                                          <p:attrName>style.visibility</p:attrName>
                                        </p:attrNameLst>
                                      </p:cBhvr>
                                      <p:to>
                                        <p:strVal val="visible"/>
                                      </p:to>
                                    </p:set>
                                    <p:anim calcmode="lin" valueType="num">
                                      <p:cBhvr>
                                        <p:cTn id="7" dur="1000" fill="hold"/>
                                        <p:tgtEl>
                                          <p:spTgt spid="149509"/>
                                        </p:tgtEl>
                                        <p:attrNameLst>
                                          <p:attrName>ppt_w</p:attrName>
                                        </p:attrNameLst>
                                      </p:cBhvr>
                                      <p:tavLst>
                                        <p:tav tm="0">
                                          <p:val>
                                            <p:strVal val="#ppt_w*0.70"/>
                                          </p:val>
                                        </p:tav>
                                        <p:tav tm="100000">
                                          <p:val>
                                            <p:strVal val="#ppt_w"/>
                                          </p:val>
                                        </p:tav>
                                      </p:tavLst>
                                    </p:anim>
                                    <p:anim calcmode="lin" valueType="num">
                                      <p:cBhvr>
                                        <p:cTn id="8" dur="1000" fill="hold"/>
                                        <p:tgtEl>
                                          <p:spTgt spid="149509"/>
                                        </p:tgtEl>
                                        <p:attrNameLst>
                                          <p:attrName>ppt_h</p:attrName>
                                        </p:attrNameLst>
                                      </p:cBhvr>
                                      <p:tavLst>
                                        <p:tav tm="0">
                                          <p:val>
                                            <p:strVal val="#ppt_h"/>
                                          </p:val>
                                        </p:tav>
                                        <p:tav tm="100000">
                                          <p:val>
                                            <p:strVal val="#ppt_h"/>
                                          </p:val>
                                        </p:tav>
                                      </p:tavLst>
                                    </p:anim>
                                    <p:animEffect transition="in" filter="fade">
                                      <p:cBhvr>
                                        <p:cTn id="9" dur="10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pPr eaLnBrk="1" hangingPunct="1"/>
            <a:endParaRPr lang="en-US" smtClean="0"/>
          </a:p>
        </p:txBody>
      </p:sp>
      <p:sp>
        <p:nvSpPr>
          <p:cNvPr id="26627" name="Rectangle 3" descr="Herod's Jericho Palace Interior Reconstruction"/>
          <p:cNvSpPr>
            <a:spLocks noGrp="1" noChangeAspect="1" noChangeArrowheads="1"/>
          </p:cNvSpPr>
          <p:nvPr isPhoto="1"/>
        </p:nvSpPr>
        <p:spPr bwMode="auto">
          <a:xfrm>
            <a:off x="1452563" y="-6350"/>
            <a:ext cx="5286375"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FontTx/>
              <a:buNone/>
            </a:pPr>
            <a:endParaRPr lang="en-US" sz="1800" b="0">
              <a:latin typeface="Arial" charset="0"/>
            </a:endParaRPr>
          </a:p>
        </p:txBody>
      </p:sp>
      <p:sp>
        <p:nvSpPr>
          <p:cNvPr id="148486" name="Text Box 6"/>
          <p:cNvSpPr txBox="1">
            <a:spLocks noChangeArrowheads="1"/>
          </p:cNvSpPr>
          <p:nvPr/>
        </p:nvSpPr>
        <p:spPr bwMode="auto">
          <a:xfrm>
            <a:off x="3351213" y="88900"/>
            <a:ext cx="3349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1800">
                <a:latin typeface="Trajan Pro" pitchFamily="18" charset="0"/>
              </a:rPr>
              <a:t>Herod's Jericho Palace</a:t>
            </a:r>
          </a:p>
          <a:p>
            <a:pPr algn="ctr">
              <a:buFontTx/>
              <a:buNone/>
            </a:pPr>
            <a:r>
              <a:rPr lang="en-US" sz="1800">
                <a:latin typeface="Trajan Pro" pitchFamily="18" charset="0"/>
              </a:rPr>
              <a:t>The North Wing</a:t>
            </a:r>
          </a:p>
        </p:txBody>
      </p:sp>
      <p:sp>
        <p:nvSpPr>
          <p:cNvPr id="148487" name="Text Box 7"/>
          <p:cNvSpPr txBox="1">
            <a:spLocks noChangeArrowheads="1"/>
          </p:cNvSpPr>
          <p:nvPr/>
        </p:nvSpPr>
        <p:spPr bwMode="auto">
          <a:xfrm>
            <a:off x="4552950" y="927100"/>
            <a:ext cx="210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1800"/>
              <a:t>Reception Hall and</a:t>
            </a:r>
          </a:p>
          <a:p>
            <a:pPr algn="ctr">
              <a:buFontTx/>
              <a:buNone/>
            </a:pPr>
            <a:r>
              <a:rPr lang="en-US" sz="1800"/>
              <a:t>Bath Complex</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8486"/>
                                        </p:tgtEl>
                                        <p:attrNameLst>
                                          <p:attrName>style.visibility</p:attrName>
                                        </p:attrNameLst>
                                      </p:cBhvr>
                                      <p:to>
                                        <p:strVal val="visible"/>
                                      </p:to>
                                    </p:set>
                                    <p:anim calcmode="lin" valueType="num">
                                      <p:cBhvr>
                                        <p:cTn id="7" dur="1000" fill="hold"/>
                                        <p:tgtEl>
                                          <p:spTgt spid="148486"/>
                                        </p:tgtEl>
                                        <p:attrNameLst>
                                          <p:attrName>ppt_w</p:attrName>
                                        </p:attrNameLst>
                                      </p:cBhvr>
                                      <p:tavLst>
                                        <p:tav tm="0">
                                          <p:val>
                                            <p:strVal val="#ppt_w*0.70"/>
                                          </p:val>
                                        </p:tav>
                                        <p:tav tm="100000">
                                          <p:val>
                                            <p:strVal val="#ppt_w"/>
                                          </p:val>
                                        </p:tav>
                                      </p:tavLst>
                                    </p:anim>
                                    <p:anim calcmode="lin" valueType="num">
                                      <p:cBhvr>
                                        <p:cTn id="8" dur="1000" fill="hold"/>
                                        <p:tgtEl>
                                          <p:spTgt spid="148486"/>
                                        </p:tgtEl>
                                        <p:attrNameLst>
                                          <p:attrName>ppt_h</p:attrName>
                                        </p:attrNameLst>
                                      </p:cBhvr>
                                      <p:tavLst>
                                        <p:tav tm="0">
                                          <p:val>
                                            <p:strVal val="#ppt_h"/>
                                          </p:val>
                                        </p:tav>
                                        <p:tav tm="100000">
                                          <p:val>
                                            <p:strVal val="#ppt_h"/>
                                          </p:val>
                                        </p:tav>
                                      </p:tavLst>
                                    </p:anim>
                                    <p:animEffect transition="in" filter="fade">
                                      <p:cBhvr>
                                        <p:cTn id="9" dur="1000"/>
                                        <p:tgtEl>
                                          <p:spTgt spid="148486"/>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48487"/>
                                        </p:tgtEl>
                                        <p:attrNameLst>
                                          <p:attrName>style.visibility</p:attrName>
                                        </p:attrNameLst>
                                      </p:cBhvr>
                                      <p:to>
                                        <p:strVal val="visible"/>
                                      </p:to>
                                    </p:set>
                                    <p:animEffect transition="in" filter="fade">
                                      <p:cBhvr>
                                        <p:cTn id="13" dur="20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p:bldP spid="14848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hidden="1"/>
          <p:cNvSpPr>
            <a:spLocks noGrp="1" noChangeArrowheads="1"/>
          </p:cNvSpPr>
          <p:nvPr>
            <p:ph type="title"/>
          </p:nvPr>
        </p:nvSpPr>
        <p:spPr/>
        <p:txBody>
          <a:bodyPr/>
          <a:lstStyle/>
          <a:p>
            <a:pPr eaLnBrk="1" hangingPunct="1"/>
            <a:endParaRPr lang="en-US" smtClean="0"/>
          </a:p>
        </p:txBody>
      </p:sp>
      <p:sp>
        <p:nvSpPr>
          <p:cNvPr id="27651" name="Rectangle 3" descr="Caesarea"/>
          <p:cNvSpPr>
            <a:spLocks noGrp="1" noChangeAspect="1" noChangeArrowheads="1"/>
          </p:cNvSpPr>
          <p:nvPr isPhoto="1"/>
        </p:nvSpPr>
        <p:spPr bwMode="auto">
          <a:xfrm>
            <a:off x="0" y="0"/>
            <a:ext cx="9144000" cy="5880100"/>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6" name="Text Box 4"/>
          <p:cNvSpPr txBox="1">
            <a:spLocks noChangeArrowheads="1"/>
          </p:cNvSpPr>
          <p:nvPr/>
        </p:nvSpPr>
        <p:spPr bwMode="auto">
          <a:xfrm>
            <a:off x="4546600" y="5232400"/>
            <a:ext cx="4075113" cy="11969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latin typeface="Caeldera" pitchFamily="34" charset="0"/>
              </a:rPr>
              <a:t>Herod's Great </a:t>
            </a:r>
          </a:p>
          <a:p>
            <a:pPr algn="ctr">
              <a:buFontTx/>
              <a:buNone/>
            </a:pPr>
            <a:r>
              <a:rPr lang="en-US">
                <a:latin typeface="Caeldera" pitchFamily="34" charset="0"/>
              </a:rPr>
              <a:t>Man-Made Harbor</a:t>
            </a:r>
          </a:p>
          <a:p>
            <a:pPr algn="ctr">
              <a:buFontTx/>
              <a:buNone/>
            </a:pPr>
            <a:r>
              <a:rPr lang="en-US">
                <a:latin typeface="Caeldera" pitchFamily="34" charset="0"/>
              </a:rPr>
              <a:t>At Caesarea</a:t>
            </a:r>
          </a:p>
        </p:txBody>
      </p:sp>
      <p:sp>
        <p:nvSpPr>
          <p:cNvPr id="115717" name="Rectangle 5"/>
          <p:cNvSpPr>
            <a:spLocks noChangeArrowheads="1"/>
          </p:cNvSpPr>
          <p:nvPr/>
        </p:nvSpPr>
        <p:spPr bwMode="auto">
          <a:xfrm>
            <a:off x="111125" y="4899025"/>
            <a:ext cx="3935413" cy="11906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ctr">
            <a:spAutoFit/>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5716"/>
                                        </p:tgtEl>
                                        <p:attrNameLst>
                                          <p:attrName>style.visibility</p:attrName>
                                        </p:attrNameLst>
                                      </p:cBhvr>
                                      <p:to>
                                        <p:strVal val="visible"/>
                                      </p:to>
                                    </p:set>
                                    <p:anim calcmode="lin" valueType="num">
                                      <p:cBhvr>
                                        <p:cTn id="7" dur="1000" fill="hold"/>
                                        <p:tgtEl>
                                          <p:spTgt spid="115716"/>
                                        </p:tgtEl>
                                        <p:attrNameLst>
                                          <p:attrName>ppt_w</p:attrName>
                                        </p:attrNameLst>
                                      </p:cBhvr>
                                      <p:tavLst>
                                        <p:tav tm="0">
                                          <p:val>
                                            <p:strVal val="#ppt_w*0.70"/>
                                          </p:val>
                                        </p:tav>
                                        <p:tav tm="100000">
                                          <p:val>
                                            <p:strVal val="#ppt_w"/>
                                          </p:val>
                                        </p:tav>
                                      </p:tavLst>
                                    </p:anim>
                                    <p:anim calcmode="lin" valueType="num">
                                      <p:cBhvr>
                                        <p:cTn id="8" dur="1000" fill="hold"/>
                                        <p:tgtEl>
                                          <p:spTgt spid="115716"/>
                                        </p:tgtEl>
                                        <p:attrNameLst>
                                          <p:attrName>ppt_h</p:attrName>
                                        </p:attrNameLst>
                                      </p:cBhvr>
                                      <p:tavLst>
                                        <p:tav tm="0">
                                          <p:val>
                                            <p:strVal val="#ppt_h"/>
                                          </p:val>
                                        </p:tav>
                                        <p:tav tm="100000">
                                          <p:val>
                                            <p:strVal val="#ppt_h"/>
                                          </p:val>
                                        </p:tav>
                                      </p:tavLst>
                                    </p:anim>
                                    <p:animEffect transition="in" filter="fade">
                                      <p:cBhvr>
                                        <p:cTn id="9" dur="1000"/>
                                        <p:tgtEl>
                                          <p:spTgt spid="115716"/>
                                        </p:tgtEl>
                                      </p:cBhvr>
                                    </p:animEffect>
                                  </p:childTnLst>
                                </p:cTn>
                              </p:par>
                            </p:childTnLst>
                          </p:cTn>
                        </p:par>
                        <p:par>
                          <p:cTn id="10" fill="hold" nodeType="afterGroup">
                            <p:stCondLst>
                              <p:cond delay="1000"/>
                            </p:stCondLst>
                            <p:childTnLst>
                              <p:par>
                                <p:cTn id="11" presetID="10" presetClass="exit" presetSubtype="0" fill="hold" grpId="0" nodeType="afterEffect">
                                  <p:stCondLst>
                                    <p:cond delay="500"/>
                                  </p:stCondLst>
                                  <p:childTnLst>
                                    <p:animEffect transition="out" filter="fade">
                                      <p:cBhvr>
                                        <p:cTn id="12" dur="2000"/>
                                        <p:tgtEl>
                                          <p:spTgt spid="115717"/>
                                        </p:tgtEl>
                                      </p:cBhvr>
                                    </p:animEffect>
                                    <p:set>
                                      <p:cBhvr>
                                        <p:cTn id="13" dur="1" fill="hold">
                                          <p:stCondLst>
                                            <p:cond delay="1999"/>
                                          </p:stCondLst>
                                        </p:cTn>
                                        <p:tgtEl>
                                          <p:spTgt spid="1157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p:bldP spid="1157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pPr eaLnBrk="1" hangingPunct="1"/>
            <a:endParaRPr lang="en-US" smtClean="0"/>
          </a:p>
        </p:txBody>
      </p:sp>
      <p:sp>
        <p:nvSpPr>
          <p:cNvPr id="28675" name="Rectangle 3" descr="W499 Masada"/>
          <p:cNvSpPr>
            <a:spLocks noGrp="1" noChangeAspect="1" noChangeArrowheads="1"/>
          </p:cNvSpPr>
          <p:nvPr isPhoto="1"/>
        </p:nvSpPr>
        <p:spPr bwMode="auto">
          <a:xfrm>
            <a:off x="0" y="7938"/>
            <a:ext cx="9144000" cy="68421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484" name="Text Box 4"/>
          <p:cNvSpPr txBox="1">
            <a:spLocks noChangeArrowheads="1"/>
          </p:cNvSpPr>
          <p:nvPr/>
        </p:nvSpPr>
        <p:spPr bwMode="auto">
          <a:xfrm>
            <a:off x="220663" y="193675"/>
            <a:ext cx="4235450" cy="955675"/>
          </a:xfrm>
          <a:prstGeom prst="rect">
            <a:avLst/>
          </a:prstGeom>
          <a:solidFill>
            <a:schemeClr val="bg2">
              <a:alpha val="7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Herod's Masada Fortress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76484"/>
                                        </p:tgtEl>
                                        <p:attrNameLst>
                                          <p:attrName>style.visibility</p:attrName>
                                        </p:attrNameLst>
                                      </p:cBhvr>
                                      <p:to>
                                        <p:strVal val="visible"/>
                                      </p:to>
                                    </p:set>
                                    <p:anim calcmode="lin" valueType="num">
                                      <p:cBhvr>
                                        <p:cTn id="7" dur="1000" fill="hold"/>
                                        <p:tgtEl>
                                          <p:spTgt spid="276484"/>
                                        </p:tgtEl>
                                        <p:attrNameLst>
                                          <p:attrName>ppt_w</p:attrName>
                                        </p:attrNameLst>
                                      </p:cBhvr>
                                      <p:tavLst>
                                        <p:tav tm="0">
                                          <p:val>
                                            <p:strVal val="#ppt_w*0.70"/>
                                          </p:val>
                                        </p:tav>
                                        <p:tav tm="100000">
                                          <p:val>
                                            <p:strVal val="#ppt_w"/>
                                          </p:val>
                                        </p:tav>
                                      </p:tavLst>
                                    </p:anim>
                                    <p:anim calcmode="lin" valueType="num">
                                      <p:cBhvr>
                                        <p:cTn id="8" dur="1000" fill="hold"/>
                                        <p:tgtEl>
                                          <p:spTgt spid="276484"/>
                                        </p:tgtEl>
                                        <p:attrNameLst>
                                          <p:attrName>ppt_h</p:attrName>
                                        </p:attrNameLst>
                                      </p:cBhvr>
                                      <p:tavLst>
                                        <p:tav tm="0">
                                          <p:val>
                                            <p:strVal val="#ppt_h"/>
                                          </p:val>
                                        </p:tav>
                                        <p:tav tm="100000">
                                          <p:val>
                                            <p:strVal val="#ppt_h"/>
                                          </p:val>
                                        </p:tav>
                                      </p:tavLst>
                                    </p:anim>
                                    <p:animEffect transition="in" filter="fade">
                                      <p:cBhvr>
                                        <p:cTn id="9" dur="1000"/>
                                        <p:tgtEl>
                                          <p:spTgt spid="27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pPr eaLnBrk="1" hangingPunct="1"/>
            <a:endParaRPr lang="en-US" smtClean="0"/>
          </a:p>
        </p:txBody>
      </p:sp>
      <p:sp>
        <p:nvSpPr>
          <p:cNvPr id="29699" name="Rectangle 3" descr="Masada Overview Reconstruction"/>
          <p:cNvSpPr>
            <a:spLocks noGrp="1" noChangeAspect="1" noChangeArrowheads="1"/>
          </p:cNvSpPr>
          <p:nvPr isPhoto="1"/>
        </p:nvSpPr>
        <p:spPr bwMode="auto">
          <a:xfrm>
            <a:off x="1495425" y="0"/>
            <a:ext cx="6151563"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1" name="Text Box 5"/>
          <p:cNvSpPr txBox="1">
            <a:spLocks noChangeArrowheads="1"/>
          </p:cNvSpPr>
          <p:nvPr/>
        </p:nvSpPr>
        <p:spPr bwMode="auto">
          <a:xfrm>
            <a:off x="2155825" y="114300"/>
            <a:ext cx="4589463" cy="457200"/>
          </a:xfrm>
          <a:prstGeom prst="rect">
            <a:avLst/>
          </a:prstGeom>
          <a:solidFill>
            <a:schemeClr val="bg2">
              <a:alpha val="5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rgbClr val="FFFFCC"/>
                </a:solidFill>
                <a:latin typeface="Lithos Pro Regular" pitchFamily="82" charset="0"/>
              </a:rPr>
              <a:t>Herod's Masada Fortress</a:t>
            </a:r>
          </a:p>
        </p:txBody>
      </p:sp>
      <p:sp>
        <p:nvSpPr>
          <p:cNvPr id="203782" name="Oval 6"/>
          <p:cNvSpPr>
            <a:spLocks noChangeArrowheads="1"/>
          </p:cNvSpPr>
          <p:nvPr/>
        </p:nvSpPr>
        <p:spPr bwMode="auto">
          <a:xfrm>
            <a:off x="3678238" y="4017963"/>
            <a:ext cx="865187" cy="1992312"/>
          </a:xfrm>
          <a:prstGeom prst="ellipse">
            <a:avLst/>
          </a:prstGeom>
          <a:noFill/>
          <a:ln w="25400">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84" name="Line 8"/>
          <p:cNvSpPr>
            <a:spLocks noChangeShapeType="1"/>
          </p:cNvSpPr>
          <p:nvPr/>
        </p:nvSpPr>
        <p:spPr bwMode="auto">
          <a:xfrm flipH="1">
            <a:off x="4551363" y="4479925"/>
            <a:ext cx="765175" cy="290513"/>
          </a:xfrm>
          <a:prstGeom prst="line">
            <a:avLst/>
          </a:prstGeom>
          <a:noFill/>
          <a:ln w="25400">
            <a:solidFill>
              <a:srgbClr val="FFFF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5" name="Text Box 9"/>
          <p:cNvSpPr txBox="1">
            <a:spLocks noChangeArrowheads="1"/>
          </p:cNvSpPr>
          <p:nvPr/>
        </p:nvSpPr>
        <p:spPr bwMode="auto">
          <a:xfrm>
            <a:off x="5221288" y="4122738"/>
            <a:ext cx="1198562" cy="701675"/>
          </a:xfrm>
          <a:prstGeom prst="rect">
            <a:avLst/>
          </a:prstGeom>
          <a:noFill/>
          <a:ln>
            <a:noFill/>
          </a:ln>
          <a:effectLst>
            <a:outerShdw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Bef>
                <a:spcPct val="50000"/>
              </a:spcBef>
              <a:buFontTx/>
              <a:buNone/>
            </a:pPr>
            <a:r>
              <a:rPr lang="en-US" sz="2000">
                <a:solidFill>
                  <a:srgbClr val="FFFFCC"/>
                </a:solidFill>
              </a:rPr>
              <a:t>Hanging</a:t>
            </a:r>
            <a:br>
              <a:rPr lang="en-US" sz="2000">
                <a:solidFill>
                  <a:srgbClr val="FFFFCC"/>
                </a:solidFill>
              </a:rPr>
            </a:br>
            <a:r>
              <a:rPr lang="en-US" sz="2000">
                <a:solidFill>
                  <a:srgbClr val="FFFFCC"/>
                </a:solidFill>
              </a:rPr>
              <a:t> Palaces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03781"/>
                                        </p:tgtEl>
                                        <p:attrNameLst>
                                          <p:attrName>style.visibility</p:attrName>
                                        </p:attrNameLst>
                                      </p:cBhvr>
                                      <p:to>
                                        <p:strVal val="visible"/>
                                      </p:to>
                                    </p:set>
                                    <p:anim calcmode="lin" valueType="num">
                                      <p:cBhvr>
                                        <p:cTn id="7" dur="1000" fill="hold"/>
                                        <p:tgtEl>
                                          <p:spTgt spid="203781"/>
                                        </p:tgtEl>
                                        <p:attrNameLst>
                                          <p:attrName>ppt_w</p:attrName>
                                        </p:attrNameLst>
                                      </p:cBhvr>
                                      <p:tavLst>
                                        <p:tav tm="0">
                                          <p:val>
                                            <p:strVal val="#ppt_w*0.70"/>
                                          </p:val>
                                        </p:tav>
                                        <p:tav tm="100000">
                                          <p:val>
                                            <p:strVal val="#ppt_w"/>
                                          </p:val>
                                        </p:tav>
                                      </p:tavLst>
                                    </p:anim>
                                    <p:anim calcmode="lin" valueType="num">
                                      <p:cBhvr>
                                        <p:cTn id="8" dur="1000" fill="hold"/>
                                        <p:tgtEl>
                                          <p:spTgt spid="203781"/>
                                        </p:tgtEl>
                                        <p:attrNameLst>
                                          <p:attrName>ppt_h</p:attrName>
                                        </p:attrNameLst>
                                      </p:cBhvr>
                                      <p:tavLst>
                                        <p:tav tm="0">
                                          <p:val>
                                            <p:strVal val="#ppt_h"/>
                                          </p:val>
                                        </p:tav>
                                        <p:tav tm="100000">
                                          <p:val>
                                            <p:strVal val="#ppt_h"/>
                                          </p:val>
                                        </p:tav>
                                      </p:tavLst>
                                    </p:anim>
                                    <p:animEffect transition="in" filter="fade">
                                      <p:cBhvr>
                                        <p:cTn id="9" dur="1000"/>
                                        <p:tgtEl>
                                          <p:spTgt spid="20378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03782"/>
                                        </p:tgtEl>
                                        <p:attrNameLst>
                                          <p:attrName>style.visibility</p:attrName>
                                        </p:attrNameLst>
                                      </p:cBhvr>
                                      <p:to>
                                        <p:strVal val="visible"/>
                                      </p:to>
                                    </p:set>
                                    <p:animEffect transition="in" filter="fade">
                                      <p:cBhvr>
                                        <p:cTn id="12" dur="2000"/>
                                        <p:tgtEl>
                                          <p:spTgt spid="20378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3784"/>
                                        </p:tgtEl>
                                        <p:attrNameLst>
                                          <p:attrName>style.visibility</p:attrName>
                                        </p:attrNameLst>
                                      </p:cBhvr>
                                      <p:to>
                                        <p:strVal val="visible"/>
                                      </p:to>
                                    </p:set>
                                    <p:animEffect transition="in" filter="fade">
                                      <p:cBhvr>
                                        <p:cTn id="15" dur="2000"/>
                                        <p:tgtEl>
                                          <p:spTgt spid="20378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3785"/>
                                        </p:tgtEl>
                                        <p:attrNameLst>
                                          <p:attrName>style.visibility</p:attrName>
                                        </p:attrNameLst>
                                      </p:cBhvr>
                                      <p:to>
                                        <p:strVal val="visible"/>
                                      </p:to>
                                    </p:set>
                                    <p:animEffect transition="in" filter="fade">
                                      <p:cBhvr>
                                        <p:cTn id="18" dur="2000"/>
                                        <p:tgtEl>
                                          <p:spTgt spid="203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1" grpId="0" animBg="1"/>
      <p:bldP spid="203782" grpId="0" animBg="1"/>
      <p:bldP spid="203784" grpId="0" animBg="1"/>
      <p:bldP spid="20378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descr="Herod's Building Program"/>
          <p:cNvSpPr>
            <a:spLocks noGrp="1" noChangeAspect="1" noChangeArrowheads="1"/>
          </p:cNvSpPr>
          <p:nvPr isPhoto="1"/>
        </p:nvSpPr>
        <p:spPr bwMode="auto">
          <a:xfrm>
            <a:off x="1911350" y="0"/>
            <a:ext cx="5338763"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 name="Rectangle 2" hidden="1"/>
          <p:cNvSpPr>
            <a:spLocks noGrp="1" noChangeArrowheads="1"/>
          </p:cNvSpPr>
          <p:nvPr>
            <p:ph type="title"/>
          </p:nvPr>
        </p:nvSpPr>
        <p:spPr/>
        <p:txBody>
          <a:bodyPr/>
          <a:lstStyle/>
          <a:p>
            <a:pPr eaLnBrk="1" hangingPunct="1"/>
            <a:endParaRPr lang="en-US" smtClean="0"/>
          </a:p>
        </p:txBody>
      </p:sp>
      <p:sp>
        <p:nvSpPr>
          <p:cNvPr id="30724" name="Freeform 52"/>
          <p:cNvSpPr>
            <a:spLocks/>
          </p:cNvSpPr>
          <p:nvPr/>
        </p:nvSpPr>
        <p:spPr bwMode="auto">
          <a:xfrm>
            <a:off x="2425700" y="425450"/>
            <a:ext cx="4781550" cy="5299075"/>
          </a:xfrm>
          <a:custGeom>
            <a:avLst/>
            <a:gdLst>
              <a:gd name="T0" fmla="*/ 73025 w 3012"/>
              <a:gd name="T1" fmla="*/ 4513263 h 3338"/>
              <a:gd name="T2" fmla="*/ 107950 w 3012"/>
              <a:gd name="T3" fmla="*/ 4433888 h 3338"/>
              <a:gd name="T4" fmla="*/ 209550 w 3012"/>
              <a:gd name="T5" fmla="*/ 4348163 h 3338"/>
              <a:gd name="T6" fmla="*/ 354013 w 3012"/>
              <a:gd name="T7" fmla="*/ 4124325 h 3338"/>
              <a:gd name="T8" fmla="*/ 454025 w 3012"/>
              <a:gd name="T9" fmla="*/ 3916363 h 3338"/>
              <a:gd name="T10" fmla="*/ 511175 w 3012"/>
              <a:gd name="T11" fmla="*/ 3686175 h 3338"/>
              <a:gd name="T12" fmla="*/ 569913 w 3012"/>
              <a:gd name="T13" fmla="*/ 3527425 h 3338"/>
              <a:gd name="T14" fmla="*/ 649288 w 3012"/>
              <a:gd name="T15" fmla="*/ 3405188 h 3338"/>
              <a:gd name="T16" fmla="*/ 771525 w 3012"/>
              <a:gd name="T17" fmla="*/ 3073400 h 3338"/>
              <a:gd name="T18" fmla="*/ 893763 w 3012"/>
              <a:gd name="T19" fmla="*/ 2763838 h 3338"/>
              <a:gd name="T20" fmla="*/ 987425 w 3012"/>
              <a:gd name="T21" fmla="*/ 2397125 h 3338"/>
              <a:gd name="T22" fmla="*/ 1052513 w 3012"/>
              <a:gd name="T23" fmla="*/ 1914525 h 3338"/>
              <a:gd name="T24" fmla="*/ 1268413 w 3012"/>
              <a:gd name="T25" fmla="*/ 1763713 h 3338"/>
              <a:gd name="T26" fmla="*/ 1404938 w 3012"/>
              <a:gd name="T27" fmla="*/ 1576388 h 3338"/>
              <a:gd name="T28" fmla="*/ 1577975 w 3012"/>
              <a:gd name="T29" fmla="*/ 1374775 h 3338"/>
              <a:gd name="T30" fmla="*/ 1635125 w 3012"/>
              <a:gd name="T31" fmla="*/ 1201738 h 3338"/>
              <a:gd name="T32" fmla="*/ 2103438 w 3012"/>
              <a:gd name="T33" fmla="*/ 1136650 h 3338"/>
              <a:gd name="T34" fmla="*/ 2262188 w 3012"/>
              <a:gd name="T35" fmla="*/ 719138 h 3338"/>
              <a:gd name="T36" fmla="*/ 2311400 w 3012"/>
              <a:gd name="T37" fmla="*/ 403225 h 3338"/>
              <a:gd name="T38" fmla="*/ 2339975 w 3012"/>
              <a:gd name="T39" fmla="*/ 236538 h 3338"/>
              <a:gd name="T40" fmla="*/ 2441575 w 3012"/>
              <a:gd name="T41" fmla="*/ 49213 h 3338"/>
              <a:gd name="T42" fmla="*/ 2924175 w 3012"/>
              <a:gd name="T43" fmla="*/ 49213 h 3338"/>
              <a:gd name="T44" fmla="*/ 3032125 w 3012"/>
              <a:gd name="T45" fmla="*/ 114300 h 3338"/>
              <a:gd name="T46" fmla="*/ 3032125 w 3012"/>
              <a:gd name="T47" fmla="*/ 546100 h 3338"/>
              <a:gd name="T48" fmla="*/ 3103563 w 3012"/>
              <a:gd name="T49" fmla="*/ 949325 h 3338"/>
              <a:gd name="T50" fmla="*/ 3341688 w 3012"/>
              <a:gd name="T51" fmla="*/ 985838 h 3338"/>
              <a:gd name="T52" fmla="*/ 3665538 w 3012"/>
              <a:gd name="T53" fmla="*/ 841375 h 3338"/>
              <a:gd name="T54" fmla="*/ 4003675 w 3012"/>
              <a:gd name="T55" fmla="*/ 920750 h 3338"/>
              <a:gd name="T56" fmla="*/ 4378325 w 3012"/>
              <a:gd name="T57" fmla="*/ 1108075 h 3338"/>
              <a:gd name="T58" fmla="*/ 4551363 w 3012"/>
              <a:gd name="T59" fmla="*/ 1266825 h 3338"/>
              <a:gd name="T60" fmla="*/ 4645025 w 3012"/>
              <a:gd name="T61" fmla="*/ 1446213 h 3338"/>
              <a:gd name="T62" fmla="*/ 4695825 w 3012"/>
              <a:gd name="T63" fmla="*/ 1684338 h 3338"/>
              <a:gd name="T64" fmla="*/ 4781550 w 3012"/>
              <a:gd name="T65" fmla="*/ 2058988 h 3338"/>
              <a:gd name="T66" fmla="*/ 4716463 w 3012"/>
              <a:gd name="T67" fmla="*/ 2584450 h 3338"/>
              <a:gd name="T68" fmla="*/ 4378325 w 3012"/>
              <a:gd name="T69" fmla="*/ 2698750 h 3338"/>
              <a:gd name="T70" fmla="*/ 3946525 w 3012"/>
              <a:gd name="T71" fmla="*/ 2692400 h 3338"/>
              <a:gd name="T72" fmla="*/ 3622675 w 3012"/>
              <a:gd name="T73" fmla="*/ 2655888 h 3338"/>
              <a:gd name="T74" fmla="*/ 3182938 w 3012"/>
              <a:gd name="T75" fmla="*/ 2289175 h 3338"/>
              <a:gd name="T76" fmla="*/ 2989263 w 3012"/>
              <a:gd name="T77" fmla="*/ 2116138 h 3338"/>
              <a:gd name="T78" fmla="*/ 2765425 w 3012"/>
              <a:gd name="T79" fmla="*/ 2073275 h 3338"/>
              <a:gd name="T80" fmla="*/ 2671763 w 3012"/>
              <a:gd name="T81" fmla="*/ 2309813 h 3338"/>
              <a:gd name="T82" fmla="*/ 2563813 w 3012"/>
              <a:gd name="T83" fmla="*/ 2374900 h 3338"/>
              <a:gd name="T84" fmla="*/ 2297113 w 3012"/>
              <a:gd name="T85" fmla="*/ 2317750 h 3338"/>
              <a:gd name="T86" fmla="*/ 1995488 w 3012"/>
              <a:gd name="T87" fmla="*/ 2317750 h 3338"/>
              <a:gd name="T88" fmla="*/ 1908175 w 3012"/>
              <a:gd name="T89" fmla="*/ 2527300 h 3338"/>
              <a:gd name="T90" fmla="*/ 2046288 w 3012"/>
              <a:gd name="T91" fmla="*/ 2778125 h 3338"/>
              <a:gd name="T92" fmla="*/ 2146300 w 3012"/>
              <a:gd name="T93" fmla="*/ 2879725 h 3338"/>
              <a:gd name="T94" fmla="*/ 2225675 w 3012"/>
              <a:gd name="T95" fmla="*/ 2684463 h 3338"/>
              <a:gd name="T96" fmla="*/ 2549525 w 3012"/>
              <a:gd name="T97" fmla="*/ 3030538 h 3338"/>
              <a:gd name="T98" fmla="*/ 2671763 w 3012"/>
              <a:gd name="T99" fmla="*/ 3527425 h 3338"/>
              <a:gd name="T100" fmla="*/ 2822575 w 3012"/>
              <a:gd name="T101" fmla="*/ 3786188 h 3338"/>
              <a:gd name="T102" fmla="*/ 2600325 w 3012"/>
              <a:gd name="T103" fmla="*/ 4240213 h 3338"/>
              <a:gd name="T104" fmla="*/ 2492375 w 3012"/>
              <a:gd name="T105" fmla="*/ 4484688 h 3338"/>
              <a:gd name="T106" fmla="*/ 2174875 w 3012"/>
              <a:gd name="T107" fmla="*/ 4643438 h 3338"/>
              <a:gd name="T108" fmla="*/ 2095500 w 3012"/>
              <a:gd name="T109" fmla="*/ 4737100 h 3338"/>
              <a:gd name="T110" fmla="*/ 1966913 w 3012"/>
              <a:gd name="T111" fmla="*/ 5291138 h 3338"/>
              <a:gd name="T112" fmla="*/ 1209675 w 3012"/>
              <a:gd name="T113" fmla="*/ 5254625 h 3338"/>
              <a:gd name="T114" fmla="*/ 584200 w 3012"/>
              <a:gd name="T115" fmla="*/ 5270500 h 3338"/>
              <a:gd name="T116" fmla="*/ 303213 w 3012"/>
              <a:gd name="T117" fmla="*/ 5168900 h 3338"/>
              <a:gd name="T118" fmla="*/ 50800 w 3012"/>
              <a:gd name="T119" fmla="*/ 4802188 h 33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12" h="3338">
                <a:moveTo>
                  <a:pt x="0" y="2925"/>
                </a:moveTo>
                <a:cubicBezTo>
                  <a:pt x="6" y="2904"/>
                  <a:pt x="12" y="2895"/>
                  <a:pt x="28" y="2880"/>
                </a:cubicBezTo>
                <a:cubicBezTo>
                  <a:pt x="36" y="2851"/>
                  <a:pt x="54" y="2872"/>
                  <a:pt x="46" y="2843"/>
                </a:cubicBezTo>
                <a:cubicBezTo>
                  <a:pt x="47" y="2837"/>
                  <a:pt x="47" y="2830"/>
                  <a:pt x="50" y="2825"/>
                </a:cubicBezTo>
                <a:cubicBezTo>
                  <a:pt x="53" y="2820"/>
                  <a:pt x="61" y="2821"/>
                  <a:pt x="64" y="2816"/>
                </a:cubicBezTo>
                <a:cubicBezTo>
                  <a:pt x="68" y="2809"/>
                  <a:pt x="64" y="2800"/>
                  <a:pt x="68" y="2793"/>
                </a:cubicBezTo>
                <a:cubicBezTo>
                  <a:pt x="70" y="2789"/>
                  <a:pt x="98" y="2776"/>
                  <a:pt x="100" y="2775"/>
                </a:cubicBezTo>
                <a:cubicBezTo>
                  <a:pt x="133" y="2727"/>
                  <a:pt x="79" y="2801"/>
                  <a:pt x="127" y="2753"/>
                </a:cubicBezTo>
                <a:cubicBezTo>
                  <a:pt x="131" y="2749"/>
                  <a:pt x="129" y="2743"/>
                  <a:pt x="132" y="2739"/>
                </a:cubicBezTo>
                <a:cubicBezTo>
                  <a:pt x="136" y="2735"/>
                  <a:pt x="141" y="2733"/>
                  <a:pt x="146" y="2730"/>
                </a:cubicBezTo>
                <a:cubicBezTo>
                  <a:pt x="162" y="2699"/>
                  <a:pt x="188" y="2677"/>
                  <a:pt x="200" y="2644"/>
                </a:cubicBezTo>
                <a:cubicBezTo>
                  <a:pt x="206" y="2628"/>
                  <a:pt x="223" y="2598"/>
                  <a:pt x="223" y="2598"/>
                </a:cubicBezTo>
                <a:cubicBezTo>
                  <a:pt x="228" y="2576"/>
                  <a:pt x="234" y="2569"/>
                  <a:pt x="250" y="2553"/>
                </a:cubicBezTo>
                <a:cubicBezTo>
                  <a:pt x="254" y="2534"/>
                  <a:pt x="265" y="2526"/>
                  <a:pt x="259" y="2508"/>
                </a:cubicBezTo>
                <a:cubicBezTo>
                  <a:pt x="277" y="2496"/>
                  <a:pt x="278" y="2486"/>
                  <a:pt x="286" y="2467"/>
                </a:cubicBezTo>
                <a:cubicBezTo>
                  <a:pt x="302" y="2432"/>
                  <a:pt x="317" y="2397"/>
                  <a:pt x="341" y="2367"/>
                </a:cubicBezTo>
                <a:cubicBezTo>
                  <a:pt x="335" y="2362"/>
                  <a:pt x="324" y="2361"/>
                  <a:pt x="322" y="2353"/>
                </a:cubicBezTo>
                <a:cubicBezTo>
                  <a:pt x="310" y="2306"/>
                  <a:pt x="351" y="2348"/>
                  <a:pt x="322" y="2322"/>
                </a:cubicBezTo>
                <a:cubicBezTo>
                  <a:pt x="361" y="2303"/>
                  <a:pt x="330" y="2287"/>
                  <a:pt x="359" y="2258"/>
                </a:cubicBezTo>
                <a:cubicBezTo>
                  <a:pt x="362" y="2251"/>
                  <a:pt x="368" y="2244"/>
                  <a:pt x="368" y="2236"/>
                </a:cubicBezTo>
                <a:cubicBezTo>
                  <a:pt x="368" y="2230"/>
                  <a:pt x="358" y="2227"/>
                  <a:pt x="359" y="2222"/>
                </a:cubicBezTo>
                <a:cubicBezTo>
                  <a:pt x="361" y="2211"/>
                  <a:pt x="371" y="2204"/>
                  <a:pt x="377" y="2195"/>
                </a:cubicBezTo>
                <a:cubicBezTo>
                  <a:pt x="380" y="2190"/>
                  <a:pt x="386" y="2181"/>
                  <a:pt x="386" y="2181"/>
                </a:cubicBezTo>
                <a:cubicBezTo>
                  <a:pt x="391" y="2166"/>
                  <a:pt x="400" y="2158"/>
                  <a:pt x="409" y="2145"/>
                </a:cubicBezTo>
                <a:cubicBezTo>
                  <a:pt x="415" y="2124"/>
                  <a:pt x="428" y="2108"/>
                  <a:pt x="440" y="2090"/>
                </a:cubicBezTo>
                <a:cubicBezTo>
                  <a:pt x="446" y="2081"/>
                  <a:pt x="459" y="2063"/>
                  <a:pt x="459" y="2063"/>
                </a:cubicBezTo>
                <a:cubicBezTo>
                  <a:pt x="430" y="2037"/>
                  <a:pt x="467" y="1965"/>
                  <a:pt x="486" y="1936"/>
                </a:cubicBezTo>
                <a:cubicBezTo>
                  <a:pt x="493" y="1904"/>
                  <a:pt x="499" y="1861"/>
                  <a:pt x="522" y="1836"/>
                </a:cubicBezTo>
                <a:cubicBezTo>
                  <a:pt x="533" y="1808"/>
                  <a:pt x="542" y="1789"/>
                  <a:pt x="563" y="1768"/>
                </a:cubicBezTo>
                <a:cubicBezTo>
                  <a:pt x="557" y="1752"/>
                  <a:pt x="556" y="1757"/>
                  <a:pt x="563" y="1741"/>
                </a:cubicBezTo>
                <a:cubicBezTo>
                  <a:pt x="569" y="1729"/>
                  <a:pt x="581" y="1705"/>
                  <a:pt x="581" y="1705"/>
                </a:cubicBezTo>
                <a:cubicBezTo>
                  <a:pt x="565" y="1680"/>
                  <a:pt x="570" y="1694"/>
                  <a:pt x="576" y="1650"/>
                </a:cubicBezTo>
                <a:cubicBezTo>
                  <a:pt x="580" y="1621"/>
                  <a:pt x="604" y="1536"/>
                  <a:pt x="622" y="1510"/>
                </a:cubicBezTo>
                <a:cubicBezTo>
                  <a:pt x="628" y="1490"/>
                  <a:pt x="633" y="1471"/>
                  <a:pt x="640" y="1451"/>
                </a:cubicBezTo>
                <a:cubicBezTo>
                  <a:pt x="645" y="1411"/>
                  <a:pt x="653" y="1377"/>
                  <a:pt x="640" y="1338"/>
                </a:cubicBezTo>
                <a:cubicBezTo>
                  <a:pt x="645" y="1293"/>
                  <a:pt x="646" y="1248"/>
                  <a:pt x="663" y="1206"/>
                </a:cubicBezTo>
                <a:cubicBezTo>
                  <a:pt x="641" y="1172"/>
                  <a:pt x="683" y="1107"/>
                  <a:pt x="713" y="1088"/>
                </a:cubicBezTo>
                <a:cubicBezTo>
                  <a:pt x="730" y="1115"/>
                  <a:pt x="725" y="1117"/>
                  <a:pt x="758" y="1129"/>
                </a:cubicBezTo>
                <a:cubicBezTo>
                  <a:pt x="770" y="1121"/>
                  <a:pt x="787" y="1120"/>
                  <a:pt x="799" y="1111"/>
                </a:cubicBezTo>
                <a:cubicBezTo>
                  <a:pt x="803" y="1108"/>
                  <a:pt x="801" y="1102"/>
                  <a:pt x="803" y="1097"/>
                </a:cubicBezTo>
                <a:cubicBezTo>
                  <a:pt x="807" y="1085"/>
                  <a:pt x="810" y="1072"/>
                  <a:pt x="817" y="1061"/>
                </a:cubicBezTo>
                <a:cubicBezTo>
                  <a:pt x="830" y="1041"/>
                  <a:pt x="861" y="1000"/>
                  <a:pt x="885" y="993"/>
                </a:cubicBezTo>
                <a:cubicBezTo>
                  <a:pt x="892" y="984"/>
                  <a:pt x="923" y="940"/>
                  <a:pt x="926" y="938"/>
                </a:cubicBezTo>
                <a:cubicBezTo>
                  <a:pt x="935" y="932"/>
                  <a:pt x="953" y="920"/>
                  <a:pt x="953" y="920"/>
                </a:cubicBezTo>
                <a:cubicBezTo>
                  <a:pt x="966" y="901"/>
                  <a:pt x="975" y="878"/>
                  <a:pt x="994" y="866"/>
                </a:cubicBezTo>
                <a:cubicBezTo>
                  <a:pt x="983" y="828"/>
                  <a:pt x="977" y="842"/>
                  <a:pt x="998" y="821"/>
                </a:cubicBezTo>
                <a:cubicBezTo>
                  <a:pt x="1014" y="777"/>
                  <a:pt x="988" y="842"/>
                  <a:pt x="1016" y="793"/>
                </a:cubicBezTo>
                <a:cubicBezTo>
                  <a:pt x="1022" y="782"/>
                  <a:pt x="1024" y="768"/>
                  <a:pt x="1030" y="757"/>
                </a:cubicBezTo>
                <a:cubicBezTo>
                  <a:pt x="1045" y="730"/>
                  <a:pt x="1075" y="714"/>
                  <a:pt x="1103" y="703"/>
                </a:cubicBezTo>
                <a:cubicBezTo>
                  <a:pt x="1137" y="643"/>
                  <a:pt x="1214" y="673"/>
                  <a:pt x="1270" y="689"/>
                </a:cubicBezTo>
                <a:cubicBezTo>
                  <a:pt x="1292" y="703"/>
                  <a:pt x="1301" y="709"/>
                  <a:pt x="1325" y="716"/>
                </a:cubicBezTo>
                <a:cubicBezTo>
                  <a:pt x="1337" y="698"/>
                  <a:pt x="1349" y="682"/>
                  <a:pt x="1357" y="662"/>
                </a:cubicBezTo>
                <a:cubicBezTo>
                  <a:pt x="1366" y="602"/>
                  <a:pt x="1361" y="553"/>
                  <a:pt x="1406" y="508"/>
                </a:cubicBezTo>
                <a:cubicBezTo>
                  <a:pt x="1413" y="489"/>
                  <a:pt x="1417" y="472"/>
                  <a:pt x="1425" y="453"/>
                </a:cubicBezTo>
                <a:cubicBezTo>
                  <a:pt x="1400" y="420"/>
                  <a:pt x="1440" y="450"/>
                  <a:pt x="1415" y="417"/>
                </a:cubicBezTo>
                <a:cubicBezTo>
                  <a:pt x="1419" y="407"/>
                  <a:pt x="1431" y="401"/>
                  <a:pt x="1434" y="390"/>
                </a:cubicBezTo>
                <a:cubicBezTo>
                  <a:pt x="1447" y="346"/>
                  <a:pt x="1441" y="299"/>
                  <a:pt x="1456" y="254"/>
                </a:cubicBezTo>
                <a:cubicBezTo>
                  <a:pt x="1458" y="240"/>
                  <a:pt x="1462" y="227"/>
                  <a:pt x="1461" y="213"/>
                </a:cubicBezTo>
                <a:cubicBezTo>
                  <a:pt x="1461" y="206"/>
                  <a:pt x="1453" y="202"/>
                  <a:pt x="1452" y="195"/>
                </a:cubicBezTo>
                <a:cubicBezTo>
                  <a:pt x="1449" y="177"/>
                  <a:pt x="1458" y="155"/>
                  <a:pt x="1474" y="149"/>
                </a:cubicBezTo>
                <a:cubicBezTo>
                  <a:pt x="1477" y="142"/>
                  <a:pt x="1480" y="134"/>
                  <a:pt x="1484" y="127"/>
                </a:cubicBezTo>
                <a:cubicBezTo>
                  <a:pt x="1489" y="117"/>
                  <a:pt x="1502" y="99"/>
                  <a:pt x="1502" y="99"/>
                </a:cubicBezTo>
                <a:cubicBezTo>
                  <a:pt x="1510" y="74"/>
                  <a:pt x="1520" y="49"/>
                  <a:pt x="1538" y="31"/>
                </a:cubicBezTo>
                <a:cubicBezTo>
                  <a:pt x="1567" y="41"/>
                  <a:pt x="1537" y="35"/>
                  <a:pt x="1574" y="18"/>
                </a:cubicBezTo>
                <a:cubicBezTo>
                  <a:pt x="1588" y="11"/>
                  <a:pt x="1656" y="1"/>
                  <a:pt x="1665" y="0"/>
                </a:cubicBezTo>
                <a:cubicBezTo>
                  <a:pt x="1727" y="5"/>
                  <a:pt x="1782" y="21"/>
                  <a:pt x="1842" y="31"/>
                </a:cubicBezTo>
                <a:cubicBezTo>
                  <a:pt x="1848" y="34"/>
                  <a:pt x="1855" y="36"/>
                  <a:pt x="1860" y="40"/>
                </a:cubicBezTo>
                <a:cubicBezTo>
                  <a:pt x="1864" y="44"/>
                  <a:pt x="1865" y="50"/>
                  <a:pt x="1869" y="54"/>
                </a:cubicBezTo>
                <a:cubicBezTo>
                  <a:pt x="1878" y="62"/>
                  <a:pt x="1898" y="69"/>
                  <a:pt x="1910" y="72"/>
                </a:cubicBezTo>
                <a:cubicBezTo>
                  <a:pt x="1934" y="108"/>
                  <a:pt x="1952" y="144"/>
                  <a:pt x="1964" y="186"/>
                </a:cubicBezTo>
                <a:cubicBezTo>
                  <a:pt x="1963" y="197"/>
                  <a:pt x="1947" y="267"/>
                  <a:pt x="1955" y="294"/>
                </a:cubicBezTo>
                <a:cubicBezTo>
                  <a:pt x="1931" y="310"/>
                  <a:pt x="1929" y="325"/>
                  <a:pt x="1910" y="344"/>
                </a:cubicBezTo>
                <a:cubicBezTo>
                  <a:pt x="1900" y="371"/>
                  <a:pt x="1905" y="352"/>
                  <a:pt x="1910" y="399"/>
                </a:cubicBezTo>
                <a:cubicBezTo>
                  <a:pt x="1916" y="450"/>
                  <a:pt x="1918" y="503"/>
                  <a:pt x="1928" y="553"/>
                </a:cubicBezTo>
                <a:cubicBezTo>
                  <a:pt x="1931" y="569"/>
                  <a:pt x="1939" y="590"/>
                  <a:pt x="1955" y="598"/>
                </a:cubicBezTo>
                <a:cubicBezTo>
                  <a:pt x="1967" y="604"/>
                  <a:pt x="1983" y="603"/>
                  <a:pt x="1996" y="607"/>
                </a:cubicBezTo>
                <a:cubicBezTo>
                  <a:pt x="2016" y="614"/>
                  <a:pt x="2035" y="623"/>
                  <a:pt x="2055" y="630"/>
                </a:cubicBezTo>
                <a:cubicBezTo>
                  <a:pt x="2072" y="627"/>
                  <a:pt x="2089" y="627"/>
                  <a:pt x="2105" y="621"/>
                </a:cubicBezTo>
                <a:cubicBezTo>
                  <a:pt x="2109" y="620"/>
                  <a:pt x="2128" y="596"/>
                  <a:pt x="2146" y="589"/>
                </a:cubicBezTo>
                <a:cubicBezTo>
                  <a:pt x="2135" y="561"/>
                  <a:pt x="2157" y="576"/>
                  <a:pt x="2141" y="544"/>
                </a:cubicBezTo>
                <a:cubicBezTo>
                  <a:pt x="2238" y="517"/>
                  <a:pt x="2183" y="525"/>
                  <a:pt x="2309" y="530"/>
                </a:cubicBezTo>
                <a:cubicBezTo>
                  <a:pt x="2331" y="516"/>
                  <a:pt x="2359" y="528"/>
                  <a:pt x="2386" y="530"/>
                </a:cubicBezTo>
                <a:cubicBezTo>
                  <a:pt x="2410" y="539"/>
                  <a:pt x="2434" y="550"/>
                  <a:pt x="2459" y="557"/>
                </a:cubicBezTo>
                <a:cubicBezTo>
                  <a:pt x="2478" y="572"/>
                  <a:pt x="2499" y="573"/>
                  <a:pt x="2522" y="580"/>
                </a:cubicBezTo>
                <a:cubicBezTo>
                  <a:pt x="2549" y="596"/>
                  <a:pt x="2570" y="604"/>
                  <a:pt x="2599" y="616"/>
                </a:cubicBezTo>
                <a:cubicBezTo>
                  <a:pt x="2618" y="641"/>
                  <a:pt x="2627" y="643"/>
                  <a:pt x="2658" y="648"/>
                </a:cubicBezTo>
                <a:cubicBezTo>
                  <a:pt x="2692" y="665"/>
                  <a:pt x="2722" y="684"/>
                  <a:pt x="2758" y="698"/>
                </a:cubicBezTo>
                <a:cubicBezTo>
                  <a:pt x="2768" y="725"/>
                  <a:pt x="2781" y="731"/>
                  <a:pt x="2808" y="739"/>
                </a:cubicBezTo>
                <a:cubicBezTo>
                  <a:pt x="2817" y="752"/>
                  <a:pt x="2844" y="771"/>
                  <a:pt x="2844" y="771"/>
                </a:cubicBezTo>
                <a:cubicBezTo>
                  <a:pt x="2851" y="781"/>
                  <a:pt x="2861" y="788"/>
                  <a:pt x="2867" y="798"/>
                </a:cubicBezTo>
                <a:cubicBezTo>
                  <a:pt x="2874" y="809"/>
                  <a:pt x="2873" y="823"/>
                  <a:pt x="2880" y="834"/>
                </a:cubicBezTo>
                <a:cubicBezTo>
                  <a:pt x="2888" y="847"/>
                  <a:pt x="2908" y="870"/>
                  <a:pt x="2908" y="870"/>
                </a:cubicBezTo>
                <a:cubicBezTo>
                  <a:pt x="2912" y="885"/>
                  <a:pt x="2920" y="896"/>
                  <a:pt x="2926" y="911"/>
                </a:cubicBezTo>
                <a:cubicBezTo>
                  <a:pt x="2930" y="941"/>
                  <a:pt x="2933" y="977"/>
                  <a:pt x="2944" y="1006"/>
                </a:cubicBezTo>
                <a:cubicBezTo>
                  <a:pt x="2945" y="1015"/>
                  <a:pt x="2946" y="1025"/>
                  <a:pt x="2948" y="1034"/>
                </a:cubicBezTo>
                <a:cubicBezTo>
                  <a:pt x="2950" y="1043"/>
                  <a:pt x="2958" y="1061"/>
                  <a:pt x="2958" y="1061"/>
                </a:cubicBezTo>
                <a:cubicBezTo>
                  <a:pt x="2968" y="1125"/>
                  <a:pt x="2956" y="1104"/>
                  <a:pt x="2976" y="1133"/>
                </a:cubicBezTo>
                <a:cubicBezTo>
                  <a:pt x="2980" y="1156"/>
                  <a:pt x="2993" y="1164"/>
                  <a:pt x="2980" y="1183"/>
                </a:cubicBezTo>
                <a:cubicBezTo>
                  <a:pt x="3000" y="1215"/>
                  <a:pt x="3004" y="1260"/>
                  <a:pt x="3012" y="1297"/>
                </a:cubicBezTo>
                <a:cubicBezTo>
                  <a:pt x="3002" y="1344"/>
                  <a:pt x="2989" y="1391"/>
                  <a:pt x="2976" y="1437"/>
                </a:cubicBezTo>
                <a:cubicBezTo>
                  <a:pt x="2977" y="1446"/>
                  <a:pt x="2980" y="1456"/>
                  <a:pt x="2980" y="1465"/>
                </a:cubicBezTo>
                <a:cubicBezTo>
                  <a:pt x="2979" y="1519"/>
                  <a:pt x="2982" y="1575"/>
                  <a:pt x="2971" y="1628"/>
                </a:cubicBezTo>
                <a:cubicBezTo>
                  <a:pt x="2969" y="1639"/>
                  <a:pt x="2953" y="1639"/>
                  <a:pt x="2944" y="1646"/>
                </a:cubicBezTo>
                <a:cubicBezTo>
                  <a:pt x="2907" y="1675"/>
                  <a:pt x="2866" y="1677"/>
                  <a:pt x="2821" y="1682"/>
                </a:cubicBezTo>
                <a:cubicBezTo>
                  <a:pt x="2800" y="1692"/>
                  <a:pt x="2780" y="1695"/>
                  <a:pt x="2758" y="1700"/>
                </a:cubicBezTo>
                <a:cubicBezTo>
                  <a:pt x="2729" y="1719"/>
                  <a:pt x="2692" y="1726"/>
                  <a:pt x="2658" y="1732"/>
                </a:cubicBezTo>
                <a:cubicBezTo>
                  <a:pt x="2615" y="1753"/>
                  <a:pt x="2569" y="1749"/>
                  <a:pt x="2522" y="1755"/>
                </a:cubicBezTo>
                <a:cubicBezTo>
                  <a:pt x="2512" y="1725"/>
                  <a:pt x="2511" y="1714"/>
                  <a:pt x="2486" y="1696"/>
                </a:cubicBezTo>
                <a:cubicBezTo>
                  <a:pt x="2482" y="1684"/>
                  <a:pt x="2481" y="1675"/>
                  <a:pt x="2468" y="1669"/>
                </a:cubicBezTo>
                <a:cubicBezTo>
                  <a:pt x="2455" y="1663"/>
                  <a:pt x="2427" y="1655"/>
                  <a:pt x="2427" y="1655"/>
                </a:cubicBezTo>
                <a:cubicBezTo>
                  <a:pt x="2379" y="1663"/>
                  <a:pt x="2330" y="1668"/>
                  <a:pt x="2282" y="1673"/>
                </a:cubicBezTo>
                <a:cubicBezTo>
                  <a:pt x="2235" y="1664"/>
                  <a:pt x="2219" y="1652"/>
                  <a:pt x="2182" y="1628"/>
                </a:cubicBezTo>
                <a:cubicBezTo>
                  <a:pt x="2155" y="1574"/>
                  <a:pt x="2129" y="1510"/>
                  <a:pt x="2069" y="1487"/>
                </a:cubicBezTo>
                <a:cubicBezTo>
                  <a:pt x="2046" y="1469"/>
                  <a:pt x="2032" y="1453"/>
                  <a:pt x="2005" y="1442"/>
                </a:cubicBezTo>
                <a:cubicBezTo>
                  <a:pt x="1992" y="1429"/>
                  <a:pt x="1986" y="1417"/>
                  <a:pt x="1969" y="1410"/>
                </a:cubicBezTo>
                <a:cubicBezTo>
                  <a:pt x="1963" y="1394"/>
                  <a:pt x="1957" y="1388"/>
                  <a:pt x="1942" y="1378"/>
                </a:cubicBezTo>
                <a:cubicBezTo>
                  <a:pt x="1927" y="1357"/>
                  <a:pt x="1907" y="1342"/>
                  <a:pt x="1883" y="1333"/>
                </a:cubicBezTo>
                <a:cubicBezTo>
                  <a:pt x="1873" y="1314"/>
                  <a:pt x="1867" y="1303"/>
                  <a:pt x="1846" y="1297"/>
                </a:cubicBezTo>
                <a:cubicBezTo>
                  <a:pt x="1824" y="1282"/>
                  <a:pt x="1803" y="1273"/>
                  <a:pt x="1778" y="1265"/>
                </a:cubicBezTo>
                <a:cubicBezTo>
                  <a:pt x="1758" y="1273"/>
                  <a:pt x="1753" y="1287"/>
                  <a:pt x="1742" y="1306"/>
                </a:cubicBezTo>
                <a:cubicBezTo>
                  <a:pt x="1749" y="1324"/>
                  <a:pt x="1754" y="1342"/>
                  <a:pt x="1760" y="1360"/>
                </a:cubicBezTo>
                <a:cubicBezTo>
                  <a:pt x="1745" y="1384"/>
                  <a:pt x="1728" y="1429"/>
                  <a:pt x="1701" y="1437"/>
                </a:cubicBezTo>
                <a:cubicBezTo>
                  <a:pt x="1695" y="1443"/>
                  <a:pt x="1690" y="1451"/>
                  <a:pt x="1683" y="1455"/>
                </a:cubicBezTo>
                <a:cubicBezTo>
                  <a:pt x="1676" y="1459"/>
                  <a:pt x="1666" y="1455"/>
                  <a:pt x="1660" y="1460"/>
                </a:cubicBezTo>
                <a:cubicBezTo>
                  <a:pt x="1655" y="1464"/>
                  <a:pt x="1656" y="1474"/>
                  <a:pt x="1651" y="1478"/>
                </a:cubicBezTo>
                <a:cubicBezTo>
                  <a:pt x="1641" y="1486"/>
                  <a:pt x="1624" y="1487"/>
                  <a:pt x="1615" y="1496"/>
                </a:cubicBezTo>
                <a:cubicBezTo>
                  <a:pt x="1603" y="1508"/>
                  <a:pt x="1574" y="1528"/>
                  <a:pt x="1574" y="1528"/>
                </a:cubicBezTo>
                <a:cubicBezTo>
                  <a:pt x="1544" y="1521"/>
                  <a:pt x="1536" y="1521"/>
                  <a:pt x="1511" y="1505"/>
                </a:cubicBezTo>
                <a:cubicBezTo>
                  <a:pt x="1488" y="1490"/>
                  <a:pt x="1473" y="1469"/>
                  <a:pt x="1447" y="1460"/>
                </a:cubicBezTo>
                <a:cubicBezTo>
                  <a:pt x="1424" y="1463"/>
                  <a:pt x="1400" y="1461"/>
                  <a:pt x="1379" y="1469"/>
                </a:cubicBezTo>
                <a:cubicBezTo>
                  <a:pt x="1366" y="1474"/>
                  <a:pt x="1343" y="1487"/>
                  <a:pt x="1343" y="1487"/>
                </a:cubicBezTo>
                <a:cubicBezTo>
                  <a:pt x="1311" y="1480"/>
                  <a:pt x="1288" y="1470"/>
                  <a:pt x="1257" y="1460"/>
                </a:cubicBezTo>
                <a:cubicBezTo>
                  <a:pt x="1201" y="1470"/>
                  <a:pt x="1188" y="1485"/>
                  <a:pt x="1139" y="1501"/>
                </a:cubicBezTo>
                <a:cubicBezTo>
                  <a:pt x="1153" y="1515"/>
                  <a:pt x="1154" y="1526"/>
                  <a:pt x="1171" y="1537"/>
                </a:cubicBezTo>
                <a:cubicBezTo>
                  <a:pt x="1181" y="1556"/>
                  <a:pt x="1193" y="1573"/>
                  <a:pt x="1202" y="1592"/>
                </a:cubicBezTo>
                <a:cubicBezTo>
                  <a:pt x="1184" y="1618"/>
                  <a:pt x="1207" y="1625"/>
                  <a:pt x="1230" y="1632"/>
                </a:cubicBezTo>
                <a:cubicBezTo>
                  <a:pt x="1267" y="1657"/>
                  <a:pt x="1255" y="1659"/>
                  <a:pt x="1279" y="1696"/>
                </a:cubicBezTo>
                <a:cubicBezTo>
                  <a:pt x="1283" y="1716"/>
                  <a:pt x="1295" y="1731"/>
                  <a:pt x="1289" y="1750"/>
                </a:cubicBezTo>
                <a:cubicBezTo>
                  <a:pt x="1294" y="1781"/>
                  <a:pt x="1309" y="1812"/>
                  <a:pt x="1329" y="1836"/>
                </a:cubicBezTo>
                <a:cubicBezTo>
                  <a:pt x="1332" y="1832"/>
                  <a:pt x="1334" y="1827"/>
                  <a:pt x="1338" y="1823"/>
                </a:cubicBezTo>
                <a:cubicBezTo>
                  <a:pt x="1342" y="1819"/>
                  <a:pt x="1349" y="1818"/>
                  <a:pt x="1352" y="1814"/>
                </a:cubicBezTo>
                <a:cubicBezTo>
                  <a:pt x="1361" y="1803"/>
                  <a:pt x="1375" y="1777"/>
                  <a:pt x="1375" y="1777"/>
                </a:cubicBezTo>
                <a:cubicBezTo>
                  <a:pt x="1381" y="1758"/>
                  <a:pt x="1378" y="1738"/>
                  <a:pt x="1384" y="1719"/>
                </a:cubicBezTo>
                <a:cubicBezTo>
                  <a:pt x="1387" y="1708"/>
                  <a:pt x="1402" y="1691"/>
                  <a:pt x="1402" y="1691"/>
                </a:cubicBezTo>
                <a:cubicBezTo>
                  <a:pt x="1508" y="1697"/>
                  <a:pt x="1478" y="1679"/>
                  <a:pt x="1493" y="1746"/>
                </a:cubicBezTo>
                <a:cubicBezTo>
                  <a:pt x="1496" y="1785"/>
                  <a:pt x="1489" y="1866"/>
                  <a:pt x="1538" y="1877"/>
                </a:cubicBezTo>
                <a:cubicBezTo>
                  <a:pt x="1563" y="1889"/>
                  <a:pt x="1579" y="1903"/>
                  <a:pt x="1606" y="1909"/>
                </a:cubicBezTo>
                <a:cubicBezTo>
                  <a:pt x="1616" y="1936"/>
                  <a:pt x="1600" y="1934"/>
                  <a:pt x="1620" y="1963"/>
                </a:cubicBezTo>
                <a:cubicBezTo>
                  <a:pt x="1628" y="2001"/>
                  <a:pt x="1613" y="2050"/>
                  <a:pt x="1651" y="2077"/>
                </a:cubicBezTo>
                <a:cubicBezTo>
                  <a:pt x="1662" y="2126"/>
                  <a:pt x="1677" y="2171"/>
                  <a:pt x="1683" y="2222"/>
                </a:cubicBezTo>
                <a:cubicBezTo>
                  <a:pt x="1687" y="2215"/>
                  <a:pt x="1712" y="2164"/>
                  <a:pt x="1688" y="2199"/>
                </a:cubicBezTo>
                <a:cubicBezTo>
                  <a:pt x="1680" y="2247"/>
                  <a:pt x="1665" y="2331"/>
                  <a:pt x="1715" y="2363"/>
                </a:cubicBezTo>
                <a:cubicBezTo>
                  <a:pt x="1733" y="2374"/>
                  <a:pt x="1757" y="2379"/>
                  <a:pt x="1778" y="2385"/>
                </a:cubicBezTo>
                <a:cubicBezTo>
                  <a:pt x="1783" y="2400"/>
                  <a:pt x="1785" y="2410"/>
                  <a:pt x="1796" y="2422"/>
                </a:cubicBezTo>
                <a:cubicBezTo>
                  <a:pt x="1821" y="2487"/>
                  <a:pt x="1784" y="2548"/>
                  <a:pt x="1719" y="2562"/>
                </a:cubicBezTo>
                <a:cubicBezTo>
                  <a:pt x="1677" y="2590"/>
                  <a:pt x="1660" y="2626"/>
                  <a:pt x="1638" y="2671"/>
                </a:cubicBezTo>
                <a:cubicBezTo>
                  <a:pt x="1633" y="2681"/>
                  <a:pt x="1611" y="2689"/>
                  <a:pt x="1611" y="2689"/>
                </a:cubicBezTo>
                <a:cubicBezTo>
                  <a:pt x="1581" y="2746"/>
                  <a:pt x="1608" y="2687"/>
                  <a:pt x="1588" y="2793"/>
                </a:cubicBezTo>
                <a:cubicBezTo>
                  <a:pt x="1585" y="2808"/>
                  <a:pt x="1577" y="2813"/>
                  <a:pt x="1570" y="2825"/>
                </a:cubicBezTo>
                <a:cubicBezTo>
                  <a:pt x="1534" y="2890"/>
                  <a:pt x="1510" y="2890"/>
                  <a:pt x="1434" y="2898"/>
                </a:cubicBezTo>
                <a:cubicBezTo>
                  <a:pt x="1428" y="2899"/>
                  <a:pt x="1402" y="2904"/>
                  <a:pt x="1397" y="2907"/>
                </a:cubicBezTo>
                <a:cubicBezTo>
                  <a:pt x="1387" y="2912"/>
                  <a:pt x="1370" y="2925"/>
                  <a:pt x="1370" y="2925"/>
                </a:cubicBezTo>
                <a:cubicBezTo>
                  <a:pt x="1349" y="2957"/>
                  <a:pt x="1349" y="2942"/>
                  <a:pt x="1357" y="2970"/>
                </a:cubicBezTo>
                <a:cubicBezTo>
                  <a:pt x="1352" y="2973"/>
                  <a:pt x="1348" y="2977"/>
                  <a:pt x="1343" y="2979"/>
                </a:cubicBezTo>
                <a:cubicBezTo>
                  <a:pt x="1336" y="2982"/>
                  <a:pt x="1327" y="2980"/>
                  <a:pt x="1320" y="2984"/>
                </a:cubicBezTo>
                <a:cubicBezTo>
                  <a:pt x="1314" y="2988"/>
                  <a:pt x="1303" y="3017"/>
                  <a:pt x="1302" y="3020"/>
                </a:cubicBezTo>
                <a:cubicBezTo>
                  <a:pt x="1294" y="3097"/>
                  <a:pt x="1298" y="3165"/>
                  <a:pt x="1307" y="3242"/>
                </a:cubicBezTo>
                <a:cubicBezTo>
                  <a:pt x="1294" y="3289"/>
                  <a:pt x="1289" y="3322"/>
                  <a:pt x="1239" y="3333"/>
                </a:cubicBezTo>
                <a:cubicBezTo>
                  <a:pt x="1181" y="3310"/>
                  <a:pt x="1162" y="3316"/>
                  <a:pt x="1089" y="3320"/>
                </a:cubicBezTo>
                <a:cubicBezTo>
                  <a:pt x="1039" y="3326"/>
                  <a:pt x="989" y="3333"/>
                  <a:pt x="939" y="3338"/>
                </a:cubicBezTo>
                <a:cubicBezTo>
                  <a:pt x="874" y="3332"/>
                  <a:pt x="824" y="3323"/>
                  <a:pt x="762" y="3310"/>
                </a:cubicBezTo>
                <a:cubicBezTo>
                  <a:pt x="715" y="3314"/>
                  <a:pt x="677" y="3321"/>
                  <a:pt x="631" y="3324"/>
                </a:cubicBezTo>
                <a:cubicBezTo>
                  <a:pt x="599" y="3318"/>
                  <a:pt x="574" y="3305"/>
                  <a:pt x="545" y="3310"/>
                </a:cubicBezTo>
                <a:cubicBezTo>
                  <a:pt x="507" y="3286"/>
                  <a:pt x="414" y="3314"/>
                  <a:pt x="368" y="3320"/>
                </a:cubicBezTo>
                <a:cubicBezTo>
                  <a:pt x="318" y="3311"/>
                  <a:pt x="267" y="3299"/>
                  <a:pt x="218" y="3283"/>
                </a:cubicBezTo>
                <a:cubicBezTo>
                  <a:pt x="214" y="3276"/>
                  <a:pt x="211" y="3267"/>
                  <a:pt x="205" y="3261"/>
                </a:cubicBezTo>
                <a:cubicBezTo>
                  <a:pt x="201" y="3257"/>
                  <a:pt x="195" y="3260"/>
                  <a:pt x="191" y="3256"/>
                </a:cubicBezTo>
                <a:cubicBezTo>
                  <a:pt x="186" y="3251"/>
                  <a:pt x="173" y="3225"/>
                  <a:pt x="164" y="3215"/>
                </a:cubicBezTo>
                <a:cubicBezTo>
                  <a:pt x="149" y="3175"/>
                  <a:pt x="92" y="3097"/>
                  <a:pt x="59" y="3066"/>
                </a:cubicBezTo>
                <a:cubicBezTo>
                  <a:pt x="53" y="3046"/>
                  <a:pt x="49" y="3036"/>
                  <a:pt x="32" y="3025"/>
                </a:cubicBezTo>
                <a:cubicBezTo>
                  <a:pt x="22" y="2991"/>
                  <a:pt x="14" y="2957"/>
                  <a:pt x="0" y="2925"/>
                </a:cubicBezTo>
                <a:close/>
              </a:path>
            </a:pathLst>
          </a:custGeom>
          <a:solidFill>
            <a:schemeClr val="accent1">
              <a:alpha val="49019"/>
            </a:schemeClr>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25" name="Group 95"/>
          <p:cNvGrpSpPr>
            <a:grpSpLocks/>
          </p:cNvGrpSpPr>
          <p:nvPr/>
        </p:nvGrpSpPr>
        <p:grpSpPr bwMode="auto">
          <a:xfrm>
            <a:off x="2638425" y="1090613"/>
            <a:ext cx="2562225" cy="4568825"/>
            <a:chOff x="1662" y="687"/>
            <a:chExt cx="1614" cy="2878"/>
          </a:xfrm>
        </p:grpSpPr>
        <p:sp>
          <p:nvSpPr>
            <p:cNvPr id="30732" name="Rectangle 6"/>
            <p:cNvSpPr>
              <a:spLocks noChangeArrowheads="1"/>
            </p:cNvSpPr>
            <p:nvPr/>
          </p:nvSpPr>
          <p:spPr bwMode="auto">
            <a:xfrm>
              <a:off x="2545" y="1418"/>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3" name="Rectangle 7"/>
            <p:cNvSpPr>
              <a:spLocks noChangeArrowheads="1"/>
            </p:cNvSpPr>
            <p:nvPr/>
          </p:nvSpPr>
          <p:spPr bwMode="auto">
            <a:xfrm>
              <a:off x="2339" y="1467"/>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4" name="Rectangle 8"/>
            <p:cNvSpPr>
              <a:spLocks noChangeArrowheads="1"/>
            </p:cNvSpPr>
            <p:nvPr/>
          </p:nvSpPr>
          <p:spPr bwMode="auto">
            <a:xfrm>
              <a:off x="2827" y="1637"/>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5" name="Rectangle 9"/>
            <p:cNvSpPr>
              <a:spLocks noChangeArrowheads="1"/>
            </p:cNvSpPr>
            <p:nvPr/>
          </p:nvSpPr>
          <p:spPr bwMode="auto">
            <a:xfrm>
              <a:off x="2907" y="2048"/>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6" name="Rectangle 10"/>
            <p:cNvSpPr>
              <a:spLocks noChangeArrowheads="1"/>
            </p:cNvSpPr>
            <p:nvPr/>
          </p:nvSpPr>
          <p:spPr bwMode="auto">
            <a:xfrm>
              <a:off x="2416" y="2079"/>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7" name="Rectangle 11"/>
            <p:cNvSpPr>
              <a:spLocks noChangeArrowheads="1"/>
            </p:cNvSpPr>
            <p:nvPr/>
          </p:nvSpPr>
          <p:spPr bwMode="auto">
            <a:xfrm>
              <a:off x="2081" y="1802"/>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8" name="Rectangle 12"/>
            <p:cNvSpPr>
              <a:spLocks noChangeArrowheads="1"/>
            </p:cNvSpPr>
            <p:nvPr/>
          </p:nvSpPr>
          <p:spPr bwMode="auto">
            <a:xfrm>
              <a:off x="2184" y="2275"/>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9" name="Rectangle 13"/>
            <p:cNvSpPr>
              <a:spLocks noChangeArrowheads="1"/>
            </p:cNvSpPr>
            <p:nvPr/>
          </p:nvSpPr>
          <p:spPr bwMode="auto">
            <a:xfrm>
              <a:off x="2099" y="2302"/>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0" name="Rectangle 14"/>
            <p:cNvSpPr>
              <a:spLocks noChangeArrowheads="1"/>
            </p:cNvSpPr>
            <p:nvPr/>
          </p:nvSpPr>
          <p:spPr bwMode="auto">
            <a:xfrm>
              <a:off x="2760" y="2316"/>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1" name="Rectangle 15"/>
            <p:cNvSpPr>
              <a:spLocks noChangeArrowheads="1"/>
            </p:cNvSpPr>
            <p:nvPr/>
          </p:nvSpPr>
          <p:spPr bwMode="auto">
            <a:xfrm>
              <a:off x="2729" y="2351"/>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Rectangle 16"/>
            <p:cNvSpPr>
              <a:spLocks noChangeArrowheads="1"/>
            </p:cNvSpPr>
            <p:nvPr/>
          </p:nvSpPr>
          <p:spPr bwMode="auto">
            <a:xfrm>
              <a:off x="3180" y="2673"/>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3" name="Rectangle 17"/>
            <p:cNvSpPr>
              <a:spLocks noChangeArrowheads="1"/>
            </p:cNvSpPr>
            <p:nvPr/>
          </p:nvSpPr>
          <p:spPr bwMode="auto">
            <a:xfrm>
              <a:off x="2980" y="2714"/>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Rectangle 18"/>
            <p:cNvSpPr>
              <a:spLocks noChangeArrowheads="1"/>
            </p:cNvSpPr>
            <p:nvPr/>
          </p:nvSpPr>
          <p:spPr bwMode="auto">
            <a:xfrm>
              <a:off x="2784" y="2643"/>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5" name="Rectangle 19"/>
            <p:cNvSpPr>
              <a:spLocks noChangeArrowheads="1"/>
            </p:cNvSpPr>
            <p:nvPr/>
          </p:nvSpPr>
          <p:spPr bwMode="auto">
            <a:xfrm>
              <a:off x="2744" y="2585"/>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6" name="Rectangle 20"/>
            <p:cNvSpPr>
              <a:spLocks noChangeArrowheads="1"/>
            </p:cNvSpPr>
            <p:nvPr/>
          </p:nvSpPr>
          <p:spPr bwMode="auto">
            <a:xfrm>
              <a:off x="2681" y="2630"/>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7" name="Rectangle 21"/>
            <p:cNvSpPr>
              <a:spLocks noChangeArrowheads="1"/>
            </p:cNvSpPr>
            <p:nvPr/>
          </p:nvSpPr>
          <p:spPr bwMode="auto">
            <a:xfrm>
              <a:off x="2707" y="2701"/>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8" name="Rectangle 22"/>
            <p:cNvSpPr>
              <a:spLocks noChangeArrowheads="1"/>
            </p:cNvSpPr>
            <p:nvPr/>
          </p:nvSpPr>
          <p:spPr bwMode="auto">
            <a:xfrm>
              <a:off x="2466" y="2754"/>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9" name="Rectangle 23"/>
            <p:cNvSpPr>
              <a:spLocks noChangeArrowheads="1"/>
            </p:cNvSpPr>
            <p:nvPr/>
          </p:nvSpPr>
          <p:spPr bwMode="auto">
            <a:xfrm>
              <a:off x="2604" y="2848"/>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0" name="Rectangle 24"/>
            <p:cNvSpPr>
              <a:spLocks noChangeArrowheads="1"/>
            </p:cNvSpPr>
            <p:nvPr/>
          </p:nvSpPr>
          <p:spPr bwMode="auto">
            <a:xfrm>
              <a:off x="2519" y="2902"/>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1" name="Rectangle 25"/>
            <p:cNvSpPr>
              <a:spLocks noChangeArrowheads="1"/>
            </p:cNvSpPr>
            <p:nvPr/>
          </p:nvSpPr>
          <p:spPr bwMode="auto">
            <a:xfrm>
              <a:off x="2390" y="3041"/>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2" name="Rectangle 26"/>
            <p:cNvSpPr>
              <a:spLocks noChangeArrowheads="1"/>
            </p:cNvSpPr>
            <p:nvPr/>
          </p:nvSpPr>
          <p:spPr bwMode="auto">
            <a:xfrm>
              <a:off x="2636" y="3367"/>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3" name="Rectangle 27"/>
            <p:cNvSpPr>
              <a:spLocks noChangeArrowheads="1"/>
            </p:cNvSpPr>
            <p:nvPr/>
          </p:nvSpPr>
          <p:spPr bwMode="auto">
            <a:xfrm>
              <a:off x="2966" y="2996"/>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4" name="Rectangle 28"/>
            <p:cNvSpPr>
              <a:spLocks noChangeArrowheads="1"/>
            </p:cNvSpPr>
            <p:nvPr/>
          </p:nvSpPr>
          <p:spPr bwMode="auto">
            <a:xfrm>
              <a:off x="2247" y="3469"/>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5" name="Rectangle 29"/>
            <p:cNvSpPr>
              <a:spLocks noChangeArrowheads="1"/>
            </p:cNvSpPr>
            <p:nvPr/>
          </p:nvSpPr>
          <p:spPr bwMode="auto">
            <a:xfrm>
              <a:off x="1720" y="2968"/>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6" name="Rectangle 30"/>
            <p:cNvSpPr>
              <a:spLocks noChangeArrowheads="1"/>
            </p:cNvSpPr>
            <p:nvPr/>
          </p:nvSpPr>
          <p:spPr bwMode="auto">
            <a:xfrm>
              <a:off x="1662" y="2905"/>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7" name="Rectangle 31"/>
            <p:cNvSpPr>
              <a:spLocks noChangeArrowheads="1"/>
            </p:cNvSpPr>
            <p:nvPr/>
          </p:nvSpPr>
          <p:spPr bwMode="auto">
            <a:xfrm>
              <a:off x="2943" y="772"/>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8" name="Rectangle 32"/>
            <p:cNvSpPr>
              <a:spLocks noChangeArrowheads="1"/>
            </p:cNvSpPr>
            <p:nvPr/>
          </p:nvSpPr>
          <p:spPr bwMode="auto">
            <a:xfrm>
              <a:off x="3046" y="687"/>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726" name="Text Box 88"/>
          <p:cNvSpPr txBox="1">
            <a:spLocks noChangeArrowheads="1"/>
          </p:cNvSpPr>
          <p:nvPr/>
        </p:nvSpPr>
        <p:spPr bwMode="auto">
          <a:xfrm>
            <a:off x="0" y="1544638"/>
            <a:ext cx="2268538" cy="457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marL="457200">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Bef>
                <a:spcPct val="50000"/>
              </a:spcBef>
              <a:buFontTx/>
              <a:buNone/>
            </a:pPr>
            <a:endParaRPr lang="en-US"/>
          </a:p>
        </p:txBody>
      </p:sp>
      <p:grpSp>
        <p:nvGrpSpPr>
          <p:cNvPr id="30727" name="Group 94"/>
          <p:cNvGrpSpPr>
            <a:grpSpLocks/>
          </p:cNvGrpSpPr>
          <p:nvPr/>
        </p:nvGrpSpPr>
        <p:grpSpPr bwMode="auto">
          <a:xfrm>
            <a:off x="1900238" y="0"/>
            <a:ext cx="2478087" cy="1079500"/>
            <a:chOff x="1197" y="0"/>
            <a:chExt cx="1561" cy="680"/>
          </a:xfrm>
        </p:grpSpPr>
        <p:sp>
          <p:nvSpPr>
            <p:cNvPr id="30728" name="Rectangle 93"/>
            <p:cNvSpPr>
              <a:spLocks noChangeArrowheads="1"/>
            </p:cNvSpPr>
            <p:nvPr/>
          </p:nvSpPr>
          <p:spPr bwMode="auto">
            <a:xfrm>
              <a:off x="1197" y="0"/>
              <a:ext cx="1552" cy="68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anchor="ctr">
              <a:spAutoFit/>
            </a:bodyPr>
            <a:lstStyle/>
            <a:p>
              <a:endParaRPr lang="en-US"/>
            </a:p>
          </p:txBody>
        </p:sp>
        <p:sp>
          <p:nvSpPr>
            <p:cNvPr id="30729" name="Text Box 92"/>
            <p:cNvSpPr txBox="1">
              <a:spLocks noChangeArrowheads="1"/>
            </p:cNvSpPr>
            <p:nvPr/>
          </p:nvSpPr>
          <p:spPr bwMode="auto">
            <a:xfrm>
              <a:off x="1510" y="129"/>
              <a:ext cx="1248" cy="3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400">
                  <a:latin typeface="Lithos Pro Regular" pitchFamily="82" charset="0"/>
                </a:rPr>
                <a:t>Herod's Kingdom </a:t>
              </a:r>
            </a:p>
            <a:p>
              <a:pPr>
                <a:buFontTx/>
                <a:buNone/>
              </a:pPr>
              <a:r>
                <a:rPr lang="en-US" sz="1400">
                  <a:latin typeface="Lithos Pro Regular" pitchFamily="82" charset="0"/>
                </a:rPr>
                <a:t>Major Buildings</a:t>
              </a:r>
            </a:p>
          </p:txBody>
        </p:sp>
        <p:sp>
          <p:nvSpPr>
            <p:cNvPr id="30730" name="Rectangle 53"/>
            <p:cNvSpPr>
              <a:spLocks noChangeArrowheads="1"/>
            </p:cNvSpPr>
            <p:nvPr/>
          </p:nvSpPr>
          <p:spPr bwMode="auto">
            <a:xfrm>
              <a:off x="1315" y="164"/>
              <a:ext cx="218" cy="140"/>
            </a:xfrm>
            <a:prstGeom prst="rect">
              <a:avLst/>
            </a:prstGeom>
            <a:solidFill>
              <a:schemeClr val="accent1">
                <a:alpha val="4705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1" name="Rectangle 36"/>
            <p:cNvSpPr>
              <a:spLocks noChangeArrowheads="1"/>
            </p:cNvSpPr>
            <p:nvPr/>
          </p:nvSpPr>
          <p:spPr bwMode="auto">
            <a:xfrm>
              <a:off x="1379" y="388"/>
              <a:ext cx="96" cy="96"/>
            </a:xfrm>
            <a:prstGeom prst="rect">
              <a:avLst/>
            </a:prstGeom>
            <a:solidFill>
              <a:srgbClr val="FB652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eaLnBrk="1" hangingPunct="1"/>
            <a:endParaRPr lang="en-US" smtClean="0"/>
          </a:p>
        </p:txBody>
      </p:sp>
      <p:sp>
        <p:nvSpPr>
          <p:cNvPr id="31747" name="Rectangle 3" descr="W172 Jerusalem"/>
          <p:cNvSpPr>
            <a:spLocks noGrp="1" noChangeAspect="1" noChangeArrowheads="1"/>
          </p:cNvSpPr>
          <p:nvPr isPhoto="1"/>
        </p:nvSpPr>
        <p:spPr bwMode="auto">
          <a:xfrm>
            <a:off x="0" y="-252413"/>
            <a:ext cx="9144000" cy="684212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283654" name="Text Box 6"/>
          <p:cNvSpPr txBox="1">
            <a:spLocks noChangeArrowheads="1"/>
          </p:cNvSpPr>
          <p:nvPr/>
        </p:nvSpPr>
        <p:spPr bwMode="auto">
          <a:xfrm>
            <a:off x="585788" y="242888"/>
            <a:ext cx="32305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latin typeface="Trajan Pro" pitchFamily="18" charset="0"/>
              </a:rPr>
              <a:t>The Herodion</a:t>
            </a:r>
          </a:p>
        </p:txBody>
      </p:sp>
      <p:sp>
        <p:nvSpPr>
          <p:cNvPr id="283655" name="Text Box 7"/>
          <p:cNvSpPr txBox="1">
            <a:spLocks noChangeArrowheads="1"/>
          </p:cNvSpPr>
          <p:nvPr/>
        </p:nvSpPr>
        <p:spPr bwMode="auto">
          <a:xfrm>
            <a:off x="625475" y="935038"/>
            <a:ext cx="3197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t>Viewed from Jerusalem</a:t>
            </a:r>
          </a:p>
        </p:txBody>
      </p:sp>
      <p:sp>
        <p:nvSpPr>
          <p:cNvPr id="283656" name="Oval 8"/>
          <p:cNvSpPr>
            <a:spLocks noChangeArrowheads="1"/>
          </p:cNvSpPr>
          <p:nvPr/>
        </p:nvSpPr>
        <p:spPr bwMode="auto">
          <a:xfrm>
            <a:off x="3060700" y="2197100"/>
            <a:ext cx="2451100" cy="1295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3654"/>
                                        </p:tgtEl>
                                        <p:attrNameLst>
                                          <p:attrName>style.visibility</p:attrName>
                                        </p:attrNameLst>
                                      </p:cBhvr>
                                      <p:to>
                                        <p:strVal val="visible"/>
                                      </p:to>
                                    </p:set>
                                    <p:anim calcmode="lin" valueType="num">
                                      <p:cBhvr>
                                        <p:cTn id="7" dur="1000" fill="hold"/>
                                        <p:tgtEl>
                                          <p:spTgt spid="283654"/>
                                        </p:tgtEl>
                                        <p:attrNameLst>
                                          <p:attrName>ppt_w</p:attrName>
                                        </p:attrNameLst>
                                      </p:cBhvr>
                                      <p:tavLst>
                                        <p:tav tm="0">
                                          <p:val>
                                            <p:strVal val="#ppt_w*0.70"/>
                                          </p:val>
                                        </p:tav>
                                        <p:tav tm="100000">
                                          <p:val>
                                            <p:strVal val="#ppt_w"/>
                                          </p:val>
                                        </p:tav>
                                      </p:tavLst>
                                    </p:anim>
                                    <p:anim calcmode="lin" valueType="num">
                                      <p:cBhvr>
                                        <p:cTn id="8" dur="1000" fill="hold"/>
                                        <p:tgtEl>
                                          <p:spTgt spid="283654"/>
                                        </p:tgtEl>
                                        <p:attrNameLst>
                                          <p:attrName>ppt_h</p:attrName>
                                        </p:attrNameLst>
                                      </p:cBhvr>
                                      <p:tavLst>
                                        <p:tav tm="0">
                                          <p:val>
                                            <p:strVal val="#ppt_h"/>
                                          </p:val>
                                        </p:tav>
                                        <p:tav tm="100000">
                                          <p:val>
                                            <p:strVal val="#ppt_h"/>
                                          </p:val>
                                        </p:tav>
                                      </p:tavLst>
                                    </p:anim>
                                    <p:animEffect transition="in" filter="fade">
                                      <p:cBhvr>
                                        <p:cTn id="9" dur="1000"/>
                                        <p:tgtEl>
                                          <p:spTgt spid="28365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83656"/>
                                        </p:tgtEl>
                                        <p:attrNameLst>
                                          <p:attrName>style.visibility</p:attrName>
                                        </p:attrNameLst>
                                      </p:cBhvr>
                                      <p:to>
                                        <p:strVal val="visible"/>
                                      </p:to>
                                    </p:set>
                                    <p:anim calcmode="lin" valueType="num">
                                      <p:cBhvr>
                                        <p:cTn id="12" dur="1000" fill="hold"/>
                                        <p:tgtEl>
                                          <p:spTgt spid="283656"/>
                                        </p:tgtEl>
                                        <p:attrNameLst>
                                          <p:attrName>ppt_w</p:attrName>
                                        </p:attrNameLst>
                                      </p:cBhvr>
                                      <p:tavLst>
                                        <p:tav tm="0">
                                          <p:val>
                                            <p:strVal val="#ppt_w*0.70"/>
                                          </p:val>
                                        </p:tav>
                                        <p:tav tm="100000">
                                          <p:val>
                                            <p:strVal val="#ppt_w"/>
                                          </p:val>
                                        </p:tav>
                                      </p:tavLst>
                                    </p:anim>
                                    <p:anim calcmode="lin" valueType="num">
                                      <p:cBhvr>
                                        <p:cTn id="13" dur="1000" fill="hold"/>
                                        <p:tgtEl>
                                          <p:spTgt spid="283656"/>
                                        </p:tgtEl>
                                        <p:attrNameLst>
                                          <p:attrName>ppt_h</p:attrName>
                                        </p:attrNameLst>
                                      </p:cBhvr>
                                      <p:tavLst>
                                        <p:tav tm="0">
                                          <p:val>
                                            <p:strVal val="#ppt_h"/>
                                          </p:val>
                                        </p:tav>
                                        <p:tav tm="100000">
                                          <p:val>
                                            <p:strVal val="#ppt_h"/>
                                          </p:val>
                                        </p:tav>
                                      </p:tavLst>
                                    </p:anim>
                                    <p:animEffect transition="in" filter="fade">
                                      <p:cBhvr>
                                        <p:cTn id="14" dur="1000"/>
                                        <p:tgtEl>
                                          <p:spTgt spid="28365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83655"/>
                                        </p:tgtEl>
                                        <p:attrNameLst>
                                          <p:attrName>style.visibility</p:attrName>
                                        </p:attrNameLst>
                                      </p:cBhvr>
                                      <p:to>
                                        <p:strVal val="visible"/>
                                      </p:to>
                                    </p:set>
                                    <p:anim calcmode="lin" valueType="num">
                                      <p:cBhvr>
                                        <p:cTn id="17" dur="1000" fill="hold"/>
                                        <p:tgtEl>
                                          <p:spTgt spid="283655"/>
                                        </p:tgtEl>
                                        <p:attrNameLst>
                                          <p:attrName>ppt_w</p:attrName>
                                        </p:attrNameLst>
                                      </p:cBhvr>
                                      <p:tavLst>
                                        <p:tav tm="0">
                                          <p:val>
                                            <p:strVal val="#ppt_w*0.70"/>
                                          </p:val>
                                        </p:tav>
                                        <p:tav tm="100000">
                                          <p:val>
                                            <p:strVal val="#ppt_w"/>
                                          </p:val>
                                        </p:tav>
                                      </p:tavLst>
                                    </p:anim>
                                    <p:anim calcmode="lin" valueType="num">
                                      <p:cBhvr>
                                        <p:cTn id="18" dur="1000" fill="hold"/>
                                        <p:tgtEl>
                                          <p:spTgt spid="283655"/>
                                        </p:tgtEl>
                                        <p:attrNameLst>
                                          <p:attrName>ppt_h</p:attrName>
                                        </p:attrNameLst>
                                      </p:cBhvr>
                                      <p:tavLst>
                                        <p:tav tm="0">
                                          <p:val>
                                            <p:strVal val="#ppt_h"/>
                                          </p:val>
                                        </p:tav>
                                        <p:tav tm="100000">
                                          <p:val>
                                            <p:strVal val="#ppt_h"/>
                                          </p:val>
                                        </p:tav>
                                      </p:tavLst>
                                    </p:anim>
                                    <p:animEffect transition="in" filter="fade">
                                      <p:cBhvr>
                                        <p:cTn id="19" dur="1000"/>
                                        <p:tgtEl>
                                          <p:spTgt spid="28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4" grpId="0"/>
      <p:bldP spid="283655" grpId="0"/>
      <p:bldP spid="2836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US" smtClean="0"/>
          </a:p>
        </p:txBody>
      </p:sp>
      <p:sp>
        <p:nvSpPr>
          <p:cNvPr id="5123"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5124" name="Picture 4" descr="preview_parchment_c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5" name="Rectangle 5"/>
          <p:cNvSpPr>
            <a:spLocks noChangeArrowheads="1"/>
          </p:cNvSpPr>
          <p:nvPr/>
        </p:nvSpPr>
        <p:spPr bwMode="auto">
          <a:xfrm>
            <a:off x="409575" y="1160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a:solidFill>
                  <a:schemeClr val="tx2"/>
                </a:solidFill>
                <a:latin typeface="Trajan Pro" pitchFamily="18" charset="0"/>
              </a:rPr>
              <a:t>Western </a:t>
            </a:r>
            <a:r>
              <a:rPr lang="en-US" sz="5400" b="0">
                <a:solidFill>
                  <a:schemeClr val="tx2"/>
                </a:solidFill>
                <a:latin typeface="Lithos Pro Regular" pitchFamily="82" charset="0"/>
              </a:rPr>
              <a:t> </a:t>
            </a:r>
            <a:r>
              <a:rPr lang="en-US" sz="3200" b="0">
                <a:solidFill>
                  <a:schemeClr val="tx2"/>
                </a:solidFill>
                <a:latin typeface="Lithos Pro Regular" pitchFamily="82" charset="0"/>
              </a:rPr>
              <a:t>vs. </a:t>
            </a:r>
            <a:r>
              <a:rPr lang="en-US" sz="5400" b="0">
                <a:solidFill>
                  <a:schemeClr val="tx2"/>
                </a:solidFill>
                <a:latin typeface="Lithos Pro Regular" pitchFamily="82" charset="0"/>
              </a:rPr>
              <a:t> </a:t>
            </a:r>
            <a:r>
              <a:rPr lang="en-US" sz="4000" b="0">
                <a:solidFill>
                  <a:schemeClr val="tx2"/>
                </a:solidFill>
                <a:latin typeface="Aniron" pitchFamily="2" charset="0"/>
              </a:rPr>
              <a:t>Eastern</a:t>
            </a:r>
          </a:p>
        </p:txBody>
      </p:sp>
      <p:sp>
        <p:nvSpPr>
          <p:cNvPr id="302086" name="Text Box 6"/>
          <p:cNvSpPr txBox="1">
            <a:spLocks noChangeArrowheads="1"/>
          </p:cNvSpPr>
          <p:nvPr/>
        </p:nvSpPr>
        <p:spPr bwMode="auto">
          <a:xfrm>
            <a:off x="1422400" y="2251075"/>
            <a:ext cx="24320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r>
              <a:rPr lang="en-US" b="0">
                <a:latin typeface="Palatino Linotype" pitchFamily="18" charset="0"/>
              </a:rPr>
              <a:t> Abstract Truth</a:t>
            </a:r>
          </a:p>
          <a:p>
            <a:r>
              <a:rPr lang="en-US" b="0">
                <a:latin typeface="Palatino Linotype" pitchFamily="18" charset="0"/>
              </a:rPr>
              <a:t> Definitions</a:t>
            </a:r>
          </a:p>
          <a:p>
            <a:r>
              <a:rPr lang="en-US" b="0">
                <a:latin typeface="Palatino Linotype" pitchFamily="18" charset="0"/>
              </a:rPr>
              <a:t> Principles</a:t>
            </a:r>
          </a:p>
          <a:p>
            <a:r>
              <a:rPr lang="en-US" b="0">
                <a:latin typeface="Palatino Linotype" pitchFamily="18" charset="0"/>
              </a:rPr>
              <a:t> Philosophy</a:t>
            </a:r>
          </a:p>
          <a:p>
            <a:r>
              <a:rPr lang="en-US" b="0">
                <a:latin typeface="Palatino Linotype" pitchFamily="18" charset="0"/>
              </a:rPr>
              <a:t> Knowledge</a:t>
            </a:r>
          </a:p>
          <a:p>
            <a:r>
              <a:rPr lang="en-US" b="0">
                <a:latin typeface="Palatino Linotype" pitchFamily="18" charset="0"/>
              </a:rPr>
              <a:t> Information</a:t>
            </a:r>
          </a:p>
          <a:p>
            <a:r>
              <a:rPr lang="en-US" b="0">
                <a:latin typeface="Palatino Linotype" pitchFamily="18" charset="0"/>
              </a:rPr>
              <a:t> Systematics</a:t>
            </a:r>
          </a:p>
          <a:p>
            <a:endParaRPr lang="en-US" b="0">
              <a:latin typeface="Palatino Linotype" pitchFamily="18" charset="0"/>
            </a:endParaRPr>
          </a:p>
        </p:txBody>
      </p:sp>
      <p:sp>
        <p:nvSpPr>
          <p:cNvPr id="302087" name="Text Box 7"/>
          <p:cNvSpPr txBox="1">
            <a:spLocks noChangeArrowheads="1"/>
          </p:cNvSpPr>
          <p:nvPr/>
        </p:nvSpPr>
        <p:spPr bwMode="auto">
          <a:xfrm>
            <a:off x="5041900" y="2309813"/>
            <a:ext cx="26035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r>
              <a:rPr lang="en-US"/>
              <a:t> Concrete Truth</a:t>
            </a:r>
          </a:p>
          <a:p>
            <a:r>
              <a:rPr lang="en-US"/>
              <a:t> Experiential</a:t>
            </a:r>
          </a:p>
          <a:p>
            <a:r>
              <a:rPr lang="en-US"/>
              <a:t> Word Pictures</a:t>
            </a:r>
          </a:p>
          <a:p>
            <a:r>
              <a:rPr lang="en-US"/>
              <a:t> Parables</a:t>
            </a:r>
          </a:p>
          <a:p>
            <a:r>
              <a:rPr lang="en-US"/>
              <a:t> Sayings</a:t>
            </a:r>
          </a:p>
          <a:p>
            <a:r>
              <a:rPr lang="en-US"/>
              <a:t> Practice</a:t>
            </a:r>
          </a:p>
          <a:p>
            <a:r>
              <a:rPr lang="en-US"/>
              <a:t> Symbolism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2085"/>
                                        </p:tgtEl>
                                        <p:attrNameLst>
                                          <p:attrName>style.visibility</p:attrName>
                                        </p:attrNameLst>
                                      </p:cBhvr>
                                      <p:to>
                                        <p:strVal val="visible"/>
                                      </p:to>
                                    </p:set>
                                    <p:anim calcmode="lin" valueType="num">
                                      <p:cBhvr>
                                        <p:cTn id="7" dur="1000" fill="hold"/>
                                        <p:tgtEl>
                                          <p:spTgt spid="302085"/>
                                        </p:tgtEl>
                                        <p:attrNameLst>
                                          <p:attrName>ppt_w</p:attrName>
                                        </p:attrNameLst>
                                      </p:cBhvr>
                                      <p:tavLst>
                                        <p:tav tm="0">
                                          <p:val>
                                            <p:strVal val="#ppt_w*0.70"/>
                                          </p:val>
                                        </p:tav>
                                        <p:tav tm="100000">
                                          <p:val>
                                            <p:strVal val="#ppt_w"/>
                                          </p:val>
                                        </p:tav>
                                      </p:tavLst>
                                    </p:anim>
                                    <p:anim calcmode="lin" valueType="num">
                                      <p:cBhvr>
                                        <p:cTn id="8" dur="1000" fill="hold"/>
                                        <p:tgtEl>
                                          <p:spTgt spid="302085"/>
                                        </p:tgtEl>
                                        <p:attrNameLst>
                                          <p:attrName>ppt_h</p:attrName>
                                        </p:attrNameLst>
                                      </p:cBhvr>
                                      <p:tavLst>
                                        <p:tav tm="0">
                                          <p:val>
                                            <p:strVal val="#ppt_h"/>
                                          </p:val>
                                        </p:tav>
                                        <p:tav tm="100000">
                                          <p:val>
                                            <p:strVal val="#ppt_h"/>
                                          </p:val>
                                        </p:tav>
                                      </p:tavLst>
                                    </p:anim>
                                    <p:animEffect transition="in" filter="fade">
                                      <p:cBhvr>
                                        <p:cTn id="9" dur="1000"/>
                                        <p:tgtEl>
                                          <p:spTgt spid="30208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02086"/>
                                        </p:tgtEl>
                                        <p:attrNameLst>
                                          <p:attrName>style.visibility</p:attrName>
                                        </p:attrNameLst>
                                      </p:cBhvr>
                                      <p:to>
                                        <p:strVal val="visible"/>
                                      </p:to>
                                    </p:set>
                                    <p:animEffect transition="in" filter="fade">
                                      <p:cBhvr>
                                        <p:cTn id="14" dur="2000"/>
                                        <p:tgtEl>
                                          <p:spTgt spid="3020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2087"/>
                                        </p:tgtEl>
                                        <p:attrNameLst>
                                          <p:attrName>style.visibility</p:attrName>
                                        </p:attrNameLst>
                                      </p:cBhvr>
                                      <p:to>
                                        <p:strVal val="visible"/>
                                      </p:to>
                                    </p:set>
                                    <p:animEffect transition="in" filter="fade">
                                      <p:cBhvr>
                                        <p:cTn id="19" dur="2000"/>
                                        <p:tgtEl>
                                          <p:spTgt spid="302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p:bldP spid="302086" grpId="0"/>
      <p:bldP spid="3020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p:cNvSpPr>
            <a:spLocks noGrp="1" noChangeArrowheads="1"/>
          </p:cNvSpPr>
          <p:nvPr>
            <p:ph type="title"/>
          </p:nvPr>
        </p:nvSpPr>
        <p:spPr/>
        <p:txBody>
          <a:bodyPr/>
          <a:lstStyle/>
          <a:p>
            <a:pPr eaLnBrk="1" hangingPunct="1"/>
            <a:endParaRPr lang="en-US" smtClean="0"/>
          </a:p>
        </p:txBody>
      </p:sp>
      <p:sp>
        <p:nvSpPr>
          <p:cNvPr id="32771" name="Rectangle 3" descr="Herodian Aerial View"/>
          <p:cNvSpPr>
            <a:spLocks noGrp="1" noChangeAspect="1" noChangeArrowheads="1"/>
          </p:cNvSpPr>
          <p:nvPr isPhoto="1"/>
        </p:nvSpPr>
        <p:spPr bwMode="auto">
          <a:xfrm>
            <a:off x="1120775" y="0"/>
            <a:ext cx="70866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0" name="Rectangle 4"/>
          <p:cNvSpPr>
            <a:spLocks noChangeArrowheads="1"/>
          </p:cNvSpPr>
          <p:nvPr/>
        </p:nvSpPr>
        <p:spPr bwMode="auto">
          <a:xfrm>
            <a:off x="4333875" y="336550"/>
            <a:ext cx="3444875" cy="979488"/>
          </a:xfrm>
          <a:prstGeom prst="rect">
            <a:avLst/>
          </a:prstGeom>
          <a:solidFill>
            <a:srgbClr val="FFFFCC">
              <a:alpha val="5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sz="2800"/>
              <a:t>Herod the Great's</a:t>
            </a:r>
            <a:br>
              <a:rPr lang="en-US" sz="2800"/>
            </a:br>
            <a:r>
              <a:rPr lang="en-US" sz="2800"/>
              <a:t> "Herodion"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2340"/>
                                        </p:tgtEl>
                                        <p:attrNameLst>
                                          <p:attrName>style.visibility</p:attrName>
                                        </p:attrNameLst>
                                      </p:cBhvr>
                                      <p:to>
                                        <p:strVal val="visible"/>
                                      </p:to>
                                    </p:set>
                                    <p:anim calcmode="lin" valueType="num">
                                      <p:cBhvr>
                                        <p:cTn id="7" dur="1000" fill="hold"/>
                                        <p:tgtEl>
                                          <p:spTgt spid="142340"/>
                                        </p:tgtEl>
                                        <p:attrNameLst>
                                          <p:attrName>ppt_w</p:attrName>
                                        </p:attrNameLst>
                                      </p:cBhvr>
                                      <p:tavLst>
                                        <p:tav tm="0">
                                          <p:val>
                                            <p:strVal val="#ppt_w*0.70"/>
                                          </p:val>
                                        </p:tav>
                                        <p:tav tm="100000">
                                          <p:val>
                                            <p:strVal val="#ppt_w"/>
                                          </p:val>
                                        </p:tav>
                                      </p:tavLst>
                                    </p:anim>
                                    <p:anim calcmode="lin" valueType="num">
                                      <p:cBhvr>
                                        <p:cTn id="8" dur="1000" fill="hold"/>
                                        <p:tgtEl>
                                          <p:spTgt spid="142340"/>
                                        </p:tgtEl>
                                        <p:attrNameLst>
                                          <p:attrName>ppt_h</p:attrName>
                                        </p:attrNameLst>
                                      </p:cBhvr>
                                      <p:tavLst>
                                        <p:tav tm="0">
                                          <p:val>
                                            <p:strVal val="#ppt_h"/>
                                          </p:val>
                                        </p:tav>
                                        <p:tav tm="100000">
                                          <p:val>
                                            <p:strVal val="#ppt_h"/>
                                          </p:val>
                                        </p:tav>
                                      </p:tavLst>
                                    </p:anim>
                                    <p:animEffect transition="in" filter="fade">
                                      <p:cBhvr>
                                        <p:cTn id="9" dur="10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p:cNvSpPr>
            <a:spLocks noGrp="1" noChangeArrowheads="1"/>
          </p:cNvSpPr>
          <p:nvPr>
            <p:ph type="title"/>
          </p:nvPr>
        </p:nvSpPr>
        <p:spPr/>
        <p:txBody>
          <a:bodyPr/>
          <a:lstStyle/>
          <a:p>
            <a:pPr eaLnBrk="1" hangingPunct="1"/>
            <a:endParaRPr lang="en-US" smtClean="0"/>
          </a:p>
        </p:txBody>
      </p:sp>
      <p:sp>
        <p:nvSpPr>
          <p:cNvPr id="33795" name="Rectangle 3" descr="W222 Herodian70"/>
          <p:cNvSpPr>
            <a:spLocks noGrp="1" noChangeAspect="1" noChangeArrowheads="1"/>
          </p:cNvSpPr>
          <p:nvPr isPhoto="1"/>
        </p:nvSpPr>
        <p:spPr bwMode="auto">
          <a:xfrm>
            <a:off x="0" y="0"/>
            <a:ext cx="9144000" cy="68421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60" name="Text Box 4"/>
          <p:cNvSpPr txBox="1">
            <a:spLocks noChangeArrowheads="1"/>
          </p:cNvSpPr>
          <p:nvPr/>
        </p:nvSpPr>
        <p:spPr bwMode="auto">
          <a:xfrm>
            <a:off x="296863" y="5961063"/>
            <a:ext cx="3803650" cy="528637"/>
          </a:xfrm>
          <a:prstGeom prst="rect">
            <a:avLst/>
          </a:prstGeom>
          <a:solidFill>
            <a:schemeClr val="bg2">
              <a:alpha val="7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The Herodion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75460"/>
                                        </p:tgtEl>
                                        <p:attrNameLst>
                                          <p:attrName>style.visibility</p:attrName>
                                        </p:attrNameLst>
                                      </p:cBhvr>
                                      <p:to>
                                        <p:strVal val="visible"/>
                                      </p:to>
                                    </p:set>
                                    <p:anim calcmode="lin" valueType="num">
                                      <p:cBhvr>
                                        <p:cTn id="7" dur="1000" fill="hold"/>
                                        <p:tgtEl>
                                          <p:spTgt spid="275460"/>
                                        </p:tgtEl>
                                        <p:attrNameLst>
                                          <p:attrName>ppt_w</p:attrName>
                                        </p:attrNameLst>
                                      </p:cBhvr>
                                      <p:tavLst>
                                        <p:tav tm="0">
                                          <p:val>
                                            <p:strVal val="#ppt_w*0.70"/>
                                          </p:val>
                                        </p:tav>
                                        <p:tav tm="100000">
                                          <p:val>
                                            <p:strVal val="#ppt_w"/>
                                          </p:val>
                                        </p:tav>
                                      </p:tavLst>
                                    </p:anim>
                                    <p:anim calcmode="lin" valueType="num">
                                      <p:cBhvr>
                                        <p:cTn id="8" dur="1000" fill="hold"/>
                                        <p:tgtEl>
                                          <p:spTgt spid="275460"/>
                                        </p:tgtEl>
                                        <p:attrNameLst>
                                          <p:attrName>ppt_h</p:attrName>
                                        </p:attrNameLst>
                                      </p:cBhvr>
                                      <p:tavLst>
                                        <p:tav tm="0">
                                          <p:val>
                                            <p:strVal val="#ppt_h"/>
                                          </p:val>
                                        </p:tav>
                                        <p:tav tm="100000">
                                          <p:val>
                                            <p:strVal val="#ppt_h"/>
                                          </p:val>
                                        </p:tav>
                                      </p:tavLst>
                                    </p:anim>
                                    <p:animEffect transition="in" filter="fade">
                                      <p:cBhvr>
                                        <p:cTn id="9" dur="1000"/>
                                        <p:tgtEl>
                                          <p:spTgt spid="27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pPr eaLnBrk="1" hangingPunct="1"/>
            <a:endParaRPr lang="en-US" smtClean="0"/>
          </a:p>
        </p:txBody>
      </p:sp>
      <p:sp>
        <p:nvSpPr>
          <p:cNvPr id="34819" name="Rectangle 3" descr="Heriodian Palace Reconstruction"/>
          <p:cNvSpPr>
            <a:spLocks noGrp="1" noChangeAspect="1" noChangeArrowheads="1"/>
          </p:cNvSpPr>
          <p:nvPr isPhoto="1"/>
        </p:nvSpPr>
        <p:spPr bwMode="auto">
          <a:xfrm>
            <a:off x="708025" y="0"/>
            <a:ext cx="7726363"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140293" name="Text Box 5"/>
          <p:cNvSpPr txBox="1">
            <a:spLocks noChangeArrowheads="1"/>
          </p:cNvSpPr>
          <p:nvPr/>
        </p:nvSpPr>
        <p:spPr bwMode="auto">
          <a:xfrm>
            <a:off x="4943475" y="376238"/>
            <a:ext cx="2303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1800">
                <a:latin typeface="Trajan Pro" pitchFamily="18" charset="0"/>
              </a:rPr>
              <a:t>"The Herodion"</a:t>
            </a:r>
          </a:p>
        </p:txBody>
      </p:sp>
      <p:sp>
        <p:nvSpPr>
          <p:cNvPr id="140294" name="Text Box 6"/>
          <p:cNvSpPr txBox="1">
            <a:spLocks noChangeArrowheads="1"/>
          </p:cNvSpPr>
          <p:nvPr/>
        </p:nvSpPr>
        <p:spPr bwMode="auto">
          <a:xfrm>
            <a:off x="3813175" y="788988"/>
            <a:ext cx="4537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1800">
                <a:solidFill>
                  <a:srgbClr val="130AC6"/>
                </a:solidFill>
              </a:rPr>
              <a:t>Herod's Palace on his Man-Made Mountain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0293"/>
                                        </p:tgtEl>
                                        <p:attrNameLst>
                                          <p:attrName>style.visibility</p:attrName>
                                        </p:attrNameLst>
                                      </p:cBhvr>
                                      <p:to>
                                        <p:strVal val="visible"/>
                                      </p:to>
                                    </p:set>
                                    <p:anim calcmode="lin" valueType="num">
                                      <p:cBhvr>
                                        <p:cTn id="7" dur="1000" fill="hold"/>
                                        <p:tgtEl>
                                          <p:spTgt spid="140293"/>
                                        </p:tgtEl>
                                        <p:attrNameLst>
                                          <p:attrName>ppt_w</p:attrName>
                                        </p:attrNameLst>
                                      </p:cBhvr>
                                      <p:tavLst>
                                        <p:tav tm="0">
                                          <p:val>
                                            <p:strVal val="#ppt_w*0.70"/>
                                          </p:val>
                                        </p:tav>
                                        <p:tav tm="100000">
                                          <p:val>
                                            <p:strVal val="#ppt_w"/>
                                          </p:val>
                                        </p:tav>
                                      </p:tavLst>
                                    </p:anim>
                                    <p:anim calcmode="lin" valueType="num">
                                      <p:cBhvr>
                                        <p:cTn id="8" dur="1000" fill="hold"/>
                                        <p:tgtEl>
                                          <p:spTgt spid="140293"/>
                                        </p:tgtEl>
                                        <p:attrNameLst>
                                          <p:attrName>ppt_h</p:attrName>
                                        </p:attrNameLst>
                                      </p:cBhvr>
                                      <p:tavLst>
                                        <p:tav tm="0">
                                          <p:val>
                                            <p:strVal val="#ppt_h"/>
                                          </p:val>
                                        </p:tav>
                                        <p:tav tm="100000">
                                          <p:val>
                                            <p:strVal val="#ppt_h"/>
                                          </p:val>
                                        </p:tav>
                                      </p:tavLst>
                                    </p:anim>
                                    <p:animEffect transition="in" filter="fade">
                                      <p:cBhvr>
                                        <p:cTn id="9" dur="1000"/>
                                        <p:tgtEl>
                                          <p:spTgt spid="140293"/>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40294"/>
                                        </p:tgtEl>
                                        <p:attrNameLst>
                                          <p:attrName>style.visibility</p:attrName>
                                        </p:attrNameLst>
                                      </p:cBhvr>
                                      <p:to>
                                        <p:strVal val="visible"/>
                                      </p:to>
                                    </p:set>
                                    <p:animEffect transition="in" filter="fade">
                                      <p:cBhvr>
                                        <p:cTn id="13" dur="20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p:bldP spid="1402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pPr eaLnBrk="1" hangingPunct="1"/>
            <a:endParaRPr lang="en-US" smtClean="0"/>
          </a:p>
        </p:txBody>
      </p:sp>
      <p:sp>
        <p:nvSpPr>
          <p:cNvPr id="35843" name="Rectangle 3" descr="Herod's Kingdom"/>
          <p:cNvSpPr>
            <a:spLocks noGrp="1" noChangeAspect="1" noChangeArrowheads="1"/>
          </p:cNvSpPr>
          <p:nvPr isPhoto="1"/>
        </p:nvSpPr>
        <p:spPr bwMode="auto">
          <a:xfrm>
            <a:off x="1855788" y="0"/>
            <a:ext cx="5432425"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35844" name="Freeform 4"/>
          <p:cNvSpPr>
            <a:spLocks/>
          </p:cNvSpPr>
          <p:nvPr/>
        </p:nvSpPr>
        <p:spPr bwMode="auto">
          <a:xfrm>
            <a:off x="2178050" y="50800"/>
            <a:ext cx="5068888" cy="5619750"/>
          </a:xfrm>
          <a:custGeom>
            <a:avLst/>
            <a:gdLst>
              <a:gd name="T0" fmla="*/ 57150 w 3193"/>
              <a:gd name="T1" fmla="*/ 4919663 h 3540"/>
              <a:gd name="T2" fmla="*/ 169863 w 3193"/>
              <a:gd name="T3" fmla="*/ 4776788 h 3540"/>
              <a:gd name="T4" fmla="*/ 341313 w 3193"/>
              <a:gd name="T5" fmla="*/ 4508500 h 3540"/>
              <a:gd name="T6" fmla="*/ 411163 w 3193"/>
              <a:gd name="T7" fmla="*/ 4387850 h 3540"/>
              <a:gd name="T8" fmla="*/ 539750 w 3193"/>
              <a:gd name="T9" fmla="*/ 4083050 h 3540"/>
              <a:gd name="T10" fmla="*/ 673100 w 3193"/>
              <a:gd name="T11" fmla="*/ 3756025 h 3540"/>
              <a:gd name="T12" fmla="*/ 808038 w 3193"/>
              <a:gd name="T13" fmla="*/ 3387725 h 3540"/>
              <a:gd name="T14" fmla="*/ 936625 w 3193"/>
              <a:gd name="T15" fmla="*/ 2835275 h 3540"/>
              <a:gd name="T16" fmla="*/ 1290638 w 3193"/>
              <a:gd name="T17" fmla="*/ 2466975 h 3540"/>
              <a:gd name="T18" fmla="*/ 1397000 w 3193"/>
              <a:gd name="T19" fmla="*/ 2176463 h 3540"/>
              <a:gd name="T20" fmla="*/ 1489075 w 3193"/>
              <a:gd name="T21" fmla="*/ 1941513 h 3540"/>
              <a:gd name="T22" fmla="*/ 1736725 w 3193"/>
              <a:gd name="T23" fmla="*/ 1495425 h 3540"/>
              <a:gd name="T24" fmla="*/ 1822450 w 3193"/>
              <a:gd name="T25" fmla="*/ 1354138 h 3540"/>
              <a:gd name="T26" fmla="*/ 2297113 w 3193"/>
              <a:gd name="T27" fmla="*/ 1204913 h 3540"/>
              <a:gd name="T28" fmla="*/ 2409825 w 3193"/>
              <a:gd name="T29" fmla="*/ 1041400 h 3540"/>
              <a:gd name="T30" fmla="*/ 2466975 w 3193"/>
              <a:gd name="T31" fmla="*/ 503238 h 3540"/>
              <a:gd name="T32" fmla="*/ 2587625 w 3193"/>
              <a:gd name="T33" fmla="*/ 169863 h 3540"/>
              <a:gd name="T34" fmla="*/ 2978150 w 3193"/>
              <a:gd name="T35" fmla="*/ 0 h 3540"/>
              <a:gd name="T36" fmla="*/ 3211513 w 3193"/>
              <a:gd name="T37" fmla="*/ 147638 h 3540"/>
              <a:gd name="T38" fmla="*/ 3055938 w 3193"/>
              <a:gd name="T39" fmla="*/ 460375 h 3540"/>
              <a:gd name="T40" fmla="*/ 3098800 w 3193"/>
              <a:gd name="T41" fmla="*/ 744538 h 3540"/>
              <a:gd name="T42" fmla="*/ 3317875 w 3193"/>
              <a:gd name="T43" fmla="*/ 1182688 h 3540"/>
              <a:gd name="T44" fmla="*/ 3694113 w 3193"/>
              <a:gd name="T45" fmla="*/ 1069975 h 3540"/>
              <a:gd name="T46" fmla="*/ 4175125 w 3193"/>
              <a:gd name="T47" fmla="*/ 998538 h 3540"/>
              <a:gd name="T48" fmla="*/ 4395788 w 3193"/>
              <a:gd name="T49" fmla="*/ 1076325 h 3540"/>
              <a:gd name="T50" fmla="*/ 4608513 w 3193"/>
              <a:gd name="T51" fmla="*/ 1289050 h 3540"/>
              <a:gd name="T52" fmla="*/ 4741863 w 3193"/>
              <a:gd name="T53" fmla="*/ 1516063 h 3540"/>
              <a:gd name="T54" fmla="*/ 4976813 w 3193"/>
              <a:gd name="T55" fmla="*/ 1835150 h 3540"/>
              <a:gd name="T56" fmla="*/ 5068888 w 3193"/>
              <a:gd name="T57" fmla="*/ 2622550 h 3540"/>
              <a:gd name="T58" fmla="*/ 4799013 w 3193"/>
              <a:gd name="T59" fmla="*/ 2855913 h 3540"/>
              <a:gd name="T60" fmla="*/ 4451350 w 3193"/>
              <a:gd name="T61" fmla="*/ 2955925 h 3540"/>
              <a:gd name="T62" fmla="*/ 4318000 w 3193"/>
              <a:gd name="T63" fmla="*/ 2984500 h 3540"/>
              <a:gd name="T64" fmla="*/ 4132263 w 3193"/>
              <a:gd name="T65" fmla="*/ 2884488 h 3540"/>
              <a:gd name="T66" fmla="*/ 3721100 w 3193"/>
              <a:gd name="T67" fmla="*/ 2835275 h 3540"/>
              <a:gd name="T68" fmla="*/ 3481388 w 3193"/>
              <a:gd name="T69" fmla="*/ 2579688 h 3540"/>
              <a:gd name="T70" fmla="*/ 3275013 w 3193"/>
              <a:gd name="T71" fmla="*/ 2324100 h 3540"/>
              <a:gd name="T72" fmla="*/ 2644775 w 3193"/>
              <a:gd name="T73" fmla="*/ 2070100 h 3540"/>
              <a:gd name="T74" fmla="*/ 2828925 w 3193"/>
              <a:gd name="T75" fmla="*/ 1935163 h 3540"/>
              <a:gd name="T76" fmla="*/ 2794000 w 3193"/>
              <a:gd name="T77" fmla="*/ 1806575 h 3540"/>
              <a:gd name="T78" fmla="*/ 2530475 w 3193"/>
              <a:gd name="T79" fmla="*/ 2027238 h 3540"/>
              <a:gd name="T80" fmla="*/ 2303463 w 3193"/>
              <a:gd name="T81" fmla="*/ 2430463 h 3540"/>
              <a:gd name="T82" fmla="*/ 2176463 w 3193"/>
              <a:gd name="T83" fmla="*/ 2487613 h 3540"/>
              <a:gd name="T84" fmla="*/ 1920875 w 3193"/>
              <a:gd name="T85" fmla="*/ 2651125 h 3540"/>
              <a:gd name="T86" fmla="*/ 2055813 w 3193"/>
              <a:gd name="T87" fmla="*/ 2870200 h 3540"/>
              <a:gd name="T88" fmla="*/ 2289175 w 3193"/>
              <a:gd name="T89" fmla="*/ 3040063 h 3540"/>
              <a:gd name="T90" fmla="*/ 2409825 w 3193"/>
              <a:gd name="T91" fmla="*/ 2890838 h 3540"/>
              <a:gd name="T92" fmla="*/ 2544763 w 3193"/>
              <a:gd name="T93" fmla="*/ 3175000 h 3540"/>
              <a:gd name="T94" fmla="*/ 2665413 w 3193"/>
              <a:gd name="T95" fmla="*/ 3295650 h 3540"/>
              <a:gd name="T96" fmla="*/ 2714625 w 3193"/>
              <a:gd name="T97" fmla="*/ 3373438 h 3540"/>
              <a:gd name="T98" fmla="*/ 2835275 w 3193"/>
              <a:gd name="T99" fmla="*/ 3643313 h 3540"/>
              <a:gd name="T100" fmla="*/ 2828925 w 3193"/>
              <a:gd name="T101" fmla="*/ 4132263 h 3540"/>
              <a:gd name="T102" fmla="*/ 2679700 w 3193"/>
              <a:gd name="T103" fmla="*/ 4330700 h 3540"/>
              <a:gd name="T104" fmla="*/ 2849563 w 3193"/>
              <a:gd name="T105" fmla="*/ 4649788 h 3540"/>
              <a:gd name="T106" fmla="*/ 2659063 w 3193"/>
              <a:gd name="T107" fmla="*/ 4891088 h 3540"/>
              <a:gd name="T108" fmla="*/ 2239963 w 3193"/>
              <a:gd name="T109" fmla="*/ 5202238 h 3540"/>
              <a:gd name="T110" fmla="*/ 2098675 w 3193"/>
              <a:gd name="T111" fmla="*/ 5273675 h 3540"/>
              <a:gd name="T112" fmla="*/ 1765300 w 3193"/>
              <a:gd name="T113" fmla="*/ 5478463 h 3540"/>
              <a:gd name="T114" fmla="*/ 1431925 w 3193"/>
              <a:gd name="T115" fmla="*/ 5549900 h 3540"/>
              <a:gd name="T116" fmla="*/ 900113 w 3193"/>
              <a:gd name="T117" fmla="*/ 5549900 h 3540"/>
              <a:gd name="T118" fmla="*/ 269875 w 3193"/>
              <a:gd name="T119" fmla="*/ 5578475 h 3540"/>
              <a:gd name="T120" fmla="*/ 57150 w 3193"/>
              <a:gd name="T121" fmla="*/ 5053013 h 3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93" h="3540">
                <a:moveTo>
                  <a:pt x="0" y="3152"/>
                </a:moveTo>
                <a:cubicBezTo>
                  <a:pt x="8" y="3141"/>
                  <a:pt x="19" y="3132"/>
                  <a:pt x="27" y="3121"/>
                </a:cubicBezTo>
                <a:cubicBezTo>
                  <a:pt x="31" y="3114"/>
                  <a:pt x="32" y="3106"/>
                  <a:pt x="36" y="3099"/>
                </a:cubicBezTo>
                <a:cubicBezTo>
                  <a:pt x="40" y="3093"/>
                  <a:pt x="45" y="3087"/>
                  <a:pt x="49" y="3081"/>
                </a:cubicBezTo>
                <a:cubicBezTo>
                  <a:pt x="48" y="3076"/>
                  <a:pt x="43" y="3072"/>
                  <a:pt x="45" y="3067"/>
                </a:cubicBezTo>
                <a:cubicBezTo>
                  <a:pt x="47" y="3060"/>
                  <a:pt x="97" y="3016"/>
                  <a:pt x="107" y="3009"/>
                </a:cubicBezTo>
                <a:cubicBezTo>
                  <a:pt x="122" y="2970"/>
                  <a:pt x="115" y="2957"/>
                  <a:pt x="152" y="2933"/>
                </a:cubicBezTo>
                <a:cubicBezTo>
                  <a:pt x="145" y="2903"/>
                  <a:pt x="163" y="2878"/>
                  <a:pt x="188" y="2862"/>
                </a:cubicBezTo>
                <a:cubicBezTo>
                  <a:pt x="197" y="2830"/>
                  <a:pt x="183" y="2866"/>
                  <a:pt x="215" y="2840"/>
                </a:cubicBezTo>
                <a:cubicBezTo>
                  <a:pt x="225" y="2832"/>
                  <a:pt x="218" y="2815"/>
                  <a:pt x="224" y="2804"/>
                </a:cubicBezTo>
                <a:cubicBezTo>
                  <a:pt x="228" y="2798"/>
                  <a:pt x="236" y="2796"/>
                  <a:pt x="241" y="2790"/>
                </a:cubicBezTo>
                <a:cubicBezTo>
                  <a:pt x="248" y="2782"/>
                  <a:pt x="254" y="2773"/>
                  <a:pt x="259" y="2764"/>
                </a:cubicBezTo>
                <a:cubicBezTo>
                  <a:pt x="273" y="2736"/>
                  <a:pt x="274" y="2713"/>
                  <a:pt x="282" y="2683"/>
                </a:cubicBezTo>
                <a:cubicBezTo>
                  <a:pt x="290" y="2654"/>
                  <a:pt x="308" y="2624"/>
                  <a:pt x="322" y="2598"/>
                </a:cubicBezTo>
                <a:cubicBezTo>
                  <a:pt x="327" y="2589"/>
                  <a:pt x="340" y="2572"/>
                  <a:pt x="340" y="2572"/>
                </a:cubicBezTo>
                <a:cubicBezTo>
                  <a:pt x="345" y="2555"/>
                  <a:pt x="355" y="2543"/>
                  <a:pt x="362" y="2527"/>
                </a:cubicBezTo>
                <a:cubicBezTo>
                  <a:pt x="370" y="2507"/>
                  <a:pt x="372" y="2487"/>
                  <a:pt x="384" y="2469"/>
                </a:cubicBezTo>
                <a:cubicBezTo>
                  <a:pt x="394" y="2434"/>
                  <a:pt x="409" y="2399"/>
                  <a:pt x="424" y="2366"/>
                </a:cubicBezTo>
                <a:cubicBezTo>
                  <a:pt x="429" y="2337"/>
                  <a:pt x="435" y="2302"/>
                  <a:pt x="451" y="2277"/>
                </a:cubicBezTo>
                <a:cubicBezTo>
                  <a:pt x="459" y="2264"/>
                  <a:pt x="478" y="2241"/>
                  <a:pt x="478" y="2241"/>
                </a:cubicBezTo>
                <a:cubicBezTo>
                  <a:pt x="486" y="2205"/>
                  <a:pt x="488" y="2165"/>
                  <a:pt x="509" y="2134"/>
                </a:cubicBezTo>
                <a:cubicBezTo>
                  <a:pt x="517" y="2104"/>
                  <a:pt x="518" y="2077"/>
                  <a:pt x="532" y="2049"/>
                </a:cubicBezTo>
                <a:cubicBezTo>
                  <a:pt x="540" y="2011"/>
                  <a:pt x="551" y="1970"/>
                  <a:pt x="563" y="1933"/>
                </a:cubicBezTo>
                <a:cubicBezTo>
                  <a:pt x="568" y="1886"/>
                  <a:pt x="573" y="1830"/>
                  <a:pt x="590" y="1786"/>
                </a:cubicBezTo>
                <a:cubicBezTo>
                  <a:pt x="596" y="1737"/>
                  <a:pt x="621" y="1614"/>
                  <a:pt x="666" y="1585"/>
                </a:cubicBezTo>
                <a:cubicBezTo>
                  <a:pt x="699" y="1595"/>
                  <a:pt x="715" y="1593"/>
                  <a:pt x="750" y="1585"/>
                </a:cubicBezTo>
                <a:cubicBezTo>
                  <a:pt x="769" y="1566"/>
                  <a:pt x="790" y="1567"/>
                  <a:pt x="813" y="1554"/>
                </a:cubicBezTo>
                <a:cubicBezTo>
                  <a:pt x="836" y="1541"/>
                  <a:pt x="844" y="1521"/>
                  <a:pt x="858" y="1500"/>
                </a:cubicBezTo>
                <a:cubicBezTo>
                  <a:pt x="863" y="1477"/>
                  <a:pt x="866" y="1455"/>
                  <a:pt x="875" y="1433"/>
                </a:cubicBezTo>
                <a:cubicBezTo>
                  <a:pt x="863" y="1415"/>
                  <a:pt x="871" y="1391"/>
                  <a:pt x="880" y="1371"/>
                </a:cubicBezTo>
                <a:cubicBezTo>
                  <a:pt x="886" y="1359"/>
                  <a:pt x="898" y="1335"/>
                  <a:pt x="898" y="1335"/>
                </a:cubicBezTo>
                <a:cubicBezTo>
                  <a:pt x="909" y="1270"/>
                  <a:pt x="893" y="1343"/>
                  <a:pt x="911" y="1299"/>
                </a:cubicBezTo>
                <a:cubicBezTo>
                  <a:pt x="921" y="1273"/>
                  <a:pt x="922" y="1247"/>
                  <a:pt x="938" y="1223"/>
                </a:cubicBezTo>
                <a:cubicBezTo>
                  <a:pt x="946" y="1196"/>
                  <a:pt x="955" y="1191"/>
                  <a:pt x="938" y="1165"/>
                </a:cubicBezTo>
                <a:cubicBezTo>
                  <a:pt x="969" y="1104"/>
                  <a:pt x="1003" y="1040"/>
                  <a:pt x="1058" y="995"/>
                </a:cubicBezTo>
                <a:cubicBezTo>
                  <a:pt x="1068" y="975"/>
                  <a:pt x="1078" y="958"/>
                  <a:pt x="1094" y="942"/>
                </a:cubicBezTo>
                <a:cubicBezTo>
                  <a:pt x="1101" y="915"/>
                  <a:pt x="1096" y="926"/>
                  <a:pt x="1117" y="897"/>
                </a:cubicBezTo>
                <a:cubicBezTo>
                  <a:pt x="1124" y="887"/>
                  <a:pt x="1132" y="876"/>
                  <a:pt x="1139" y="866"/>
                </a:cubicBezTo>
                <a:cubicBezTo>
                  <a:pt x="1142" y="862"/>
                  <a:pt x="1148" y="853"/>
                  <a:pt x="1148" y="853"/>
                </a:cubicBezTo>
                <a:cubicBezTo>
                  <a:pt x="1154" y="832"/>
                  <a:pt x="1196" y="793"/>
                  <a:pt x="1219" y="786"/>
                </a:cubicBezTo>
                <a:cubicBezTo>
                  <a:pt x="1270" y="752"/>
                  <a:pt x="1329" y="773"/>
                  <a:pt x="1389" y="777"/>
                </a:cubicBezTo>
                <a:cubicBezTo>
                  <a:pt x="1408" y="771"/>
                  <a:pt x="1429" y="769"/>
                  <a:pt x="1447" y="759"/>
                </a:cubicBezTo>
                <a:cubicBezTo>
                  <a:pt x="1452" y="756"/>
                  <a:pt x="1452" y="749"/>
                  <a:pt x="1456" y="745"/>
                </a:cubicBezTo>
                <a:cubicBezTo>
                  <a:pt x="1466" y="735"/>
                  <a:pt x="1477" y="729"/>
                  <a:pt x="1487" y="719"/>
                </a:cubicBezTo>
                <a:cubicBezTo>
                  <a:pt x="1495" y="696"/>
                  <a:pt x="1506" y="677"/>
                  <a:pt x="1518" y="656"/>
                </a:cubicBezTo>
                <a:cubicBezTo>
                  <a:pt x="1528" y="639"/>
                  <a:pt x="1532" y="616"/>
                  <a:pt x="1541" y="598"/>
                </a:cubicBezTo>
                <a:cubicBezTo>
                  <a:pt x="1548" y="538"/>
                  <a:pt x="1557" y="479"/>
                  <a:pt x="1563" y="419"/>
                </a:cubicBezTo>
                <a:cubicBezTo>
                  <a:pt x="1560" y="385"/>
                  <a:pt x="1555" y="351"/>
                  <a:pt x="1554" y="317"/>
                </a:cubicBezTo>
                <a:cubicBezTo>
                  <a:pt x="1554" y="304"/>
                  <a:pt x="1568" y="279"/>
                  <a:pt x="1572" y="268"/>
                </a:cubicBezTo>
                <a:cubicBezTo>
                  <a:pt x="1581" y="240"/>
                  <a:pt x="1588" y="211"/>
                  <a:pt x="1599" y="183"/>
                </a:cubicBezTo>
                <a:cubicBezTo>
                  <a:pt x="1604" y="153"/>
                  <a:pt x="1605" y="125"/>
                  <a:pt x="1630" y="107"/>
                </a:cubicBezTo>
                <a:cubicBezTo>
                  <a:pt x="1637" y="84"/>
                  <a:pt x="1648" y="80"/>
                  <a:pt x="1670" y="71"/>
                </a:cubicBezTo>
                <a:cubicBezTo>
                  <a:pt x="1695" y="39"/>
                  <a:pt x="1786" y="35"/>
                  <a:pt x="1786" y="35"/>
                </a:cubicBezTo>
                <a:cubicBezTo>
                  <a:pt x="1814" y="19"/>
                  <a:pt x="1876" y="0"/>
                  <a:pt x="1876" y="0"/>
                </a:cubicBezTo>
                <a:cubicBezTo>
                  <a:pt x="1942" y="5"/>
                  <a:pt x="1910" y="2"/>
                  <a:pt x="1947" y="27"/>
                </a:cubicBezTo>
                <a:cubicBezTo>
                  <a:pt x="1961" y="47"/>
                  <a:pt x="1978" y="55"/>
                  <a:pt x="2001" y="62"/>
                </a:cubicBezTo>
                <a:cubicBezTo>
                  <a:pt x="2020" y="83"/>
                  <a:pt x="2030" y="71"/>
                  <a:pt x="2023" y="93"/>
                </a:cubicBezTo>
                <a:cubicBezTo>
                  <a:pt x="2033" y="128"/>
                  <a:pt x="2035" y="159"/>
                  <a:pt x="2014" y="192"/>
                </a:cubicBezTo>
                <a:cubicBezTo>
                  <a:pt x="2008" y="212"/>
                  <a:pt x="1989" y="217"/>
                  <a:pt x="1974" y="232"/>
                </a:cubicBezTo>
                <a:cubicBezTo>
                  <a:pt x="1964" y="258"/>
                  <a:pt x="1947" y="275"/>
                  <a:pt x="1925" y="290"/>
                </a:cubicBezTo>
                <a:cubicBezTo>
                  <a:pt x="1916" y="317"/>
                  <a:pt x="1922" y="323"/>
                  <a:pt x="1916" y="348"/>
                </a:cubicBezTo>
                <a:cubicBezTo>
                  <a:pt x="1923" y="372"/>
                  <a:pt x="1925" y="396"/>
                  <a:pt x="1934" y="419"/>
                </a:cubicBezTo>
                <a:cubicBezTo>
                  <a:pt x="1938" y="440"/>
                  <a:pt x="1945" y="450"/>
                  <a:pt x="1952" y="469"/>
                </a:cubicBezTo>
                <a:cubicBezTo>
                  <a:pt x="1957" y="515"/>
                  <a:pt x="1955" y="563"/>
                  <a:pt x="1969" y="607"/>
                </a:cubicBezTo>
                <a:cubicBezTo>
                  <a:pt x="1976" y="658"/>
                  <a:pt x="1982" y="704"/>
                  <a:pt x="2036" y="719"/>
                </a:cubicBezTo>
                <a:cubicBezTo>
                  <a:pt x="2052" y="742"/>
                  <a:pt x="2061" y="741"/>
                  <a:pt x="2090" y="745"/>
                </a:cubicBezTo>
                <a:cubicBezTo>
                  <a:pt x="2132" y="734"/>
                  <a:pt x="2143" y="727"/>
                  <a:pt x="2179" y="710"/>
                </a:cubicBezTo>
                <a:cubicBezTo>
                  <a:pt x="2228" y="716"/>
                  <a:pt x="2249" y="722"/>
                  <a:pt x="2309" y="701"/>
                </a:cubicBezTo>
                <a:cubicBezTo>
                  <a:pt x="2319" y="698"/>
                  <a:pt x="2327" y="674"/>
                  <a:pt x="2327" y="674"/>
                </a:cubicBezTo>
                <a:cubicBezTo>
                  <a:pt x="2336" y="632"/>
                  <a:pt x="2426" y="616"/>
                  <a:pt x="2465" y="607"/>
                </a:cubicBezTo>
                <a:cubicBezTo>
                  <a:pt x="2499" y="608"/>
                  <a:pt x="2534" y="607"/>
                  <a:pt x="2568" y="611"/>
                </a:cubicBezTo>
                <a:cubicBezTo>
                  <a:pt x="2589" y="614"/>
                  <a:pt x="2609" y="626"/>
                  <a:pt x="2630" y="629"/>
                </a:cubicBezTo>
                <a:cubicBezTo>
                  <a:pt x="2664" y="640"/>
                  <a:pt x="2694" y="655"/>
                  <a:pt x="2728" y="665"/>
                </a:cubicBezTo>
                <a:cubicBezTo>
                  <a:pt x="2733" y="668"/>
                  <a:pt x="2737" y="672"/>
                  <a:pt x="2742" y="674"/>
                </a:cubicBezTo>
                <a:cubicBezTo>
                  <a:pt x="2751" y="677"/>
                  <a:pt x="2761" y="674"/>
                  <a:pt x="2769" y="678"/>
                </a:cubicBezTo>
                <a:cubicBezTo>
                  <a:pt x="2789" y="689"/>
                  <a:pt x="2802" y="712"/>
                  <a:pt x="2822" y="723"/>
                </a:cubicBezTo>
                <a:cubicBezTo>
                  <a:pt x="2833" y="729"/>
                  <a:pt x="2858" y="736"/>
                  <a:pt x="2858" y="736"/>
                </a:cubicBezTo>
                <a:cubicBezTo>
                  <a:pt x="2871" y="763"/>
                  <a:pt x="2891" y="784"/>
                  <a:pt x="2903" y="812"/>
                </a:cubicBezTo>
                <a:cubicBezTo>
                  <a:pt x="2916" y="843"/>
                  <a:pt x="2918" y="882"/>
                  <a:pt x="2947" y="902"/>
                </a:cubicBezTo>
                <a:cubicBezTo>
                  <a:pt x="2952" y="914"/>
                  <a:pt x="2952" y="917"/>
                  <a:pt x="2961" y="928"/>
                </a:cubicBezTo>
                <a:cubicBezTo>
                  <a:pt x="2969" y="937"/>
                  <a:pt x="2987" y="955"/>
                  <a:pt x="2987" y="955"/>
                </a:cubicBezTo>
                <a:cubicBezTo>
                  <a:pt x="2994" y="975"/>
                  <a:pt x="3021" y="989"/>
                  <a:pt x="3037" y="1004"/>
                </a:cubicBezTo>
                <a:cubicBezTo>
                  <a:pt x="3062" y="1028"/>
                  <a:pt x="3071" y="1061"/>
                  <a:pt x="3095" y="1085"/>
                </a:cubicBezTo>
                <a:cubicBezTo>
                  <a:pt x="3105" y="1110"/>
                  <a:pt x="3120" y="1134"/>
                  <a:pt x="3135" y="1156"/>
                </a:cubicBezTo>
                <a:cubicBezTo>
                  <a:pt x="3163" y="1253"/>
                  <a:pt x="3137" y="1357"/>
                  <a:pt x="3166" y="1455"/>
                </a:cubicBezTo>
                <a:cubicBezTo>
                  <a:pt x="3147" y="1485"/>
                  <a:pt x="3176" y="1466"/>
                  <a:pt x="3157" y="1496"/>
                </a:cubicBezTo>
                <a:cubicBezTo>
                  <a:pt x="3176" y="1546"/>
                  <a:pt x="3186" y="1599"/>
                  <a:pt x="3193" y="1652"/>
                </a:cubicBezTo>
                <a:cubicBezTo>
                  <a:pt x="3191" y="1668"/>
                  <a:pt x="3186" y="1716"/>
                  <a:pt x="3175" y="1737"/>
                </a:cubicBezTo>
                <a:cubicBezTo>
                  <a:pt x="3165" y="1756"/>
                  <a:pt x="3138" y="1758"/>
                  <a:pt x="3121" y="1768"/>
                </a:cubicBezTo>
                <a:cubicBezTo>
                  <a:pt x="3093" y="1784"/>
                  <a:pt x="3055" y="1792"/>
                  <a:pt x="3023" y="1799"/>
                </a:cubicBezTo>
                <a:cubicBezTo>
                  <a:pt x="2987" y="1807"/>
                  <a:pt x="2953" y="1823"/>
                  <a:pt x="2916" y="1830"/>
                </a:cubicBezTo>
                <a:cubicBezTo>
                  <a:pt x="2884" y="1842"/>
                  <a:pt x="2856" y="1853"/>
                  <a:pt x="2822" y="1857"/>
                </a:cubicBezTo>
                <a:cubicBezTo>
                  <a:pt x="2816" y="1859"/>
                  <a:pt x="2810" y="1861"/>
                  <a:pt x="2804" y="1862"/>
                </a:cubicBezTo>
                <a:cubicBezTo>
                  <a:pt x="2791" y="1864"/>
                  <a:pt x="2777" y="1863"/>
                  <a:pt x="2764" y="1866"/>
                </a:cubicBezTo>
                <a:cubicBezTo>
                  <a:pt x="2759" y="1867"/>
                  <a:pt x="2756" y="1873"/>
                  <a:pt x="2751" y="1875"/>
                </a:cubicBezTo>
                <a:cubicBezTo>
                  <a:pt x="2741" y="1878"/>
                  <a:pt x="2730" y="1878"/>
                  <a:pt x="2720" y="1880"/>
                </a:cubicBezTo>
                <a:cubicBezTo>
                  <a:pt x="2711" y="1882"/>
                  <a:pt x="2693" y="1888"/>
                  <a:pt x="2693" y="1888"/>
                </a:cubicBezTo>
                <a:cubicBezTo>
                  <a:pt x="2671" y="1882"/>
                  <a:pt x="2656" y="1872"/>
                  <a:pt x="2635" y="1866"/>
                </a:cubicBezTo>
                <a:cubicBezTo>
                  <a:pt x="2623" y="1849"/>
                  <a:pt x="2616" y="1833"/>
                  <a:pt x="2603" y="1817"/>
                </a:cubicBezTo>
                <a:cubicBezTo>
                  <a:pt x="2594" y="1806"/>
                  <a:pt x="2577" y="1781"/>
                  <a:pt x="2577" y="1781"/>
                </a:cubicBezTo>
                <a:cubicBezTo>
                  <a:pt x="2521" y="1789"/>
                  <a:pt x="2464" y="1794"/>
                  <a:pt x="2407" y="1799"/>
                </a:cubicBezTo>
                <a:cubicBezTo>
                  <a:pt x="2386" y="1795"/>
                  <a:pt x="2364" y="1793"/>
                  <a:pt x="2344" y="1786"/>
                </a:cubicBezTo>
                <a:cubicBezTo>
                  <a:pt x="2316" y="1776"/>
                  <a:pt x="2290" y="1726"/>
                  <a:pt x="2260" y="1705"/>
                </a:cubicBezTo>
                <a:cubicBezTo>
                  <a:pt x="2249" y="1690"/>
                  <a:pt x="2236" y="1679"/>
                  <a:pt x="2224" y="1665"/>
                </a:cubicBezTo>
                <a:cubicBezTo>
                  <a:pt x="2212" y="1650"/>
                  <a:pt x="2209" y="1636"/>
                  <a:pt x="2193" y="1625"/>
                </a:cubicBezTo>
                <a:cubicBezTo>
                  <a:pt x="2169" y="1590"/>
                  <a:pt x="2162" y="1580"/>
                  <a:pt x="2148" y="1536"/>
                </a:cubicBezTo>
                <a:cubicBezTo>
                  <a:pt x="2143" y="1522"/>
                  <a:pt x="2122" y="1520"/>
                  <a:pt x="2112" y="1509"/>
                </a:cubicBezTo>
                <a:cubicBezTo>
                  <a:pt x="2097" y="1492"/>
                  <a:pt x="2084" y="1472"/>
                  <a:pt x="2063" y="1464"/>
                </a:cubicBezTo>
                <a:cubicBezTo>
                  <a:pt x="2048" y="1442"/>
                  <a:pt x="2007" y="1427"/>
                  <a:pt x="1983" y="1415"/>
                </a:cubicBezTo>
                <a:cubicBezTo>
                  <a:pt x="1916" y="1381"/>
                  <a:pt x="1838" y="1371"/>
                  <a:pt x="1764" y="1357"/>
                </a:cubicBezTo>
                <a:cubicBezTo>
                  <a:pt x="1733" y="1336"/>
                  <a:pt x="1698" y="1324"/>
                  <a:pt x="1666" y="1304"/>
                </a:cubicBezTo>
                <a:cubicBezTo>
                  <a:pt x="1671" y="1283"/>
                  <a:pt x="1675" y="1266"/>
                  <a:pt x="1697" y="1259"/>
                </a:cubicBezTo>
                <a:cubicBezTo>
                  <a:pt x="1717" y="1245"/>
                  <a:pt x="1764" y="1232"/>
                  <a:pt x="1764" y="1232"/>
                </a:cubicBezTo>
                <a:cubicBezTo>
                  <a:pt x="1770" y="1228"/>
                  <a:pt x="1775" y="1222"/>
                  <a:pt x="1782" y="1219"/>
                </a:cubicBezTo>
                <a:cubicBezTo>
                  <a:pt x="1788" y="1216"/>
                  <a:pt x="1795" y="1218"/>
                  <a:pt x="1800" y="1214"/>
                </a:cubicBezTo>
                <a:cubicBezTo>
                  <a:pt x="1808" y="1207"/>
                  <a:pt x="1818" y="1187"/>
                  <a:pt x="1818" y="1187"/>
                </a:cubicBezTo>
                <a:cubicBezTo>
                  <a:pt x="1801" y="1155"/>
                  <a:pt x="1790" y="1154"/>
                  <a:pt x="1760" y="1138"/>
                </a:cubicBezTo>
                <a:cubicBezTo>
                  <a:pt x="1705" y="1146"/>
                  <a:pt x="1680" y="1154"/>
                  <a:pt x="1634" y="1183"/>
                </a:cubicBezTo>
                <a:cubicBezTo>
                  <a:pt x="1622" y="1202"/>
                  <a:pt x="1612" y="1212"/>
                  <a:pt x="1626" y="1232"/>
                </a:cubicBezTo>
                <a:cubicBezTo>
                  <a:pt x="1617" y="1254"/>
                  <a:pt x="1614" y="1264"/>
                  <a:pt x="1594" y="1277"/>
                </a:cubicBezTo>
                <a:cubicBezTo>
                  <a:pt x="1581" y="1296"/>
                  <a:pt x="1586" y="1302"/>
                  <a:pt x="1563" y="1312"/>
                </a:cubicBezTo>
                <a:cubicBezTo>
                  <a:pt x="1540" y="1359"/>
                  <a:pt x="1507" y="1391"/>
                  <a:pt x="1460" y="1415"/>
                </a:cubicBezTo>
                <a:cubicBezTo>
                  <a:pt x="1435" y="1453"/>
                  <a:pt x="1445" y="1487"/>
                  <a:pt x="1451" y="1531"/>
                </a:cubicBezTo>
                <a:cubicBezTo>
                  <a:pt x="1440" y="1559"/>
                  <a:pt x="1445" y="1574"/>
                  <a:pt x="1438" y="1607"/>
                </a:cubicBezTo>
                <a:cubicBezTo>
                  <a:pt x="1416" y="1598"/>
                  <a:pt x="1419" y="1601"/>
                  <a:pt x="1402" y="1589"/>
                </a:cubicBezTo>
                <a:cubicBezTo>
                  <a:pt x="1392" y="1582"/>
                  <a:pt x="1371" y="1567"/>
                  <a:pt x="1371" y="1567"/>
                </a:cubicBezTo>
                <a:cubicBezTo>
                  <a:pt x="1359" y="1550"/>
                  <a:pt x="1351" y="1546"/>
                  <a:pt x="1331" y="1540"/>
                </a:cubicBezTo>
                <a:cubicBezTo>
                  <a:pt x="1260" y="1543"/>
                  <a:pt x="1220" y="1531"/>
                  <a:pt x="1166" y="1558"/>
                </a:cubicBezTo>
                <a:cubicBezTo>
                  <a:pt x="1169" y="1609"/>
                  <a:pt x="1168" y="1641"/>
                  <a:pt x="1210" y="1670"/>
                </a:cubicBezTo>
                <a:cubicBezTo>
                  <a:pt x="1222" y="1700"/>
                  <a:pt x="1204" y="1663"/>
                  <a:pt x="1237" y="1696"/>
                </a:cubicBezTo>
                <a:cubicBezTo>
                  <a:pt x="1260" y="1719"/>
                  <a:pt x="1222" y="1704"/>
                  <a:pt x="1255" y="1714"/>
                </a:cubicBezTo>
                <a:cubicBezTo>
                  <a:pt x="1261" y="1736"/>
                  <a:pt x="1283" y="1790"/>
                  <a:pt x="1295" y="1808"/>
                </a:cubicBezTo>
                <a:cubicBezTo>
                  <a:pt x="1307" y="1852"/>
                  <a:pt x="1331" y="1905"/>
                  <a:pt x="1362" y="1938"/>
                </a:cubicBezTo>
                <a:cubicBezTo>
                  <a:pt x="1365" y="1945"/>
                  <a:pt x="1366" y="1954"/>
                  <a:pt x="1371" y="1960"/>
                </a:cubicBezTo>
                <a:cubicBezTo>
                  <a:pt x="1392" y="1985"/>
                  <a:pt x="1433" y="1930"/>
                  <a:pt x="1442" y="1915"/>
                </a:cubicBezTo>
                <a:cubicBezTo>
                  <a:pt x="1444" y="1888"/>
                  <a:pt x="1433" y="1855"/>
                  <a:pt x="1451" y="1835"/>
                </a:cubicBezTo>
                <a:cubicBezTo>
                  <a:pt x="1458" y="1827"/>
                  <a:pt x="1478" y="1817"/>
                  <a:pt x="1478" y="1817"/>
                </a:cubicBezTo>
                <a:cubicBezTo>
                  <a:pt x="1491" y="1818"/>
                  <a:pt x="1505" y="1819"/>
                  <a:pt x="1518" y="1821"/>
                </a:cubicBezTo>
                <a:cubicBezTo>
                  <a:pt x="1537" y="1824"/>
                  <a:pt x="1576" y="1830"/>
                  <a:pt x="1576" y="1830"/>
                </a:cubicBezTo>
                <a:cubicBezTo>
                  <a:pt x="1587" y="1851"/>
                  <a:pt x="1590" y="1864"/>
                  <a:pt x="1594" y="1888"/>
                </a:cubicBezTo>
                <a:cubicBezTo>
                  <a:pt x="1595" y="1898"/>
                  <a:pt x="1589" y="1978"/>
                  <a:pt x="1603" y="2000"/>
                </a:cubicBezTo>
                <a:cubicBezTo>
                  <a:pt x="1609" y="2010"/>
                  <a:pt x="1625" y="2037"/>
                  <a:pt x="1634" y="2045"/>
                </a:cubicBezTo>
                <a:cubicBezTo>
                  <a:pt x="1642" y="2052"/>
                  <a:pt x="1652" y="2057"/>
                  <a:pt x="1661" y="2063"/>
                </a:cubicBezTo>
                <a:cubicBezTo>
                  <a:pt x="1667" y="2067"/>
                  <a:pt x="1679" y="2076"/>
                  <a:pt x="1679" y="2076"/>
                </a:cubicBezTo>
                <a:cubicBezTo>
                  <a:pt x="1684" y="2083"/>
                  <a:pt x="1687" y="2091"/>
                  <a:pt x="1693" y="2098"/>
                </a:cubicBezTo>
                <a:cubicBezTo>
                  <a:pt x="1696" y="2102"/>
                  <a:pt x="1703" y="2103"/>
                  <a:pt x="1706" y="2107"/>
                </a:cubicBezTo>
                <a:cubicBezTo>
                  <a:pt x="1709" y="2112"/>
                  <a:pt x="1708" y="2119"/>
                  <a:pt x="1710" y="2125"/>
                </a:cubicBezTo>
                <a:cubicBezTo>
                  <a:pt x="1715" y="2140"/>
                  <a:pt x="1729" y="2158"/>
                  <a:pt x="1737" y="2170"/>
                </a:cubicBezTo>
                <a:cubicBezTo>
                  <a:pt x="1748" y="2186"/>
                  <a:pt x="1748" y="2206"/>
                  <a:pt x="1760" y="2223"/>
                </a:cubicBezTo>
                <a:cubicBezTo>
                  <a:pt x="1767" y="2248"/>
                  <a:pt x="1774" y="2272"/>
                  <a:pt x="1786" y="2295"/>
                </a:cubicBezTo>
                <a:cubicBezTo>
                  <a:pt x="1791" y="2334"/>
                  <a:pt x="1795" y="2372"/>
                  <a:pt x="1800" y="2411"/>
                </a:cubicBezTo>
                <a:cubicBezTo>
                  <a:pt x="1803" y="2453"/>
                  <a:pt x="1808" y="2494"/>
                  <a:pt x="1813" y="2536"/>
                </a:cubicBezTo>
                <a:cubicBezTo>
                  <a:pt x="1805" y="2563"/>
                  <a:pt x="1801" y="2583"/>
                  <a:pt x="1782" y="2603"/>
                </a:cubicBezTo>
                <a:cubicBezTo>
                  <a:pt x="1769" y="2634"/>
                  <a:pt x="1742" y="2647"/>
                  <a:pt x="1719" y="2670"/>
                </a:cubicBezTo>
                <a:cubicBezTo>
                  <a:pt x="1713" y="2698"/>
                  <a:pt x="1718" y="2683"/>
                  <a:pt x="1697" y="2715"/>
                </a:cubicBezTo>
                <a:cubicBezTo>
                  <a:pt x="1694" y="2719"/>
                  <a:pt x="1688" y="2728"/>
                  <a:pt x="1688" y="2728"/>
                </a:cubicBezTo>
                <a:cubicBezTo>
                  <a:pt x="1705" y="2771"/>
                  <a:pt x="1697" y="2839"/>
                  <a:pt x="1755" y="2857"/>
                </a:cubicBezTo>
                <a:cubicBezTo>
                  <a:pt x="1766" y="2874"/>
                  <a:pt x="1772" y="2873"/>
                  <a:pt x="1791" y="2880"/>
                </a:cubicBezTo>
                <a:cubicBezTo>
                  <a:pt x="1806" y="2901"/>
                  <a:pt x="1805" y="2904"/>
                  <a:pt x="1795" y="2929"/>
                </a:cubicBezTo>
                <a:cubicBezTo>
                  <a:pt x="1815" y="2957"/>
                  <a:pt x="1810" y="3027"/>
                  <a:pt x="1791" y="3058"/>
                </a:cubicBezTo>
                <a:cubicBezTo>
                  <a:pt x="1782" y="3072"/>
                  <a:pt x="1758" y="3065"/>
                  <a:pt x="1742" y="3067"/>
                </a:cubicBezTo>
                <a:cubicBezTo>
                  <a:pt x="1718" y="3070"/>
                  <a:pt x="1698" y="3076"/>
                  <a:pt x="1675" y="3081"/>
                </a:cubicBezTo>
                <a:cubicBezTo>
                  <a:pt x="1643" y="3103"/>
                  <a:pt x="1658" y="3095"/>
                  <a:pt x="1630" y="3107"/>
                </a:cubicBezTo>
                <a:cubicBezTo>
                  <a:pt x="1607" y="3131"/>
                  <a:pt x="1526" y="3156"/>
                  <a:pt x="1492" y="3161"/>
                </a:cubicBezTo>
                <a:cubicBezTo>
                  <a:pt x="1482" y="3284"/>
                  <a:pt x="1506" y="3269"/>
                  <a:pt x="1411" y="3277"/>
                </a:cubicBezTo>
                <a:cubicBezTo>
                  <a:pt x="1407" y="3279"/>
                  <a:pt x="1402" y="3281"/>
                  <a:pt x="1398" y="3282"/>
                </a:cubicBezTo>
                <a:cubicBezTo>
                  <a:pt x="1391" y="3284"/>
                  <a:pt x="1383" y="3283"/>
                  <a:pt x="1376" y="3286"/>
                </a:cubicBezTo>
                <a:cubicBezTo>
                  <a:pt x="1358" y="3293"/>
                  <a:pt x="1338" y="3311"/>
                  <a:pt x="1322" y="3322"/>
                </a:cubicBezTo>
                <a:cubicBezTo>
                  <a:pt x="1306" y="3334"/>
                  <a:pt x="1301" y="3352"/>
                  <a:pt x="1286" y="3366"/>
                </a:cubicBezTo>
                <a:cubicBezTo>
                  <a:pt x="1266" y="3407"/>
                  <a:pt x="1246" y="3450"/>
                  <a:pt x="1215" y="3483"/>
                </a:cubicBezTo>
                <a:cubicBezTo>
                  <a:pt x="1178" y="3476"/>
                  <a:pt x="1147" y="3465"/>
                  <a:pt x="1112" y="3451"/>
                </a:cubicBezTo>
                <a:cubicBezTo>
                  <a:pt x="1082" y="3453"/>
                  <a:pt x="1051" y="3449"/>
                  <a:pt x="1023" y="3460"/>
                </a:cubicBezTo>
                <a:cubicBezTo>
                  <a:pt x="1008" y="3466"/>
                  <a:pt x="999" y="3485"/>
                  <a:pt x="983" y="3487"/>
                </a:cubicBezTo>
                <a:cubicBezTo>
                  <a:pt x="938" y="3494"/>
                  <a:pt x="965" y="3490"/>
                  <a:pt x="902" y="3496"/>
                </a:cubicBezTo>
                <a:cubicBezTo>
                  <a:pt x="875" y="3490"/>
                  <a:pt x="849" y="3484"/>
                  <a:pt x="822" y="3478"/>
                </a:cubicBezTo>
                <a:cubicBezTo>
                  <a:pt x="801" y="3473"/>
                  <a:pt x="727" y="3497"/>
                  <a:pt x="710" y="3500"/>
                </a:cubicBezTo>
                <a:cubicBezTo>
                  <a:pt x="631" y="3489"/>
                  <a:pt x="656" y="3488"/>
                  <a:pt x="567" y="3496"/>
                </a:cubicBezTo>
                <a:cubicBezTo>
                  <a:pt x="539" y="3499"/>
                  <a:pt x="514" y="3519"/>
                  <a:pt x="487" y="3523"/>
                </a:cubicBezTo>
                <a:cubicBezTo>
                  <a:pt x="464" y="3526"/>
                  <a:pt x="440" y="3526"/>
                  <a:pt x="416" y="3527"/>
                </a:cubicBezTo>
                <a:cubicBezTo>
                  <a:pt x="346" y="3540"/>
                  <a:pt x="235" y="3518"/>
                  <a:pt x="170" y="3514"/>
                </a:cubicBezTo>
                <a:cubicBezTo>
                  <a:pt x="135" y="3442"/>
                  <a:pt x="134" y="3354"/>
                  <a:pt x="112" y="3277"/>
                </a:cubicBezTo>
                <a:cubicBezTo>
                  <a:pt x="106" y="3257"/>
                  <a:pt x="80" y="3251"/>
                  <a:pt x="67" y="3237"/>
                </a:cubicBezTo>
                <a:cubicBezTo>
                  <a:pt x="53" y="3221"/>
                  <a:pt x="49" y="3199"/>
                  <a:pt x="36" y="3183"/>
                </a:cubicBezTo>
                <a:cubicBezTo>
                  <a:pt x="26" y="3170"/>
                  <a:pt x="12" y="3164"/>
                  <a:pt x="0" y="3152"/>
                </a:cubicBezTo>
                <a:close/>
              </a:path>
            </a:pathLst>
          </a:custGeom>
          <a:solidFill>
            <a:schemeClr val="accent1">
              <a:alpha val="29019"/>
            </a:schemeClr>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5" name="Oval 5"/>
          <p:cNvSpPr>
            <a:spLocks noChangeArrowheads="1"/>
          </p:cNvSpPr>
          <p:nvPr/>
        </p:nvSpPr>
        <p:spPr bwMode="auto">
          <a:xfrm>
            <a:off x="3721100" y="1724025"/>
            <a:ext cx="977900" cy="347663"/>
          </a:xfrm>
          <a:prstGeom prst="ellipse">
            <a:avLst/>
          </a:prstGeom>
          <a:solidFill>
            <a:srgbClr val="FFCC99">
              <a:alpha val="30196"/>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6" name="Text Box 6"/>
          <p:cNvSpPr txBox="1">
            <a:spLocks noChangeArrowheads="1"/>
          </p:cNvSpPr>
          <p:nvPr/>
        </p:nvSpPr>
        <p:spPr bwMode="auto">
          <a:xfrm>
            <a:off x="3690938" y="1708150"/>
            <a:ext cx="966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600" b="0">
                <a:latin typeface="Lithos Pro Regular" pitchFamily="82" charset="0"/>
              </a:rPr>
              <a:t>Galilee</a:t>
            </a:r>
          </a:p>
        </p:txBody>
      </p:sp>
      <p:sp>
        <p:nvSpPr>
          <p:cNvPr id="35847" name="Oval 7"/>
          <p:cNvSpPr>
            <a:spLocks noChangeArrowheads="1"/>
          </p:cNvSpPr>
          <p:nvPr/>
        </p:nvSpPr>
        <p:spPr bwMode="auto">
          <a:xfrm>
            <a:off x="2955925" y="3821113"/>
            <a:ext cx="977900" cy="347662"/>
          </a:xfrm>
          <a:prstGeom prst="ellipse">
            <a:avLst/>
          </a:prstGeom>
          <a:solidFill>
            <a:srgbClr val="FFCC99">
              <a:alpha val="30196"/>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8" name="Text Box 8"/>
          <p:cNvSpPr txBox="1">
            <a:spLocks noChangeArrowheads="1"/>
          </p:cNvSpPr>
          <p:nvPr/>
        </p:nvSpPr>
        <p:spPr bwMode="auto">
          <a:xfrm>
            <a:off x="3060700" y="3835400"/>
            <a:ext cx="815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600" b="0">
                <a:latin typeface="Lithos Pro Regular" pitchFamily="82" charset="0"/>
              </a:rPr>
              <a:t>Judea</a:t>
            </a:r>
          </a:p>
        </p:txBody>
      </p:sp>
      <p:grpSp>
        <p:nvGrpSpPr>
          <p:cNvPr id="35849" name="Group 29"/>
          <p:cNvGrpSpPr>
            <a:grpSpLocks/>
          </p:cNvGrpSpPr>
          <p:nvPr/>
        </p:nvGrpSpPr>
        <p:grpSpPr bwMode="auto">
          <a:xfrm>
            <a:off x="2595563" y="4525963"/>
            <a:ext cx="1268412" cy="304800"/>
            <a:chOff x="1621" y="2906"/>
            <a:chExt cx="799" cy="192"/>
          </a:xfrm>
        </p:grpSpPr>
        <p:sp>
          <p:nvSpPr>
            <p:cNvPr id="35860" name="Text Box 11"/>
            <p:cNvSpPr txBox="1">
              <a:spLocks noChangeArrowheads="1"/>
            </p:cNvSpPr>
            <p:nvPr/>
          </p:nvSpPr>
          <p:spPr bwMode="auto">
            <a:xfrm>
              <a:off x="1621" y="2906"/>
              <a:ext cx="7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400">
                  <a:solidFill>
                    <a:srgbClr val="130AC6"/>
                  </a:solidFill>
                  <a:latin typeface="Lithos Pro Regular" pitchFamily="82" charset="0"/>
                </a:rPr>
                <a:t>Bethlehem</a:t>
              </a:r>
            </a:p>
          </p:txBody>
        </p:sp>
        <p:sp>
          <p:nvSpPr>
            <p:cNvPr id="35861" name="AutoShape 12"/>
            <p:cNvSpPr>
              <a:spLocks noChangeArrowheads="1"/>
            </p:cNvSpPr>
            <p:nvPr/>
          </p:nvSpPr>
          <p:spPr bwMode="auto">
            <a:xfrm flipH="1">
              <a:off x="2361" y="2915"/>
              <a:ext cx="51" cy="51"/>
            </a:xfrm>
            <a:prstGeom prst="flowChartConnector">
              <a:avLst/>
            </a:prstGeom>
            <a:solidFill>
              <a:srgbClr val="130AC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5850" name="Group 13"/>
          <p:cNvGrpSpPr>
            <a:grpSpLocks/>
          </p:cNvGrpSpPr>
          <p:nvPr/>
        </p:nvGrpSpPr>
        <p:grpSpPr bwMode="auto">
          <a:xfrm>
            <a:off x="2609850" y="4181475"/>
            <a:ext cx="1239838" cy="304800"/>
            <a:chOff x="1644" y="2634"/>
            <a:chExt cx="781" cy="192"/>
          </a:xfrm>
        </p:grpSpPr>
        <p:sp>
          <p:nvSpPr>
            <p:cNvPr id="35858" name="Text Box 14"/>
            <p:cNvSpPr txBox="1">
              <a:spLocks noChangeArrowheads="1"/>
            </p:cNvSpPr>
            <p:nvPr/>
          </p:nvSpPr>
          <p:spPr bwMode="auto">
            <a:xfrm>
              <a:off x="1644" y="2634"/>
              <a:ext cx="7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400">
                  <a:solidFill>
                    <a:srgbClr val="130AC6"/>
                  </a:solidFill>
                  <a:latin typeface="Lithos Pro Regular" pitchFamily="82" charset="0"/>
                </a:rPr>
                <a:t>Jerusalem</a:t>
              </a:r>
            </a:p>
          </p:txBody>
        </p:sp>
        <p:sp>
          <p:nvSpPr>
            <p:cNvPr id="35859" name="AutoShape 15"/>
            <p:cNvSpPr>
              <a:spLocks noChangeArrowheads="1"/>
            </p:cNvSpPr>
            <p:nvPr/>
          </p:nvSpPr>
          <p:spPr bwMode="auto">
            <a:xfrm flipH="1">
              <a:off x="2374" y="2736"/>
              <a:ext cx="51" cy="51"/>
            </a:xfrm>
            <a:prstGeom prst="flowChartConnector">
              <a:avLst/>
            </a:prstGeom>
            <a:solidFill>
              <a:srgbClr val="130AC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5851" name="Group 16"/>
          <p:cNvGrpSpPr>
            <a:grpSpLocks/>
          </p:cNvGrpSpPr>
          <p:nvPr/>
        </p:nvGrpSpPr>
        <p:grpSpPr bwMode="auto">
          <a:xfrm>
            <a:off x="2925763" y="2174875"/>
            <a:ext cx="1195387" cy="315913"/>
            <a:chOff x="1843" y="1370"/>
            <a:chExt cx="753" cy="199"/>
          </a:xfrm>
        </p:grpSpPr>
        <p:sp>
          <p:nvSpPr>
            <p:cNvPr id="35856" name="Text Box 17"/>
            <p:cNvSpPr txBox="1">
              <a:spLocks noChangeArrowheads="1"/>
            </p:cNvSpPr>
            <p:nvPr/>
          </p:nvSpPr>
          <p:spPr bwMode="auto">
            <a:xfrm>
              <a:off x="1843" y="1377"/>
              <a:ext cx="7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400">
                  <a:solidFill>
                    <a:srgbClr val="130AC6"/>
                  </a:solidFill>
                  <a:latin typeface="Lithos Pro Regular" pitchFamily="82" charset="0"/>
                </a:rPr>
                <a:t>Nazareth</a:t>
              </a:r>
            </a:p>
          </p:txBody>
        </p:sp>
        <p:sp>
          <p:nvSpPr>
            <p:cNvPr id="35857" name="AutoShape 18"/>
            <p:cNvSpPr>
              <a:spLocks noChangeArrowheads="1"/>
            </p:cNvSpPr>
            <p:nvPr/>
          </p:nvSpPr>
          <p:spPr bwMode="auto">
            <a:xfrm flipH="1">
              <a:off x="2472" y="1370"/>
              <a:ext cx="51" cy="51"/>
            </a:xfrm>
            <a:prstGeom prst="flowChartConnector">
              <a:avLst/>
            </a:prstGeom>
            <a:solidFill>
              <a:srgbClr val="130AC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852" name="Text Box 19"/>
          <p:cNvSpPr txBox="1">
            <a:spLocks noChangeArrowheads="1"/>
          </p:cNvSpPr>
          <p:nvPr/>
        </p:nvSpPr>
        <p:spPr bwMode="auto">
          <a:xfrm>
            <a:off x="1912938" y="44450"/>
            <a:ext cx="1120775" cy="1812925"/>
          </a:xfrm>
          <a:prstGeom prst="rect">
            <a:avLst/>
          </a:prstGeom>
          <a:solidFill>
            <a:srgbClr val="F8F1C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spcBef>
                <a:spcPct val="50000"/>
              </a:spcBef>
              <a:buFontTx/>
              <a:buNone/>
            </a:pPr>
            <a:r>
              <a:rPr lang="en-US" sz="1600">
                <a:latin typeface="Trajan Pro" pitchFamily="18" charset="0"/>
              </a:rPr>
              <a:t>Herod </a:t>
            </a:r>
            <a:br>
              <a:rPr lang="en-US" sz="1600">
                <a:latin typeface="Trajan Pro" pitchFamily="18" charset="0"/>
              </a:rPr>
            </a:br>
            <a:r>
              <a:rPr lang="en-US" sz="1600">
                <a:latin typeface="Trajan Pro" pitchFamily="18" charset="0"/>
              </a:rPr>
              <a:t>the </a:t>
            </a:r>
            <a:br>
              <a:rPr lang="en-US" sz="1600">
                <a:latin typeface="Trajan Pro" pitchFamily="18" charset="0"/>
              </a:rPr>
            </a:br>
            <a:r>
              <a:rPr lang="en-US" sz="1600">
                <a:latin typeface="Trajan Pro" pitchFamily="18" charset="0"/>
              </a:rPr>
              <a:t>Great</a:t>
            </a:r>
          </a:p>
          <a:p>
            <a:pPr algn="ctr">
              <a:buFontTx/>
              <a:buNone/>
            </a:pPr>
            <a:r>
              <a:rPr lang="en-US" sz="1600"/>
              <a:t>------</a:t>
            </a:r>
          </a:p>
          <a:p>
            <a:pPr algn="ctr">
              <a:buFontTx/>
              <a:buNone/>
            </a:pPr>
            <a:r>
              <a:rPr lang="en-US" sz="1600">
                <a:latin typeface="Trajan Pro" pitchFamily="18" charset="0"/>
              </a:rPr>
              <a:t>King </a:t>
            </a:r>
            <a:br>
              <a:rPr lang="en-US" sz="1600">
                <a:latin typeface="Trajan Pro" pitchFamily="18" charset="0"/>
              </a:rPr>
            </a:br>
            <a:r>
              <a:rPr lang="en-US" sz="1600">
                <a:latin typeface="Trajan Pro" pitchFamily="18" charset="0"/>
              </a:rPr>
              <a:t>of the </a:t>
            </a:r>
            <a:br>
              <a:rPr lang="en-US" sz="1600">
                <a:latin typeface="Trajan Pro" pitchFamily="18" charset="0"/>
              </a:rPr>
            </a:br>
            <a:r>
              <a:rPr lang="en-US" sz="1600">
                <a:latin typeface="Trajan Pro" pitchFamily="18" charset="0"/>
              </a:rPr>
              <a:t>Jews</a:t>
            </a:r>
          </a:p>
        </p:txBody>
      </p:sp>
      <p:grpSp>
        <p:nvGrpSpPr>
          <p:cNvPr id="321566" name="Group 30"/>
          <p:cNvGrpSpPr>
            <a:grpSpLocks/>
          </p:cNvGrpSpPr>
          <p:nvPr/>
        </p:nvGrpSpPr>
        <p:grpSpPr bwMode="auto">
          <a:xfrm>
            <a:off x="3848100" y="4532313"/>
            <a:ext cx="1211263" cy="304800"/>
            <a:chOff x="2424" y="2855"/>
            <a:chExt cx="763" cy="192"/>
          </a:xfrm>
        </p:grpSpPr>
        <p:sp>
          <p:nvSpPr>
            <p:cNvPr id="35854" name="Text Box 27"/>
            <p:cNvSpPr txBox="1">
              <a:spLocks noChangeArrowheads="1"/>
            </p:cNvSpPr>
            <p:nvPr/>
          </p:nvSpPr>
          <p:spPr bwMode="auto">
            <a:xfrm>
              <a:off x="2431" y="2855"/>
              <a:ext cx="75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1400">
                  <a:solidFill>
                    <a:srgbClr val="FF0000"/>
                  </a:solidFill>
                  <a:latin typeface="Lithos Pro Regular" pitchFamily="82" charset="0"/>
                </a:rPr>
                <a:t>Herodion</a:t>
              </a:r>
            </a:p>
          </p:txBody>
        </p:sp>
        <p:sp>
          <p:nvSpPr>
            <p:cNvPr id="35855" name="AutoShape 28"/>
            <p:cNvSpPr>
              <a:spLocks noChangeArrowheads="1"/>
            </p:cNvSpPr>
            <p:nvPr/>
          </p:nvSpPr>
          <p:spPr bwMode="auto">
            <a:xfrm flipH="1">
              <a:off x="2424" y="2864"/>
              <a:ext cx="51" cy="51"/>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21566"/>
                                        </p:tgtEl>
                                        <p:attrNameLst>
                                          <p:attrName>style.visibility</p:attrName>
                                        </p:attrNameLst>
                                      </p:cBhvr>
                                      <p:to>
                                        <p:strVal val="visible"/>
                                      </p:to>
                                    </p:set>
                                    <p:anim calcmode="lin" valueType="num">
                                      <p:cBhvr>
                                        <p:cTn id="7" dur="1000" fill="hold"/>
                                        <p:tgtEl>
                                          <p:spTgt spid="321566"/>
                                        </p:tgtEl>
                                        <p:attrNameLst>
                                          <p:attrName>ppt_w</p:attrName>
                                        </p:attrNameLst>
                                      </p:cBhvr>
                                      <p:tavLst>
                                        <p:tav tm="0">
                                          <p:val>
                                            <p:strVal val="#ppt_w*0.70"/>
                                          </p:val>
                                        </p:tav>
                                        <p:tav tm="100000">
                                          <p:val>
                                            <p:strVal val="#ppt_w"/>
                                          </p:val>
                                        </p:tav>
                                      </p:tavLst>
                                    </p:anim>
                                    <p:anim calcmode="lin" valueType="num">
                                      <p:cBhvr>
                                        <p:cTn id="8" dur="1000" fill="hold"/>
                                        <p:tgtEl>
                                          <p:spTgt spid="321566"/>
                                        </p:tgtEl>
                                        <p:attrNameLst>
                                          <p:attrName>ppt_h</p:attrName>
                                        </p:attrNameLst>
                                      </p:cBhvr>
                                      <p:tavLst>
                                        <p:tav tm="0">
                                          <p:val>
                                            <p:strVal val="#ppt_h"/>
                                          </p:val>
                                        </p:tav>
                                        <p:tav tm="100000">
                                          <p:val>
                                            <p:strVal val="#ppt_h"/>
                                          </p:val>
                                        </p:tav>
                                      </p:tavLst>
                                    </p:anim>
                                    <p:animEffect transition="in" filter="fade">
                                      <p:cBhvr>
                                        <p:cTn id="9" dur="1000"/>
                                        <p:tgtEl>
                                          <p:spTgt spid="3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pPr eaLnBrk="1" hangingPunct="1"/>
            <a:endParaRPr lang="en-US" smtClean="0"/>
          </a:p>
        </p:txBody>
      </p:sp>
      <p:sp>
        <p:nvSpPr>
          <p:cNvPr id="36867" name="Rectangle 3" descr="W222 Herodian50"/>
          <p:cNvSpPr>
            <a:spLocks noGrp="1" noChangeAspect="1" noChangeArrowheads="1"/>
          </p:cNvSpPr>
          <p:nvPr isPhoto="1"/>
        </p:nvSpPr>
        <p:spPr bwMode="auto">
          <a:xfrm>
            <a:off x="0" y="15875"/>
            <a:ext cx="9144000" cy="68421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412" name="Text Box 4"/>
          <p:cNvSpPr txBox="1">
            <a:spLocks noChangeArrowheads="1"/>
          </p:cNvSpPr>
          <p:nvPr/>
        </p:nvSpPr>
        <p:spPr bwMode="auto">
          <a:xfrm>
            <a:off x="258763" y="207963"/>
            <a:ext cx="6153150" cy="955675"/>
          </a:xfrm>
          <a:prstGeom prst="rect">
            <a:avLst/>
          </a:prstGeom>
          <a:solidFill>
            <a:schemeClr val="bg2">
              <a:alpha val="7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Bethlehem Today </a:t>
            </a:r>
            <a:br>
              <a:rPr lang="en-US" sz="2800">
                <a:solidFill>
                  <a:schemeClr val="bg1"/>
                </a:solidFill>
                <a:latin typeface="Caeldera" pitchFamily="34" charset="0"/>
              </a:rPr>
            </a:br>
            <a:r>
              <a:rPr lang="en-US" sz="2800">
                <a:solidFill>
                  <a:schemeClr val="bg1"/>
                </a:solidFill>
                <a:latin typeface="Caeldera" pitchFamily="34" charset="0"/>
              </a:rPr>
              <a:t>from The Herodion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73412"/>
                                        </p:tgtEl>
                                        <p:attrNameLst>
                                          <p:attrName>style.visibility</p:attrName>
                                        </p:attrNameLst>
                                      </p:cBhvr>
                                      <p:to>
                                        <p:strVal val="visible"/>
                                      </p:to>
                                    </p:set>
                                    <p:anim calcmode="lin" valueType="num">
                                      <p:cBhvr>
                                        <p:cTn id="7" dur="1000" fill="hold"/>
                                        <p:tgtEl>
                                          <p:spTgt spid="273412"/>
                                        </p:tgtEl>
                                        <p:attrNameLst>
                                          <p:attrName>ppt_w</p:attrName>
                                        </p:attrNameLst>
                                      </p:cBhvr>
                                      <p:tavLst>
                                        <p:tav tm="0">
                                          <p:val>
                                            <p:strVal val="#ppt_w*0.70"/>
                                          </p:val>
                                        </p:tav>
                                        <p:tav tm="100000">
                                          <p:val>
                                            <p:strVal val="#ppt_w"/>
                                          </p:val>
                                        </p:tav>
                                      </p:tavLst>
                                    </p:anim>
                                    <p:anim calcmode="lin" valueType="num">
                                      <p:cBhvr>
                                        <p:cTn id="8" dur="1000" fill="hold"/>
                                        <p:tgtEl>
                                          <p:spTgt spid="273412"/>
                                        </p:tgtEl>
                                        <p:attrNameLst>
                                          <p:attrName>ppt_h</p:attrName>
                                        </p:attrNameLst>
                                      </p:cBhvr>
                                      <p:tavLst>
                                        <p:tav tm="0">
                                          <p:val>
                                            <p:strVal val="#ppt_h"/>
                                          </p:val>
                                        </p:tav>
                                        <p:tav tm="100000">
                                          <p:val>
                                            <p:strVal val="#ppt_h"/>
                                          </p:val>
                                        </p:tav>
                                      </p:tavLst>
                                    </p:anim>
                                    <p:animEffect transition="in" filter="fade">
                                      <p:cBhvr>
                                        <p:cTn id="9" dur="1000"/>
                                        <p:tgtEl>
                                          <p:spTgt spid="27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eaLnBrk="1" hangingPunct="1"/>
            <a:endParaRPr lang="en-US" smtClean="0"/>
          </a:p>
        </p:txBody>
      </p:sp>
      <p:sp>
        <p:nvSpPr>
          <p:cNvPr id="37891" name="Rectangle 3" descr="Wadi Jabesh, tb060403159"/>
          <p:cNvSpPr>
            <a:spLocks noGrp="1" noChangeAspect="1" noChangeArrowheads="1"/>
          </p:cNvSpPr>
          <p:nvPr isPhoto="1"/>
        </p:nvSpPr>
        <p:spPr bwMode="auto">
          <a:xfrm>
            <a:off x="-1966913" y="-14288"/>
            <a:ext cx="11110913" cy="687228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8537" name="Group 9"/>
          <p:cNvGrpSpPr>
            <a:grpSpLocks/>
          </p:cNvGrpSpPr>
          <p:nvPr/>
        </p:nvGrpSpPr>
        <p:grpSpPr bwMode="auto">
          <a:xfrm>
            <a:off x="5549900" y="900113"/>
            <a:ext cx="2333625" cy="1557337"/>
            <a:chOff x="3471" y="523"/>
            <a:chExt cx="1470" cy="981"/>
          </a:xfrm>
        </p:grpSpPr>
        <p:sp>
          <p:nvSpPr>
            <p:cNvPr id="37896" name="Text Box 4"/>
            <p:cNvSpPr txBox="1">
              <a:spLocks noChangeArrowheads="1"/>
            </p:cNvSpPr>
            <p:nvPr/>
          </p:nvSpPr>
          <p:spPr bwMode="auto">
            <a:xfrm>
              <a:off x="3471" y="523"/>
              <a:ext cx="147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latin typeface="Trajan Pro" pitchFamily="18" charset="0"/>
                </a:rPr>
                <a:t>Herodion</a:t>
              </a:r>
            </a:p>
          </p:txBody>
        </p:sp>
        <p:sp>
          <p:nvSpPr>
            <p:cNvPr id="37897" name="Line 5"/>
            <p:cNvSpPr>
              <a:spLocks noChangeShapeType="1"/>
            </p:cNvSpPr>
            <p:nvPr/>
          </p:nvSpPr>
          <p:spPr bwMode="auto">
            <a:xfrm flipH="1">
              <a:off x="3634" y="852"/>
              <a:ext cx="440" cy="652"/>
            </a:xfrm>
            <a:prstGeom prst="line">
              <a:avLst/>
            </a:prstGeom>
            <a:noFill/>
            <a:ln w="254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8535" name="Text Box 7"/>
          <p:cNvSpPr txBox="1">
            <a:spLocks noChangeArrowheads="1"/>
          </p:cNvSpPr>
          <p:nvPr/>
        </p:nvSpPr>
        <p:spPr bwMode="auto">
          <a:xfrm>
            <a:off x="315913" y="411163"/>
            <a:ext cx="30003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b="0">
                <a:latin typeface="Aniron" pitchFamily="2" charset="0"/>
              </a:rPr>
              <a:t>Bethlehem</a:t>
            </a:r>
          </a:p>
          <a:p>
            <a:pPr algn="ctr">
              <a:buFontTx/>
              <a:buNone/>
            </a:pPr>
            <a:r>
              <a:rPr lang="en-US" sz="2800" b="0">
                <a:latin typeface="Aniron" pitchFamily="2" charset="0"/>
              </a:rPr>
              <a:t>pop. </a:t>
            </a:r>
            <a:r>
              <a:rPr lang="en-US" sz="2800">
                <a:latin typeface="Lithos Pro Regular" pitchFamily="82" charset="0"/>
              </a:rPr>
              <a:t>~300</a:t>
            </a:r>
          </a:p>
        </p:txBody>
      </p:sp>
      <p:sp>
        <p:nvSpPr>
          <p:cNvPr id="278559" name="Oval 31"/>
          <p:cNvSpPr>
            <a:spLocks noChangeArrowheads="1"/>
          </p:cNvSpPr>
          <p:nvPr/>
        </p:nvSpPr>
        <p:spPr bwMode="auto">
          <a:xfrm>
            <a:off x="2517775" y="2500313"/>
            <a:ext cx="2809875" cy="131445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60" name="Line 32"/>
          <p:cNvSpPr>
            <a:spLocks noChangeShapeType="1"/>
          </p:cNvSpPr>
          <p:nvPr/>
        </p:nvSpPr>
        <p:spPr bwMode="auto">
          <a:xfrm>
            <a:off x="2632075" y="1290638"/>
            <a:ext cx="608013" cy="1211262"/>
          </a:xfrm>
          <a:prstGeom prst="line">
            <a:avLst/>
          </a:prstGeom>
          <a:noFill/>
          <a:ln w="254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78535"/>
                                        </p:tgtEl>
                                        <p:attrNameLst>
                                          <p:attrName>style.visibility</p:attrName>
                                        </p:attrNameLst>
                                      </p:cBhvr>
                                      <p:to>
                                        <p:strVal val="visible"/>
                                      </p:to>
                                    </p:set>
                                    <p:anim calcmode="lin" valueType="num">
                                      <p:cBhvr>
                                        <p:cTn id="7" dur="1000" fill="hold"/>
                                        <p:tgtEl>
                                          <p:spTgt spid="278535"/>
                                        </p:tgtEl>
                                        <p:attrNameLst>
                                          <p:attrName>ppt_w</p:attrName>
                                        </p:attrNameLst>
                                      </p:cBhvr>
                                      <p:tavLst>
                                        <p:tav tm="0">
                                          <p:val>
                                            <p:strVal val="#ppt_w*0.70"/>
                                          </p:val>
                                        </p:tav>
                                        <p:tav tm="100000">
                                          <p:val>
                                            <p:strVal val="#ppt_w"/>
                                          </p:val>
                                        </p:tav>
                                      </p:tavLst>
                                    </p:anim>
                                    <p:anim calcmode="lin" valueType="num">
                                      <p:cBhvr>
                                        <p:cTn id="8" dur="1000" fill="hold"/>
                                        <p:tgtEl>
                                          <p:spTgt spid="278535"/>
                                        </p:tgtEl>
                                        <p:attrNameLst>
                                          <p:attrName>ppt_h</p:attrName>
                                        </p:attrNameLst>
                                      </p:cBhvr>
                                      <p:tavLst>
                                        <p:tav tm="0">
                                          <p:val>
                                            <p:strVal val="#ppt_h"/>
                                          </p:val>
                                        </p:tav>
                                        <p:tav tm="100000">
                                          <p:val>
                                            <p:strVal val="#ppt_h"/>
                                          </p:val>
                                        </p:tav>
                                      </p:tavLst>
                                    </p:anim>
                                    <p:animEffect transition="in" filter="fade">
                                      <p:cBhvr>
                                        <p:cTn id="9" dur="1000"/>
                                        <p:tgtEl>
                                          <p:spTgt spid="27853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78560"/>
                                        </p:tgtEl>
                                        <p:attrNameLst>
                                          <p:attrName>style.visibility</p:attrName>
                                        </p:attrNameLst>
                                      </p:cBhvr>
                                      <p:to>
                                        <p:strVal val="visible"/>
                                      </p:to>
                                    </p:set>
                                    <p:anim calcmode="lin" valueType="num">
                                      <p:cBhvr>
                                        <p:cTn id="12" dur="1000" fill="hold"/>
                                        <p:tgtEl>
                                          <p:spTgt spid="278560"/>
                                        </p:tgtEl>
                                        <p:attrNameLst>
                                          <p:attrName>ppt_w</p:attrName>
                                        </p:attrNameLst>
                                      </p:cBhvr>
                                      <p:tavLst>
                                        <p:tav tm="0">
                                          <p:val>
                                            <p:strVal val="#ppt_w*0.70"/>
                                          </p:val>
                                        </p:tav>
                                        <p:tav tm="100000">
                                          <p:val>
                                            <p:strVal val="#ppt_w"/>
                                          </p:val>
                                        </p:tav>
                                      </p:tavLst>
                                    </p:anim>
                                    <p:anim calcmode="lin" valueType="num">
                                      <p:cBhvr>
                                        <p:cTn id="13" dur="1000" fill="hold"/>
                                        <p:tgtEl>
                                          <p:spTgt spid="278560"/>
                                        </p:tgtEl>
                                        <p:attrNameLst>
                                          <p:attrName>ppt_h</p:attrName>
                                        </p:attrNameLst>
                                      </p:cBhvr>
                                      <p:tavLst>
                                        <p:tav tm="0">
                                          <p:val>
                                            <p:strVal val="#ppt_h"/>
                                          </p:val>
                                        </p:tav>
                                        <p:tav tm="100000">
                                          <p:val>
                                            <p:strVal val="#ppt_h"/>
                                          </p:val>
                                        </p:tav>
                                      </p:tavLst>
                                    </p:anim>
                                    <p:animEffect transition="in" filter="fade">
                                      <p:cBhvr>
                                        <p:cTn id="14" dur="1000"/>
                                        <p:tgtEl>
                                          <p:spTgt spid="27856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78559"/>
                                        </p:tgtEl>
                                        <p:attrNameLst>
                                          <p:attrName>style.visibility</p:attrName>
                                        </p:attrNameLst>
                                      </p:cBhvr>
                                      <p:to>
                                        <p:strVal val="visible"/>
                                      </p:to>
                                    </p:set>
                                    <p:anim calcmode="lin" valueType="num">
                                      <p:cBhvr>
                                        <p:cTn id="17" dur="1000" fill="hold"/>
                                        <p:tgtEl>
                                          <p:spTgt spid="278559"/>
                                        </p:tgtEl>
                                        <p:attrNameLst>
                                          <p:attrName>ppt_w</p:attrName>
                                        </p:attrNameLst>
                                      </p:cBhvr>
                                      <p:tavLst>
                                        <p:tav tm="0">
                                          <p:val>
                                            <p:strVal val="#ppt_w*0.70"/>
                                          </p:val>
                                        </p:tav>
                                        <p:tav tm="100000">
                                          <p:val>
                                            <p:strVal val="#ppt_w"/>
                                          </p:val>
                                        </p:tav>
                                      </p:tavLst>
                                    </p:anim>
                                    <p:anim calcmode="lin" valueType="num">
                                      <p:cBhvr>
                                        <p:cTn id="18" dur="1000" fill="hold"/>
                                        <p:tgtEl>
                                          <p:spTgt spid="278559"/>
                                        </p:tgtEl>
                                        <p:attrNameLst>
                                          <p:attrName>ppt_h</p:attrName>
                                        </p:attrNameLst>
                                      </p:cBhvr>
                                      <p:tavLst>
                                        <p:tav tm="0">
                                          <p:val>
                                            <p:strVal val="#ppt_h"/>
                                          </p:val>
                                        </p:tav>
                                        <p:tav tm="100000">
                                          <p:val>
                                            <p:strVal val="#ppt_h"/>
                                          </p:val>
                                        </p:tav>
                                      </p:tavLst>
                                    </p:anim>
                                    <p:animEffect transition="in" filter="fade">
                                      <p:cBhvr>
                                        <p:cTn id="19" dur="1000"/>
                                        <p:tgtEl>
                                          <p:spTgt spid="2785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78537"/>
                                        </p:tgtEl>
                                        <p:attrNameLst>
                                          <p:attrName>style.visibility</p:attrName>
                                        </p:attrNameLst>
                                      </p:cBhvr>
                                      <p:to>
                                        <p:strVal val="visible"/>
                                      </p:to>
                                    </p:set>
                                    <p:animEffect transition="in" filter="fade">
                                      <p:cBhvr>
                                        <p:cTn id="24" dur="2000"/>
                                        <p:tgtEl>
                                          <p:spTgt spid="278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5" grpId="0"/>
      <p:bldP spid="278559" grpId="0" animBg="1"/>
      <p:bldP spid="27856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Shema</a:t>
            </a:r>
          </a:p>
        </p:txBody>
      </p:sp>
      <p:pic>
        <p:nvPicPr>
          <p:cNvPr id="38915"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6" name="Text Box 4"/>
          <p:cNvSpPr txBox="1">
            <a:spLocks noChangeArrowheads="1"/>
          </p:cNvSpPr>
          <p:nvPr/>
        </p:nvSpPr>
        <p:spPr bwMode="auto">
          <a:xfrm>
            <a:off x="846138" y="1201738"/>
            <a:ext cx="7407275" cy="32924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2000" i="1">
                <a:latin typeface="Arial" charset="0"/>
              </a:rPr>
              <a:t>Luke 2:4-7 (NIV)</a:t>
            </a:r>
            <a:endParaRPr lang="en-US" sz="2000">
              <a:latin typeface="Arial" charset="0"/>
            </a:endParaRPr>
          </a:p>
          <a:p>
            <a:pPr>
              <a:spcAft>
                <a:spcPct val="50000"/>
              </a:spcAft>
              <a:buFontTx/>
              <a:buNone/>
            </a:pPr>
            <a:r>
              <a:rPr lang="en-US" sz="2000">
                <a:latin typeface="Arial" charset="0"/>
              </a:rPr>
              <a:t>So Joseph also went up from the town of Nazareth in Galilee to Judea, to Bethlehem, the town of David, because he belonged to the house and line of David.  He went there to register with Mary, who was pledged to be married to him and was expecting a child.  While they were there, the time came for the baby to be born, and she gave birth to her firstborn, a son.  </a:t>
            </a:r>
            <a:r>
              <a:rPr lang="en-US" sz="2000">
                <a:solidFill>
                  <a:srgbClr val="0000FF"/>
                </a:solidFill>
                <a:latin typeface="Arial" charset="0"/>
              </a:rPr>
              <a:t>She wrapped him in cloths and placed him in a manger, because there was no room for them in the inn.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28036">
                                            <p:txEl>
                                              <p:pRg st="1" end="1"/>
                                            </p:txEl>
                                          </p:spTgt>
                                        </p:tgtEl>
                                        <p:attrNameLst>
                                          <p:attrName>style.visibility</p:attrName>
                                        </p:attrNameLst>
                                      </p:cBhvr>
                                      <p:to>
                                        <p:strVal val="visible"/>
                                      </p:to>
                                    </p:set>
                                    <p:animEffect transition="in" filter="fade">
                                      <p:cBhvr>
                                        <p:cTn id="7" dur="2000"/>
                                        <p:tgtEl>
                                          <p:spTgt spid="4280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pPr eaLnBrk="1" hangingPunct="1"/>
            <a:endParaRPr lang="en-US" smtClean="0"/>
          </a:p>
        </p:txBody>
      </p:sp>
      <p:sp>
        <p:nvSpPr>
          <p:cNvPr id="39939" name="Rectangle 3" descr="No room in the Inn"/>
          <p:cNvSpPr>
            <a:spLocks noGrp="1" noChangeAspect="1" noChangeArrowheads="1"/>
          </p:cNvSpPr>
          <p:nvPr isPhoto="1"/>
        </p:nvSpPr>
        <p:spPr bwMode="auto">
          <a:xfrm>
            <a:off x="673100" y="381000"/>
            <a:ext cx="7905750" cy="549433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lstStyle/>
          <a:p>
            <a:pPr eaLnBrk="1" hangingPunct="1"/>
            <a:endParaRPr lang="en-US" smtClean="0"/>
          </a:p>
        </p:txBody>
      </p:sp>
      <p:pic>
        <p:nvPicPr>
          <p:cNvPr id="40963" name="Picture 5" descr="Donkey at Pell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 Box 7"/>
          <p:cNvSpPr txBox="1">
            <a:spLocks noChangeArrowheads="1"/>
          </p:cNvSpPr>
          <p:nvPr/>
        </p:nvSpPr>
        <p:spPr bwMode="auto">
          <a:xfrm>
            <a:off x="1830388" y="5056188"/>
            <a:ext cx="5546725" cy="955675"/>
          </a:xfrm>
          <a:prstGeom prst="rect">
            <a:avLst/>
          </a:prstGeom>
          <a:solidFill>
            <a:schemeClr val="bg2">
              <a:alpha val="7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Donkey's were Owned By the Rich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9031"/>
                                        </p:tgtEl>
                                        <p:attrNameLst>
                                          <p:attrName>style.visibility</p:attrName>
                                        </p:attrNameLst>
                                      </p:cBhvr>
                                      <p:to>
                                        <p:strVal val="visible"/>
                                      </p:to>
                                    </p:set>
                                    <p:anim calcmode="lin" valueType="num">
                                      <p:cBhvr>
                                        <p:cTn id="7" dur="1000" fill="hold"/>
                                        <p:tgtEl>
                                          <p:spTgt spid="129031"/>
                                        </p:tgtEl>
                                        <p:attrNameLst>
                                          <p:attrName>ppt_w</p:attrName>
                                        </p:attrNameLst>
                                      </p:cBhvr>
                                      <p:tavLst>
                                        <p:tav tm="0">
                                          <p:val>
                                            <p:strVal val="#ppt_w*0.70"/>
                                          </p:val>
                                        </p:tav>
                                        <p:tav tm="100000">
                                          <p:val>
                                            <p:strVal val="#ppt_w"/>
                                          </p:val>
                                        </p:tav>
                                      </p:tavLst>
                                    </p:anim>
                                    <p:anim calcmode="lin" valueType="num">
                                      <p:cBhvr>
                                        <p:cTn id="8" dur="1000" fill="hold"/>
                                        <p:tgtEl>
                                          <p:spTgt spid="129031"/>
                                        </p:tgtEl>
                                        <p:attrNameLst>
                                          <p:attrName>ppt_h</p:attrName>
                                        </p:attrNameLst>
                                      </p:cBhvr>
                                      <p:tavLst>
                                        <p:tav tm="0">
                                          <p:val>
                                            <p:strVal val="#ppt_h"/>
                                          </p:val>
                                        </p:tav>
                                        <p:tav tm="100000">
                                          <p:val>
                                            <p:strVal val="#ppt_h"/>
                                          </p:val>
                                        </p:tav>
                                      </p:tavLst>
                                    </p:anim>
                                    <p:animEffect transition="in" filter="fade">
                                      <p:cBhvr>
                                        <p:cTn id="9"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4" name="Text Box 4"/>
          <p:cNvSpPr txBox="1">
            <a:spLocks noChangeArrowheads="1"/>
          </p:cNvSpPr>
          <p:nvPr/>
        </p:nvSpPr>
        <p:spPr bwMode="auto">
          <a:xfrm>
            <a:off x="1062038" y="3568700"/>
            <a:ext cx="7232650" cy="1603375"/>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Lev 5:7 (NIV)</a:t>
            </a:r>
          </a:p>
          <a:p>
            <a:pPr>
              <a:spcAft>
                <a:spcPct val="50000"/>
              </a:spcAft>
              <a:buFontTx/>
              <a:buNone/>
            </a:pPr>
            <a:r>
              <a:rPr lang="en-US" sz="1800">
                <a:latin typeface="Arial" charset="0"/>
              </a:rPr>
              <a:t>‘</a:t>
            </a:r>
            <a:r>
              <a:rPr lang="en-US" sz="1800">
                <a:solidFill>
                  <a:srgbClr val="0000FF"/>
                </a:solidFill>
                <a:latin typeface="Arial" charset="0"/>
              </a:rPr>
              <a:t>But if ﻿﻿he cannot afford a lamb</a:t>
            </a:r>
            <a:r>
              <a:rPr lang="en-US" sz="1800">
                <a:latin typeface="Arial" charset="0"/>
              </a:rPr>
              <a:t>, then he shall bring to the Lord his guilt offering for that in which he has sinned, </a:t>
            </a:r>
            <a:r>
              <a:rPr lang="en-US" sz="1800">
                <a:solidFill>
                  <a:srgbClr val="0000FF"/>
                </a:solidFill>
                <a:latin typeface="Arial" charset="0"/>
              </a:rPr>
              <a:t>two turtledoves or two young pigeons</a:t>
            </a:r>
            <a:r>
              <a:rPr lang="en-US" sz="1800">
                <a:latin typeface="Arial" charset="0"/>
              </a:rPr>
              <a:t>, ﻿﻿one for a sin offering and the other for a burnt offering.</a:t>
            </a:r>
          </a:p>
        </p:txBody>
      </p:sp>
      <p:sp>
        <p:nvSpPr>
          <p:cNvPr id="322565" name="Text Box 5"/>
          <p:cNvSpPr txBox="1">
            <a:spLocks noChangeArrowheads="1"/>
          </p:cNvSpPr>
          <p:nvPr/>
        </p:nvSpPr>
        <p:spPr bwMode="auto">
          <a:xfrm>
            <a:off x="1057275" y="1525588"/>
            <a:ext cx="7131050" cy="1328737"/>
          </a:xfrm>
          <a:prstGeom prst="rect">
            <a:avLst/>
          </a:prstGeom>
          <a:noFill/>
          <a:ln>
            <a:noFill/>
          </a:ln>
          <a:effectLst>
            <a:outerShdw dist="17961" dir="2700000" algn="ctr" rotWithShape="0">
              <a:srgbClr val="EAEAEA"/>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Luke 2:22-24 (NIV)</a:t>
            </a:r>
          </a:p>
          <a:p>
            <a:pPr>
              <a:spcAft>
                <a:spcPct val="50000"/>
              </a:spcAft>
              <a:buFontTx/>
              <a:buNone/>
            </a:pPr>
            <a:r>
              <a:rPr lang="en-US" sz="1800">
                <a:latin typeface="Arial" charset="0"/>
              </a:rPr>
              <a:t>They brought Him up to Jerusalem to present Him to the Lord… and to offer a sacrifice according to what was said in the Law of the Lord, “</a:t>
            </a:r>
            <a:r>
              <a:rPr lang="en-US" sz="1800">
                <a:solidFill>
                  <a:srgbClr val="0000FF"/>
                </a:solidFill>
                <a:latin typeface="Arial" charset="0"/>
              </a:rPr>
              <a:t>﻿﻿A pair of turtledoves or two young pigeons</a:t>
            </a:r>
            <a:r>
              <a:rPr lang="en-US" sz="1800">
                <a:latin typeface="Arial"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2565"/>
                                        </p:tgtEl>
                                        <p:attrNameLst>
                                          <p:attrName>style.visibility</p:attrName>
                                        </p:attrNameLst>
                                      </p:cBhvr>
                                      <p:to>
                                        <p:strVal val="visible"/>
                                      </p:to>
                                    </p:set>
                                    <p:animEffect transition="in" filter="fade">
                                      <p:cBhvr>
                                        <p:cTn id="7" dur="2000"/>
                                        <p:tgtEl>
                                          <p:spTgt spid="3225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2564"/>
                                        </p:tgtEl>
                                        <p:attrNameLst>
                                          <p:attrName>style.visibility</p:attrName>
                                        </p:attrNameLst>
                                      </p:cBhvr>
                                      <p:to>
                                        <p:strVal val="visible"/>
                                      </p:to>
                                    </p:set>
                                    <p:animEffect transition="in" filter="fade">
                                      <p:cBhvr>
                                        <p:cTn id="12" dur="2000"/>
                                        <p:tgtEl>
                                          <p:spTgt spid="322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p:bldP spid="3225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sp>
        <p:nvSpPr>
          <p:cNvPr id="6147"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6148" name="Picture 4" descr="preview_parchment_c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3119" name="Group 15"/>
          <p:cNvGrpSpPr>
            <a:grpSpLocks/>
          </p:cNvGrpSpPr>
          <p:nvPr/>
        </p:nvGrpSpPr>
        <p:grpSpPr bwMode="auto">
          <a:xfrm>
            <a:off x="1565275" y="2354263"/>
            <a:ext cx="3008313" cy="2279650"/>
            <a:chOff x="986" y="1483"/>
            <a:chExt cx="1895" cy="1436"/>
          </a:xfrm>
        </p:grpSpPr>
        <p:sp>
          <p:nvSpPr>
            <p:cNvPr id="6155" name="Text Box 6"/>
            <p:cNvSpPr txBox="1">
              <a:spLocks noChangeArrowheads="1"/>
            </p:cNvSpPr>
            <p:nvPr/>
          </p:nvSpPr>
          <p:spPr bwMode="auto">
            <a:xfrm>
              <a:off x="986" y="1483"/>
              <a:ext cx="1325"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6000" b="0">
                  <a:latin typeface="STOMP_Relish Gargler" pitchFamily="2" charset="0"/>
                </a:rPr>
                <a:t>G</a:t>
              </a:r>
              <a:r>
                <a:rPr lang="en-US" sz="4800" b="0">
                  <a:latin typeface="STOMP_Relish Gargler" pitchFamily="2" charset="0"/>
                </a:rPr>
                <a:t>reek</a:t>
              </a:r>
              <a:endParaRPr lang="en-US" sz="4800" b="0"/>
            </a:p>
          </p:txBody>
        </p:sp>
        <p:sp>
          <p:nvSpPr>
            <p:cNvPr id="6156" name="Text Box 8"/>
            <p:cNvSpPr txBox="1">
              <a:spLocks noChangeArrowheads="1"/>
            </p:cNvSpPr>
            <p:nvPr/>
          </p:nvSpPr>
          <p:spPr bwMode="auto">
            <a:xfrm>
              <a:off x="1004" y="2011"/>
              <a:ext cx="18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3600">
                  <a:latin typeface="Trajan Pro" pitchFamily="18" charset="0"/>
                </a:rPr>
                <a:t>Roman</a:t>
              </a:r>
            </a:p>
          </p:txBody>
        </p:sp>
        <p:sp>
          <p:nvSpPr>
            <p:cNvPr id="6157" name="Text Box 9"/>
            <p:cNvSpPr txBox="1">
              <a:spLocks noChangeArrowheads="1"/>
            </p:cNvSpPr>
            <p:nvPr/>
          </p:nvSpPr>
          <p:spPr bwMode="auto">
            <a:xfrm>
              <a:off x="1040" y="2515"/>
              <a:ext cx="18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3600">
                  <a:latin typeface="Arial" charset="0"/>
                </a:rPr>
                <a:t>USA</a:t>
              </a:r>
              <a:endParaRPr lang="en-US" sz="2000">
                <a:latin typeface="Arial" charset="0"/>
              </a:endParaRPr>
            </a:p>
          </p:txBody>
        </p:sp>
      </p:grpSp>
      <p:grpSp>
        <p:nvGrpSpPr>
          <p:cNvPr id="303120" name="Group 16"/>
          <p:cNvGrpSpPr>
            <a:grpSpLocks/>
          </p:cNvGrpSpPr>
          <p:nvPr/>
        </p:nvGrpSpPr>
        <p:grpSpPr bwMode="auto">
          <a:xfrm>
            <a:off x="5499100" y="2424113"/>
            <a:ext cx="1900238" cy="2187575"/>
            <a:chOff x="3464" y="1527"/>
            <a:chExt cx="1197" cy="1378"/>
          </a:xfrm>
        </p:grpSpPr>
        <p:sp>
          <p:nvSpPr>
            <p:cNvPr id="6152" name="Text Box 10"/>
            <p:cNvSpPr txBox="1">
              <a:spLocks noChangeArrowheads="1"/>
            </p:cNvSpPr>
            <p:nvPr/>
          </p:nvSpPr>
          <p:spPr bwMode="auto">
            <a:xfrm>
              <a:off x="3512" y="2082"/>
              <a:ext cx="11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2800">
                  <a:latin typeface="Aniron" pitchFamily="2" charset="0"/>
                </a:rPr>
                <a:t>Jewish</a:t>
              </a:r>
            </a:p>
          </p:txBody>
        </p:sp>
        <p:sp>
          <p:nvSpPr>
            <p:cNvPr id="6153" name="Text Box 11"/>
            <p:cNvSpPr txBox="1">
              <a:spLocks noChangeArrowheads="1"/>
            </p:cNvSpPr>
            <p:nvPr/>
          </p:nvSpPr>
          <p:spPr bwMode="auto">
            <a:xfrm>
              <a:off x="3464" y="1527"/>
              <a:ext cx="1113"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4800">
                  <a:latin typeface="Jerusalem" pitchFamily="2" charset="0"/>
                </a:rPr>
                <a:t>ISRAEL</a:t>
              </a:r>
            </a:p>
          </p:txBody>
        </p:sp>
        <p:sp>
          <p:nvSpPr>
            <p:cNvPr id="6154" name="Text Box 13"/>
            <p:cNvSpPr txBox="1">
              <a:spLocks noChangeArrowheads="1"/>
            </p:cNvSpPr>
            <p:nvPr/>
          </p:nvSpPr>
          <p:spPr bwMode="auto">
            <a:xfrm>
              <a:off x="3548" y="2578"/>
              <a:ext cx="100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2800">
                  <a:latin typeface="Moses-Light Ex" pitchFamily="2" charset="0"/>
                </a:rPr>
                <a:t>Bible</a:t>
              </a:r>
            </a:p>
          </p:txBody>
        </p:sp>
      </p:grpSp>
      <p:sp>
        <p:nvSpPr>
          <p:cNvPr id="6151" name="Rectangle 14"/>
          <p:cNvSpPr>
            <a:spLocks noChangeArrowheads="1"/>
          </p:cNvSpPr>
          <p:nvPr/>
        </p:nvSpPr>
        <p:spPr bwMode="auto">
          <a:xfrm>
            <a:off x="409575" y="1160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buFontTx/>
              <a:buNone/>
            </a:pPr>
            <a:r>
              <a:rPr lang="en-US" sz="4000">
                <a:solidFill>
                  <a:schemeClr val="tx2"/>
                </a:solidFill>
                <a:latin typeface="Trajan Pro" pitchFamily="18" charset="0"/>
              </a:rPr>
              <a:t>Western </a:t>
            </a:r>
            <a:r>
              <a:rPr lang="en-US" sz="5400" b="0">
                <a:solidFill>
                  <a:schemeClr val="tx2"/>
                </a:solidFill>
                <a:latin typeface="Lithos Pro Regular" pitchFamily="82" charset="0"/>
              </a:rPr>
              <a:t> </a:t>
            </a:r>
            <a:r>
              <a:rPr lang="en-US" sz="3200" b="0">
                <a:solidFill>
                  <a:schemeClr val="tx2"/>
                </a:solidFill>
                <a:latin typeface="Lithos Pro Regular" pitchFamily="82" charset="0"/>
              </a:rPr>
              <a:t>vs. </a:t>
            </a:r>
            <a:r>
              <a:rPr lang="en-US" sz="5400" b="0">
                <a:solidFill>
                  <a:schemeClr val="tx2"/>
                </a:solidFill>
                <a:latin typeface="Lithos Pro Regular" pitchFamily="82" charset="0"/>
              </a:rPr>
              <a:t> </a:t>
            </a:r>
            <a:r>
              <a:rPr lang="en-US" sz="4000" b="0">
                <a:solidFill>
                  <a:schemeClr val="tx2"/>
                </a:solidFill>
                <a:latin typeface="Aniron" pitchFamily="2" charset="0"/>
              </a:rPr>
              <a:t>Eastern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3119"/>
                                        </p:tgtEl>
                                        <p:attrNameLst>
                                          <p:attrName>style.visibility</p:attrName>
                                        </p:attrNameLst>
                                      </p:cBhvr>
                                      <p:to>
                                        <p:strVal val="visible"/>
                                      </p:to>
                                    </p:set>
                                    <p:animEffect transition="in" filter="fade">
                                      <p:cBhvr>
                                        <p:cTn id="7" dur="2000"/>
                                        <p:tgtEl>
                                          <p:spTgt spid="303119"/>
                                        </p:tgtEl>
                                      </p:cBhvr>
                                    </p:animEffect>
                                  </p:childTnLst>
                                </p:cTn>
                              </p:par>
                              <p:par>
                                <p:cTn id="8" presetID="10" presetClass="entr" presetSubtype="0" fill="hold" nodeType="withEffect">
                                  <p:stCondLst>
                                    <p:cond delay="0"/>
                                  </p:stCondLst>
                                  <p:childTnLst>
                                    <p:set>
                                      <p:cBhvr>
                                        <p:cTn id="9" dur="1" fill="hold">
                                          <p:stCondLst>
                                            <p:cond delay="0"/>
                                          </p:stCondLst>
                                        </p:cTn>
                                        <p:tgtEl>
                                          <p:spTgt spid="303120"/>
                                        </p:tgtEl>
                                        <p:attrNameLst>
                                          <p:attrName>style.visibility</p:attrName>
                                        </p:attrNameLst>
                                      </p:cBhvr>
                                      <p:to>
                                        <p:strVal val="visible"/>
                                      </p:to>
                                    </p:set>
                                    <p:animEffect transition="in" filter="fade">
                                      <p:cBhvr>
                                        <p:cTn id="10" dur="2000"/>
                                        <p:tgtEl>
                                          <p:spTgt spid="303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pPr eaLnBrk="1" hangingPunct="1"/>
            <a:endParaRPr lang="en-US" smtClean="0"/>
          </a:p>
        </p:txBody>
      </p:sp>
      <p:pic>
        <p:nvPicPr>
          <p:cNvPr id="43011" name="Picture 4" descr="Galilean Kitch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8738" y="-1595438"/>
            <a:ext cx="6429375" cy="845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1" name="Text Box 5"/>
          <p:cNvSpPr txBox="1">
            <a:spLocks noChangeArrowheads="1"/>
          </p:cNvSpPr>
          <p:nvPr/>
        </p:nvSpPr>
        <p:spPr bwMode="auto">
          <a:xfrm>
            <a:off x="5133975" y="249238"/>
            <a:ext cx="2243138" cy="528637"/>
          </a:xfrm>
          <a:prstGeom prst="rect">
            <a:avLst/>
          </a:prstGeom>
          <a:solidFill>
            <a:schemeClr val="bg2">
              <a:alpha val="7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Kitchen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95941"/>
                                        </p:tgtEl>
                                        <p:attrNameLst>
                                          <p:attrName>style.visibility</p:attrName>
                                        </p:attrNameLst>
                                      </p:cBhvr>
                                      <p:to>
                                        <p:strVal val="visible"/>
                                      </p:to>
                                    </p:set>
                                    <p:anim calcmode="lin" valueType="num">
                                      <p:cBhvr>
                                        <p:cTn id="7" dur="1000" fill="hold"/>
                                        <p:tgtEl>
                                          <p:spTgt spid="295941"/>
                                        </p:tgtEl>
                                        <p:attrNameLst>
                                          <p:attrName>ppt_w</p:attrName>
                                        </p:attrNameLst>
                                      </p:cBhvr>
                                      <p:tavLst>
                                        <p:tav tm="0">
                                          <p:val>
                                            <p:strVal val="#ppt_w*0.70"/>
                                          </p:val>
                                        </p:tav>
                                        <p:tav tm="100000">
                                          <p:val>
                                            <p:strVal val="#ppt_w"/>
                                          </p:val>
                                        </p:tav>
                                      </p:tavLst>
                                    </p:anim>
                                    <p:anim calcmode="lin" valueType="num">
                                      <p:cBhvr>
                                        <p:cTn id="8" dur="1000" fill="hold"/>
                                        <p:tgtEl>
                                          <p:spTgt spid="295941"/>
                                        </p:tgtEl>
                                        <p:attrNameLst>
                                          <p:attrName>ppt_h</p:attrName>
                                        </p:attrNameLst>
                                      </p:cBhvr>
                                      <p:tavLst>
                                        <p:tav tm="0">
                                          <p:val>
                                            <p:strVal val="#ppt_h"/>
                                          </p:val>
                                        </p:tav>
                                        <p:tav tm="100000">
                                          <p:val>
                                            <p:strVal val="#ppt_h"/>
                                          </p:val>
                                        </p:tav>
                                      </p:tavLst>
                                    </p:anim>
                                    <p:animEffect transition="in" filter="fade">
                                      <p:cBhvr>
                                        <p:cTn id="9" dur="1000"/>
                                        <p:tgtEl>
                                          <p:spTgt spid="29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smtClean="0"/>
          </a:p>
        </p:txBody>
      </p:sp>
      <p:pic>
        <p:nvPicPr>
          <p:cNvPr id="44035" name="Picture 4" descr="Galilean Family R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Text Box 5"/>
          <p:cNvSpPr txBox="1">
            <a:spLocks noChangeArrowheads="1"/>
          </p:cNvSpPr>
          <p:nvPr/>
        </p:nvSpPr>
        <p:spPr bwMode="auto">
          <a:xfrm>
            <a:off x="5551488" y="298450"/>
            <a:ext cx="3433762" cy="528638"/>
          </a:xfrm>
          <a:prstGeom prst="rect">
            <a:avLst/>
          </a:prstGeom>
          <a:solidFill>
            <a:schemeClr val="bg2">
              <a:alpha val="70195"/>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solidFill>
                  <a:schemeClr val="bg1"/>
                </a:solidFill>
                <a:latin typeface="Caeldera" pitchFamily="34" charset="0"/>
              </a:rPr>
              <a:t>Living Room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34853"/>
                                        </p:tgtEl>
                                        <p:attrNameLst>
                                          <p:attrName>style.visibility</p:attrName>
                                        </p:attrNameLst>
                                      </p:cBhvr>
                                      <p:to>
                                        <p:strVal val="visible"/>
                                      </p:to>
                                    </p:set>
                                    <p:anim calcmode="lin" valueType="num">
                                      <p:cBhvr>
                                        <p:cTn id="7" dur="1000" fill="hold"/>
                                        <p:tgtEl>
                                          <p:spTgt spid="334853"/>
                                        </p:tgtEl>
                                        <p:attrNameLst>
                                          <p:attrName>ppt_w</p:attrName>
                                        </p:attrNameLst>
                                      </p:cBhvr>
                                      <p:tavLst>
                                        <p:tav tm="0">
                                          <p:val>
                                            <p:strVal val="#ppt_w*0.70"/>
                                          </p:val>
                                        </p:tav>
                                        <p:tav tm="100000">
                                          <p:val>
                                            <p:strVal val="#ppt_w"/>
                                          </p:val>
                                        </p:tav>
                                      </p:tavLst>
                                    </p:anim>
                                    <p:anim calcmode="lin" valueType="num">
                                      <p:cBhvr>
                                        <p:cTn id="8" dur="1000" fill="hold"/>
                                        <p:tgtEl>
                                          <p:spTgt spid="334853"/>
                                        </p:tgtEl>
                                        <p:attrNameLst>
                                          <p:attrName>ppt_h</p:attrName>
                                        </p:attrNameLst>
                                      </p:cBhvr>
                                      <p:tavLst>
                                        <p:tav tm="0">
                                          <p:val>
                                            <p:strVal val="#ppt_h"/>
                                          </p:val>
                                        </p:tav>
                                        <p:tav tm="100000">
                                          <p:val>
                                            <p:strVal val="#ppt_h"/>
                                          </p:val>
                                        </p:tav>
                                      </p:tavLst>
                                    </p:anim>
                                    <p:animEffect transition="in" filter="fade">
                                      <p:cBhvr>
                                        <p:cTn id="9" dur="1000"/>
                                        <p:tgtEl>
                                          <p:spTgt spid="334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pPr eaLnBrk="1" hangingPunct="1"/>
            <a:endParaRPr lang="en-US" smtClean="0"/>
          </a:p>
        </p:txBody>
      </p:sp>
      <p:sp>
        <p:nvSpPr>
          <p:cNvPr id="45059" name="Rectangle 3" descr="IMG_8241"/>
          <p:cNvSpPr>
            <a:spLocks noGrp="1" noChangeAspect="1" noChangeArrowheads="1"/>
          </p:cNvSpPr>
          <p:nvPr isPhoto="1"/>
        </p:nvSpPr>
        <p:spPr bwMode="auto">
          <a:xfrm>
            <a:off x="0" y="381000"/>
            <a:ext cx="9144000" cy="6096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165893" name="Text Box 5"/>
          <p:cNvSpPr txBox="1">
            <a:spLocks noChangeArrowheads="1"/>
          </p:cNvSpPr>
          <p:nvPr/>
        </p:nvSpPr>
        <p:spPr bwMode="auto">
          <a:xfrm>
            <a:off x="192088" y="501650"/>
            <a:ext cx="4017962" cy="457200"/>
          </a:xfrm>
          <a:prstGeom prst="rect">
            <a:avLst/>
          </a:prstGeom>
          <a:solidFill>
            <a:schemeClr val="bg2">
              <a:alpha val="6117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latin typeface="Argos MF" pitchFamily="2" charset="0"/>
              </a:rPr>
              <a:t>A Water Trough for Animals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5893"/>
                                        </p:tgtEl>
                                        <p:attrNameLst>
                                          <p:attrName>style.visibility</p:attrName>
                                        </p:attrNameLst>
                                      </p:cBhvr>
                                      <p:to>
                                        <p:strVal val="visible"/>
                                      </p:to>
                                    </p:set>
                                    <p:anim calcmode="lin" valueType="num">
                                      <p:cBhvr>
                                        <p:cTn id="7" dur="1000" fill="hold"/>
                                        <p:tgtEl>
                                          <p:spTgt spid="165893"/>
                                        </p:tgtEl>
                                        <p:attrNameLst>
                                          <p:attrName>ppt_w</p:attrName>
                                        </p:attrNameLst>
                                      </p:cBhvr>
                                      <p:tavLst>
                                        <p:tav tm="0">
                                          <p:val>
                                            <p:strVal val="#ppt_w*0.70"/>
                                          </p:val>
                                        </p:tav>
                                        <p:tav tm="100000">
                                          <p:val>
                                            <p:strVal val="#ppt_w"/>
                                          </p:val>
                                        </p:tav>
                                      </p:tavLst>
                                    </p:anim>
                                    <p:anim calcmode="lin" valueType="num">
                                      <p:cBhvr>
                                        <p:cTn id="8" dur="1000" fill="hold"/>
                                        <p:tgtEl>
                                          <p:spTgt spid="165893"/>
                                        </p:tgtEl>
                                        <p:attrNameLst>
                                          <p:attrName>ppt_h</p:attrName>
                                        </p:attrNameLst>
                                      </p:cBhvr>
                                      <p:tavLst>
                                        <p:tav tm="0">
                                          <p:val>
                                            <p:strVal val="#ppt_h"/>
                                          </p:val>
                                        </p:tav>
                                        <p:tav tm="100000">
                                          <p:val>
                                            <p:strVal val="#ppt_h"/>
                                          </p:val>
                                        </p:tav>
                                      </p:tavLst>
                                    </p:anim>
                                    <p:animEffect transition="in" filter="fade">
                                      <p:cBhvr>
                                        <p:cTn id="9" dur="10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pPr eaLnBrk="1" hangingPunct="1"/>
            <a:endParaRPr lang="en-US" smtClean="0"/>
          </a:p>
        </p:txBody>
      </p:sp>
      <p:sp>
        <p:nvSpPr>
          <p:cNvPr id="46083" name="Rectangle 3" descr="Ramat Rahel stone manger, tb n111100"/>
          <p:cNvSpPr>
            <a:spLocks noGrp="1" noChangeAspect="1" noChangeArrowheads="1"/>
          </p:cNvSpPr>
          <p:nvPr isPhoto="1"/>
        </p:nvSpPr>
        <p:spPr bwMode="auto">
          <a:xfrm>
            <a:off x="0" y="0"/>
            <a:ext cx="91440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
        <p:nvSpPr>
          <p:cNvPr id="231429" name="Text Box 5"/>
          <p:cNvSpPr txBox="1">
            <a:spLocks noChangeArrowheads="1"/>
          </p:cNvSpPr>
          <p:nvPr/>
        </p:nvSpPr>
        <p:spPr bwMode="auto">
          <a:xfrm>
            <a:off x="855663" y="334963"/>
            <a:ext cx="4206875" cy="457200"/>
          </a:xfrm>
          <a:prstGeom prst="rect">
            <a:avLst/>
          </a:prstGeom>
          <a:solidFill>
            <a:schemeClr val="bg2">
              <a:alpha val="5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latin typeface="Lithos Pro Regular" pitchFamily="82" charset="0"/>
              </a:rPr>
              <a:t>A Stone Water Trough</a:t>
            </a:r>
          </a:p>
        </p:txBody>
      </p:sp>
      <p:sp>
        <p:nvSpPr>
          <p:cNvPr id="231430" name="Text Box 6"/>
          <p:cNvSpPr txBox="1">
            <a:spLocks noChangeArrowheads="1"/>
          </p:cNvSpPr>
          <p:nvPr/>
        </p:nvSpPr>
        <p:spPr bwMode="auto">
          <a:xfrm>
            <a:off x="1554163" y="849313"/>
            <a:ext cx="3457575" cy="457200"/>
          </a:xfrm>
          <a:prstGeom prst="rect">
            <a:avLst/>
          </a:prstGeom>
          <a:solidFill>
            <a:schemeClr val="bg2">
              <a:alpha val="5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latin typeface="Lithos Pro Regular" pitchFamily="82" charset="0"/>
              </a:rPr>
              <a:t> Called a "Manger"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1429"/>
                                        </p:tgtEl>
                                        <p:attrNameLst>
                                          <p:attrName>style.visibility</p:attrName>
                                        </p:attrNameLst>
                                      </p:cBhvr>
                                      <p:to>
                                        <p:strVal val="visible"/>
                                      </p:to>
                                    </p:set>
                                    <p:animEffect transition="in" filter="fade">
                                      <p:cBhvr>
                                        <p:cTn id="7" dur="2000"/>
                                        <p:tgtEl>
                                          <p:spTgt spid="2314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1430"/>
                                        </p:tgtEl>
                                        <p:attrNameLst>
                                          <p:attrName>style.visibility</p:attrName>
                                        </p:attrNameLst>
                                      </p:cBhvr>
                                      <p:to>
                                        <p:strVal val="visible"/>
                                      </p:to>
                                    </p:set>
                                    <p:animEffect transition="in" filter="fade">
                                      <p:cBhvr>
                                        <p:cTn id="10" dur="2000"/>
                                        <p:tgtEl>
                                          <p:spTgt spid="231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animBg="1"/>
      <p:bldP spid="2314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lstStyle/>
          <a:p>
            <a:pPr eaLnBrk="1" hangingPunct="1"/>
            <a:endParaRPr lang="en-US" smtClean="0"/>
          </a:p>
        </p:txBody>
      </p:sp>
      <p:sp>
        <p:nvSpPr>
          <p:cNvPr id="47107" name="Rectangle 3" descr="W048 Tel Es-Safi"/>
          <p:cNvSpPr>
            <a:spLocks noGrp="1" noChangeAspect="1" noChangeArrowheads="1"/>
          </p:cNvSpPr>
          <p:nvPr isPhoto="1"/>
        </p:nvSpPr>
        <p:spPr bwMode="auto">
          <a:xfrm>
            <a:off x="0" y="0"/>
            <a:ext cx="9144000" cy="6842125"/>
          </a:xfrm>
          <a:prstGeom prst="rect">
            <a:avLst/>
          </a:prstGeom>
          <a:blipFill dpi="0" rotWithShape="1">
            <a:blip r:embed="rId3" cstate="screen">
              <a:lum bright="-12000" contrast="12000"/>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solidFill>
                <a:srgbClr val="CCFFFF"/>
              </a:solidFill>
              <a:latin typeface="Arial" charset="0"/>
            </a:endParaRPr>
          </a:p>
        </p:txBody>
      </p:sp>
      <p:sp>
        <p:nvSpPr>
          <p:cNvPr id="285703" name="Oval 7"/>
          <p:cNvSpPr>
            <a:spLocks noChangeArrowheads="1"/>
          </p:cNvSpPr>
          <p:nvPr/>
        </p:nvSpPr>
        <p:spPr bwMode="auto">
          <a:xfrm>
            <a:off x="4032250" y="2489200"/>
            <a:ext cx="1149350" cy="1123950"/>
          </a:xfrm>
          <a:prstGeom prst="ellipse">
            <a:avLst/>
          </a:prstGeom>
          <a:noFill/>
          <a:ln w="25400">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704" name="Text Box 8"/>
          <p:cNvSpPr txBox="1">
            <a:spLocks noChangeArrowheads="1"/>
          </p:cNvSpPr>
          <p:nvPr/>
        </p:nvSpPr>
        <p:spPr bwMode="auto">
          <a:xfrm>
            <a:off x="5029200" y="200025"/>
            <a:ext cx="3848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spcBef>
                <a:spcPct val="50000"/>
              </a:spcBef>
              <a:buFontTx/>
              <a:buNone/>
            </a:pPr>
            <a:r>
              <a:rPr lang="en-US">
                <a:latin typeface="Caeldera" pitchFamily="34" charset="0"/>
              </a:rPr>
              <a:t>Cave Used as </a:t>
            </a:r>
            <a:br>
              <a:rPr lang="en-US">
                <a:latin typeface="Caeldera" pitchFamily="34" charset="0"/>
              </a:rPr>
            </a:br>
            <a:r>
              <a:rPr lang="en-US">
                <a:latin typeface="Caeldera" pitchFamily="34" charset="0"/>
              </a:rPr>
              <a:t>Animal Shelter</a:t>
            </a:r>
          </a:p>
        </p:txBody>
      </p:sp>
      <p:sp>
        <p:nvSpPr>
          <p:cNvPr id="285705" name="Line 9"/>
          <p:cNvSpPr>
            <a:spLocks noChangeShapeType="1"/>
          </p:cNvSpPr>
          <p:nvPr/>
        </p:nvSpPr>
        <p:spPr bwMode="auto">
          <a:xfrm flipH="1">
            <a:off x="4886325" y="990600"/>
            <a:ext cx="666750" cy="1504950"/>
          </a:xfrm>
          <a:prstGeom prst="line">
            <a:avLst/>
          </a:prstGeom>
          <a:noFill/>
          <a:ln w="25400">
            <a:solidFill>
              <a:srgbClr val="FFFF9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5704"/>
                                        </p:tgtEl>
                                        <p:attrNameLst>
                                          <p:attrName>style.visibility</p:attrName>
                                        </p:attrNameLst>
                                      </p:cBhvr>
                                      <p:to>
                                        <p:strVal val="visible"/>
                                      </p:to>
                                    </p:set>
                                    <p:anim calcmode="lin" valueType="num">
                                      <p:cBhvr>
                                        <p:cTn id="7" dur="1000" fill="hold"/>
                                        <p:tgtEl>
                                          <p:spTgt spid="285704"/>
                                        </p:tgtEl>
                                        <p:attrNameLst>
                                          <p:attrName>ppt_w</p:attrName>
                                        </p:attrNameLst>
                                      </p:cBhvr>
                                      <p:tavLst>
                                        <p:tav tm="0">
                                          <p:val>
                                            <p:strVal val="#ppt_w*0.70"/>
                                          </p:val>
                                        </p:tav>
                                        <p:tav tm="100000">
                                          <p:val>
                                            <p:strVal val="#ppt_w"/>
                                          </p:val>
                                        </p:tav>
                                      </p:tavLst>
                                    </p:anim>
                                    <p:anim calcmode="lin" valueType="num">
                                      <p:cBhvr>
                                        <p:cTn id="8" dur="1000" fill="hold"/>
                                        <p:tgtEl>
                                          <p:spTgt spid="285704"/>
                                        </p:tgtEl>
                                        <p:attrNameLst>
                                          <p:attrName>ppt_h</p:attrName>
                                        </p:attrNameLst>
                                      </p:cBhvr>
                                      <p:tavLst>
                                        <p:tav tm="0">
                                          <p:val>
                                            <p:strVal val="#ppt_h"/>
                                          </p:val>
                                        </p:tav>
                                        <p:tav tm="100000">
                                          <p:val>
                                            <p:strVal val="#ppt_h"/>
                                          </p:val>
                                        </p:tav>
                                      </p:tavLst>
                                    </p:anim>
                                    <p:animEffect transition="in" filter="fade">
                                      <p:cBhvr>
                                        <p:cTn id="9" dur="1000"/>
                                        <p:tgtEl>
                                          <p:spTgt spid="285704"/>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5705"/>
                                        </p:tgtEl>
                                        <p:attrNameLst>
                                          <p:attrName>style.visibility</p:attrName>
                                        </p:attrNameLst>
                                      </p:cBhvr>
                                      <p:to>
                                        <p:strVal val="visible"/>
                                      </p:to>
                                    </p:set>
                                    <p:animEffect transition="in" filter="fade">
                                      <p:cBhvr>
                                        <p:cTn id="13" dur="2000"/>
                                        <p:tgtEl>
                                          <p:spTgt spid="28570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5703"/>
                                        </p:tgtEl>
                                        <p:attrNameLst>
                                          <p:attrName>style.visibility</p:attrName>
                                        </p:attrNameLst>
                                      </p:cBhvr>
                                      <p:to>
                                        <p:strVal val="visible"/>
                                      </p:to>
                                    </p:set>
                                    <p:animEffect transition="in" filter="fade">
                                      <p:cBhvr>
                                        <p:cTn id="16" dur="2000"/>
                                        <p:tgtEl>
                                          <p:spTgt spid="285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3" grpId="0" animBg="1"/>
      <p:bldP spid="285704" grpId="0"/>
      <p:bldP spid="28570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pPr eaLnBrk="1" hangingPunct="1"/>
            <a:endParaRPr lang="en-US" smtClean="0"/>
          </a:p>
        </p:txBody>
      </p:sp>
      <p:sp>
        <p:nvSpPr>
          <p:cNvPr id="48131" name="Rectangle 3" descr="Cave in hillside near Tell Yalo, Aijalon, tb q012503"/>
          <p:cNvSpPr>
            <a:spLocks noGrp="1" noChangeAspect="1" noChangeArrowheads="1"/>
          </p:cNvSpPr>
          <p:nvPr isPhoto="1"/>
        </p:nvSpPr>
        <p:spPr bwMode="auto">
          <a:xfrm>
            <a:off x="0" y="0"/>
            <a:ext cx="91440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None/>
            </a:pPr>
            <a:endParaRPr lang="en-US" sz="1800" b="0">
              <a:latin typeface="Arial" charset="0"/>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pPr eaLnBrk="1" hangingPunct="1"/>
            <a:endParaRPr lang="en-US" smtClean="0"/>
          </a:p>
        </p:txBody>
      </p:sp>
      <p:sp>
        <p:nvSpPr>
          <p:cNvPr id="49155" name="Rectangle 3" descr="W038 Manger Cave"/>
          <p:cNvSpPr>
            <a:spLocks noGrp="1" noChangeAspect="1" noChangeArrowheads="1"/>
          </p:cNvSpPr>
          <p:nvPr isPhoto="1"/>
        </p:nvSpPr>
        <p:spPr bwMode="auto">
          <a:xfrm>
            <a:off x="0" y="7938"/>
            <a:ext cx="9144000" cy="68421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76" name="Text Box 4"/>
          <p:cNvSpPr txBox="1">
            <a:spLocks noChangeArrowheads="1"/>
          </p:cNvSpPr>
          <p:nvPr/>
        </p:nvSpPr>
        <p:spPr bwMode="auto">
          <a:xfrm>
            <a:off x="257175" y="236538"/>
            <a:ext cx="3352800" cy="831850"/>
          </a:xfrm>
          <a:prstGeom prst="rect">
            <a:avLst/>
          </a:prstGeom>
          <a:solidFill>
            <a:schemeClr val="bg2">
              <a:alpha val="4392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latin typeface="Caeldera" pitchFamily="34" charset="0"/>
              </a:rPr>
              <a:t>Labor and </a:t>
            </a:r>
          </a:p>
          <a:p>
            <a:pPr algn="ctr">
              <a:buFontTx/>
              <a:buNone/>
            </a:pPr>
            <a:r>
              <a:rPr lang="en-US">
                <a:solidFill>
                  <a:schemeClr val="bg1"/>
                </a:solidFill>
                <a:latin typeface="Caeldera" pitchFamily="34" charset="0"/>
              </a:rPr>
              <a:t>Delivery room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p:cTn id="7" dur="1000" fill="hold"/>
                                        <p:tgtEl>
                                          <p:spTgt spid="284676"/>
                                        </p:tgtEl>
                                        <p:attrNameLst>
                                          <p:attrName>ppt_w</p:attrName>
                                        </p:attrNameLst>
                                      </p:cBhvr>
                                      <p:tavLst>
                                        <p:tav tm="0">
                                          <p:val>
                                            <p:strVal val="#ppt_w*0.70"/>
                                          </p:val>
                                        </p:tav>
                                        <p:tav tm="100000">
                                          <p:val>
                                            <p:strVal val="#ppt_w"/>
                                          </p:val>
                                        </p:tav>
                                      </p:tavLst>
                                    </p:anim>
                                    <p:anim calcmode="lin" valueType="num">
                                      <p:cBhvr>
                                        <p:cTn id="8" dur="1000" fill="hold"/>
                                        <p:tgtEl>
                                          <p:spTgt spid="284676"/>
                                        </p:tgtEl>
                                        <p:attrNameLst>
                                          <p:attrName>ppt_h</p:attrName>
                                        </p:attrNameLst>
                                      </p:cBhvr>
                                      <p:tavLst>
                                        <p:tav tm="0">
                                          <p:val>
                                            <p:strVal val="#ppt_h"/>
                                          </p:val>
                                        </p:tav>
                                        <p:tav tm="100000">
                                          <p:val>
                                            <p:strVal val="#ppt_h"/>
                                          </p:val>
                                        </p:tav>
                                      </p:tavLst>
                                    </p:anim>
                                    <p:animEffect transition="in" filter="fade">
                                      <p:cBhvr>
                                        <p:cTn id="9" dur="1000"/>
                                        <p:tgtEl>
                                          <p:spTgt spid="284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ext Box 2"/>
          <p:cNvSpPr txBox="1">
            <a:spLocks noChangeArrowheads="1"/>
          </p:cNvSpPr>
          <p:nvPr/>
        </p:nvSpPr>
        <p:spPr bwMode="auto">
          <a:xfrm>
            <a:off x="2305050" y="2217738"/>
            <a:ext cx="4381500" cy="82232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latin typeface="Caeldera" pitchFamily="34" charset="0"/>
              </a:rPr>
              <a:t>What was Jesus' Birth </a:t>
            </a:r>
            <a:r>
              <a:rPr lang="en-US">
                <a:solidFill>
                  <a:srgbClr val="FFFF99"/>
                </a:solidFill>
                <a:latin typeface="Caeldera" pitchFamily="34" charset="0"/>
              </a:rPr>
              <a:t>Really</a:t>
            </a:r>
            <a:r>
              <a:rPr lang="en-US">
                <a:solidFill>
                  <a:schemeClr val="bg1"/>
                </a:solidFill>
                <a:latin typeface="Caeldera" pitchFamily="34" charset="0"/>
              </a:rPr>
              <a:t> Like?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43042"/>
                                        </p:tgtEl>
                                        <p:attrNameLst>
                                          <p:attrName>style.visibility</p:attrName>
                                        </p:attrNameLst>
                                      </p:cBhvr>
                                      <p:to>
                                        <p:strVal val="visible"/>
                                      </p:to>
                                    </p:set>
                                    <p:anim calcmode="lin" valueType="num">
                                      <p:cBhvr>
                                        <p:cTn id="7" dur="1000" fill="hold"/>
                                        <p:tgtEl>
                                          <p:spTgt spid="343042"/>
                                        </p:tgtEl>
                                        <p:attrNameLst>
                                          <p:attrName>ppt_w</p:attrName>
                                        </p:attrNameLst>
                                      </p:cBhvr>
                                      <p:tavLst>
                                        <p:tav tm="0">
                                          <p:val>
                                            <p:strVal val="#ppt_w*0.70"/>
                                          </p:val>
                                        </p:tav>
                                        <p:tav tm="100000">
                                          <p:val>
                                            <p:strVal val="#ppt_w"/>
                                          </p:val>
                                        </p:tav>
                                      </p:tavLst>
                                    </p:anim>
                                    <p:anim calcmode="lin" valueType="num">
                                      <p:cBhvr>
                                        <p:cTn id="8" dur="1000" fill="hold"/>
                                        <p:tgtEl>
                                          <p:spTgt spid="343042"/>
                                        </p:tgtEl>
                                        <p:attrNameLst>
                                          <p:attrName>ppt_h</p:attrName>
                                        </p:attrNameLst>
                                      </p:cBhvr>
                                      <p:tavLst>
                                        <p:tav tm="0">
                                          <p:val>
                                            <p:strVal val="#ppt_h"/>
                                          </p:val>
                                        </p:tav>
                                        <p:tav tm="100000">
                                          <p:val>
                                            <p:strVal val="#ppt_h"/>
                                          </p:val>
                                        </p:tav>
                                      </p:tavLst>
                                    </p:anim>
                                    <p:animEffect transition="in" filter="fade">
                                      <p:cBhvr>
                                        <p:cTn id="9" dur="1000"/>
                                        <p:tgtEl>
                                          <p:spTgt spid="343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685800" y="703263"/>
            <a:ext cx="8286750" cy="222567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2000" b="0">
                <a:solidFill>
                  <a:schemeClr val="bg1"/>
                </a:solidFill>
                <a:latin typeface="Lithos Pro Regular" pitchFamily="82" charset="0"/>
              </a:rPr>
              <a:t>Herod the Great, </a:t>
            </a:r>
            <a:r>
              <a:rPr lang="en-US" sz="2000" b="0">
                <a:solidFill>
                  <a:srgbClr val="FFFF99"/>
                </a:solidFill>
                <a:latin typeface="Lithos Pro Regular" pitchFamily="82" charset="0"/>
              </a:rPr>
              <a:t>King of the Jews:</a:t>
            </a:r>
          </a:p>
          <a:p>
            <a:pPr lvl="1"/>
            <a:r>
              <a:rPr lang="en-US" sz="2000" b="0">
                <a:solidFill>
                  <a:schemeClr val="bg1"/>
                </a:solidFill>
                <a:latin typeface="Lithos Pro Regular" pitchFamily="82" charset="0"/>
              </a:rPr>
              <a:t> Born into wealth, power, and luxury </a:t>
            </a:r>
          </a:p>
          <a:p>
            <a:pPr lvl="1"/>
            <a:r>
              <a:rPr lang="en-US" sz="2000" b="0">
                <a:solidFill>
                  <a:schemeClr val="bg1"/>
                </a:solidFill>
                <a:latin typeface="Lithos Pro Regular" pitchFamily="82" charset="0"/>
              </a:rPr>
              <a:t> </a:t>
            </a:r>
            <a:r>
              <a:rPr lang="en-US" sz="2000" b="0">
                <a:solidFill>
                  <a:srgbClr val="FFFF99"/>
                </a:solidFill>
                <a:latin typeface="Lithos Pro Regular" pitchFamily="82" charset="0"/>
              </a:rPr>
              <a:t>Seemed to be the most powerful man in the country</a:t>
            </a:r>
          </a:p>
          <a:p>
            <a:pPr lvl="1"/>
            <a:r>
              <a:rPr lang="en-US" sz="2000" b="0">
                <a:solidFill>
                  <a:schemeClr val="bg1"/>
                </a:solidFill>
                <a:latin typeface="Lithos Pro Regular" pitchFamily="82" charset="0"/>
              </a:rPr>
              <a:t> Killed others that he might live</a:t>
            </a:r>
          </a:p>
          <a:p>
            <a:pPr lvl="1"/>
            <a:r>
              <a:rPr lang="en-US" sz="2000" b="0">
                <a:solidFill>
                  <a:schemeClr val="bg1"/>
                </a:solidFill>
                <a:latin typeface="Lithos Pro Regular" pitchFamily="82" charset="0"/>
              </a:rPr>
              <a:t> </a:t>
            </a:r>
            <a:r>
              <a:rPr lang="en-US" sz="2000" b="0">
                <a:solidFill>
                  <a:srgbClr val="FFFF99"/>
                </a:solidFill>
                <a:latin typeface="Lithos Pro Regular" pitchFamily="82" charset="0"/>
              </a:rPr>
              <a:t>Sought power at the expense of others</a:t>
            </a:r>
          </a:p>
          <a:p>
            <a:pPr lvl="1"/>
            <a:r>
              <a:rPr lang="en-US" sz="2000" b="0">
                <a:solidFill>
                  <a:schemeClr val="bg1"/>
                </a:solidFill>
                <a:latin typeface="Lithos Pro Regular" pitchFamily="82" charset="0"/>
              </a:rPr>
              <a:t> Reigned with terror, cruelty, and fear</a:t>
            </a:r>
          </a:p>
          <a:p>
            <a:pPr lvl="1"/>
            <a:r>
              <a:rPr lang="en-US" sz="2000" b="0">
                <a:solidFill>
                  <a:schemeClr val="bg1"/>
                </a:solidFill>
                <a:latin typeface="Lithos Pro Regular" pitchFamily="82" charset="0"/>
              </a:rPr>
              <a:t> </a:t>
            </a:r>
            <a:r>
              <a:rPr lang="en-US" sz="2000" b="0">
                <a:solidFill>
                  <a:srgbClr val="FFFF99"/>
                </a:solidFill>
                <a:latin typeface="Lithos Pro Regular" pitchFamily="82" charset="0"/>
              </a:rPr>
              <a:t>Built buildings he hoped would last forever</a:t>
            </a:r>
          </a:p>
        </p:txBody>
      </p:sp>
      <p:sp>
        <p:nvSpPr>
          <p:cNvPr id="329731" name="Text Box 3"/>
          <p:cNvSpPr txBox="1">
            <a:spLocks noChangeArrowheads="1"/>
          </p:cNvSpPr>
          <p:nvPr/>
        </p:nvSpPr>
        <p:spPr bwMode="auto">
          <a:xfrm>
            <a:off x="790575" y="3370263"/>
            <a:ext cx="8239125" cy="2647950"/>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a:solidFill>
                  <a:schemeClr val="bg1"/>
                </a:solidFill>
              </a:rPr>
              <a:t>Jesus the Messiah,</a:t>
            </a:r>
            <a:r>
              <a:rPr lang="en-US">
                <a:solidFill>
                  <a:srgbClr val="0000FF"/>
                </a:solidFill>
              </a:rPr>
              <a:t> </a:t>
            </a:r>
            <a:r>
              <a:rPr lang="en-US">
                <a:solidFill>
                  <a:srgbClr val="FFFF99"/>
                </a:solidFill>
              </a:rPr>
              <a:t>King of the Jews:</a:t>
            </a:r>
          </a:p>
          <a:p>
            <a:pPr lvl="1"/>
            <a:r>
              <a:rPr lang="en-US">
                <a:solidFill>
                  <a:schemeClr val="bg1"/>
                </a:solidFill>
              </a:rPr>
              <a:t> Born in a dirty animal pen </a:t>
            </a:r>
          </a:p>
          <a:p>
            <a:pPr lvl="1"/>
            <a:r>
              <a:rPr lang="en-US">
                <a:solidFill>
                  <a:srgbClr val="FFFF99"/>
                </a:solidFill>
              </a:rPr>
              <a:t> Seemed weak, poor, and helpless</a:t>
            </a:r>
          </a:p>
          <a:p>
            <a:pPr lvl="1"/>
            <a:r>
              <a:rPr lang="en-US">
                <a:solidFill>
                  <a:schemeClr val="bg1"/>
                </a:solidFill>
              </a:rPr>
              <a:t> Died that others might live</a:t>
            </a:r>
          </a:p>
          <a:p>
            <a:pPr lvl="1"/>
            <a:r>
              <a:rPr lang="en-US">
                <a:solidFill>
                  <a:srgbClr val="FFFF99"/>
                </a:solidFill>
              </a:rPr>
              <a:t> Taught that others were more important than himself</a:t>
            </a:r>
          </a:p>
          <a:p>
            <a:pPr lvl="1"/>
            <a:r>
              <a:rPr lang="en-US">
                <a:solidFill>
                  <a:schemeClr val="bg1"/>
                </a:solidFill>
              </a:rPr>
              <a:t> Modeled love, peace, compassion</a:t>
            </a:r>
          </a:p>
          <a:p>
            <a:pPr lvl="1"/>
            <a:r>
              <a:rPr lang="en-US">
                <a:solidFill>
                  <a:srgbClr val="FFFF99"/>
                </a:solidFill>
              </a:rPr>
              <a:t>  Built a kingdom that really would last forever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29730">
                                            <p:txEl>
                                              <p:pRg st="0" end="0"/>
                                            </p:txEl>
                                          </p:spTgt>
                                        </p:tgtEl>
                                        <p:attrNameLst>
                                          <p:attrName>style.visibility</p:attrName>
                                        </p:attrNameLst>
                                      </p:cBhvr>
                                      <p:to>
                                        <p:strVal val="visible"/>
                                      </p:to>
                                    </p:set>
                                    <p:anim calcmode="lin" valueType="num">
                                      <p:cBhvr>
                                        <p:cTn id="7" dur="1000" fill="hold"/>
                                        <p:tgtEl>
                                          <p:spTgt spid="32973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2973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973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29731">
                                            <p:txEl>
                                              <p:pRg st="0" end="0"/>
                                            </p:txEl>
                                          </p:spTgt>
                                        </p:tgtEl>
                                        <p:attrNameLst>
                                          <p:attrName>style.visibility</p:attrName>
                                        </p:attrNameLst>
                                      </p:cBhvr>
                                      <p:to>
                                        <p:strVal val="visible"/>
                                      </p:to>
                                    </p:set>
                                    <p:anim calcmode="lin" valueType="num">
                                      <p:cBhvr>
                                        <p:cTn id="14" dur="1000" fill="hold"/>
                                        <p:tgtEl>
                                          <p:spTgt spid="329731">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2973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2973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29730">
                                            <p:txEl>
                                              <p:pRg st="1" end="1"/>
                                            </p:txEl>
                                          </p:spTgt>
                                        </p:tgtEl>
                                        <p:attrNameLst>
                                          <p:attrName>style.visibility</p:attrName>
                                        </p:attrNameLst>
                                      </p:cBhvr>
                                      <p:to>
                                        <p:strVal val="visible"/>
                                      </p:to>
                                    </p:set>
                                    <p:animEffect transition="in" filter="fade">
                                      <p:cBhvr>
                                        <p:cTn id="21" dur="2000"/>
                                        <p:tgtEl>
                                          <p:spTgt spid="329730">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9731">
                                            <p:txEl>
                                              <p:pRg st="1" end="1"/>
                                            </p:txEl>
                                          </p:spTgt>
                                        </p:tgtEl>
                                        <p:attrNameLst>
                                          <p:attrName>style.visibility</p:attrName>
                                        </p:attrNameLst>
                                      </p:cBhvr>
                                      <p:to>
                                        <p:strVal val="visible"/>
                                      </p:to>
                                    </p:set>
                                    <p:animEffect transition="in" filter="fade">
                                      <p:cBhvr>
                                        <p:cTn id="26" dur="2000"/>
                                        <p:tgtEl>
                                          <p:spTgt spid="329731">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9730">
                                            <p:txEl>
                                              <p:pRg st="2" end="2"/>
                                            </p:txEl>
                                          </p:spTgt>
                                        </p:tgtEl>
                                        <p:attrNameLst>
                                          <p:attrName>style.visibility</p:attrName>
                                        </p:attrNameLst>
                                      </p:cBhvr>
                                      <p:to>
                                        <p:strVal val="visible"/>
                                      </p:to>
                                    </p:set>
                                    <p:animEffect transition="in" filter="fade">
                                      <p:cBhvr>
                                        <p:cTn id="31" dur="2000"/>
                                        <p:tgtEl>
                                          <p:spTgt spid="329730">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9731">
                                            <p:txEl>
                                              <p:pRg st="2" end="2"/>
                                            </p:txEl>
                                          </p:spTgt>
                                        </p:tgtEl>
                                        <p:attrNameLst>
                                          <p:attrName>style.visibility</p:attrName>
                                        </p:attrNameLst>
                                      </p:cBhvr>
                                      <p:to>
                                        <p:strVal val="visible"/>
                                      </p:to>
                                    </p:set>
                                    <p:animEffect transition="in" filter="fade">
                                      <p:cBhvr>
                                        <p:cTn id="36" dur="2000"/>
                                        <p:tgtEl>
                                          <p:spTgt spid="329731">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9730">
                                            <p:txEl>
                                              <p:pRg st="3" end="3"/>
                                            </p:txEl>
                                          </p:spTgt>
                                        </p:tgtEl>
                                        <p:attrNameLst>
                                          <p:attrName>style.visibility</p:attrName>
                                        </p:attrNameLst>
                                      </p:cBhvr>
                                      <p:to>
                                        <p:strVal val="visible"/>
                                      </p:to>
                                    </p:set>
                                    <p:animEffect transition="in" filter="fade">
                                      <p:cBhvr>
                                        <p:cTn id="41" dur="2000"/>
                                        <p:tgtEl>
                                          <p:spTgt spid="329730">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9731">
                                            <p:txEl>
                                              <p:pRg st="3" end="3"/>
                                            </p:txEl>
                                          </p:spTgt>
                                        </p:tgtEl>
                                        <p:attrNameLst>
                                          <p:attrName>style.visibility</p:attrName>
                                        </p:attrNameLst>
                                      </p:cBhvr>
                                      <p:to>
                                        <p:strVal val="visible"/>
                                      </p:to>
                                    </p:set>
                                    <p:animEffect transition="in" filter="fade">
                                      <p:cBhvr>
                                        <p:cTn id="46" dur="2000"/>
                                        <p:tgtEl>
                                          <p:spTgt spid="329731">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9730">
                                            <p:txEl>
                                              <p:pRg st="4" end="4"/>
                                            </p:txEl>
                                          </p:spTgt>
                                        </p:tgtEl>
                                        <p:attrNameLst>
                                          <p:attrName>style.visibility</p:attrName>
                                        </p:attrNameLst>
                                      </p:cBhvr>
                                      <p:to>
                                        <p:strVal val="visible"/>
                                      </p:to>
                                    </p:set>
                                    <p:animEffect transition="in" filter="fade">
                                      <p:cBhvr>
                                        <p:cTn id="51" dur="2000"/>
                                        <p:tgtEl>
                                          <p:spTgt spid="329730">
                                            <p:txEl>
                                              <p:pRg st="4" end="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29731">
                                            <p:txEl>
                                              <p:pRg st="4" end="4"/>
                                            </p:txEl>
                                          </p:spTgt>
                                        </p:tgtEl>
                                        <p:attrNameLst>
                                          <p:attrName>style.visibility</p:attrName>
                                        </p:attrNameLst>
                                      </p:cBhvr>
                                      <p:to>
                                        <p:strVal val="visible"/>
                                      </p:to>
                                    </p:set>
                                    <p:animEffect transition="in" filter="fade">
                                      <p:cBhvr>
                                        <p:cTn id="56" dur="2000"/>
                                        <p:tgtEl>
                                          <p:spTgt spid="329731">
                                            <p:txEl>
                                              <p:pRg st="4" end="4"/>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29730">
                                            <p:txEl>
                                              <p:pRg st="5" end="5"/>
                                            </p:txEl>
                                          </p:spTgt>
                                        </p:tgtEl>
                                        <p:attrNameLst>
                                          <p:attrName>style.visibility</p:attrName>
                                        </p:attrNameLst>
                                      </p:cBhvr>
                                      <p:to>
                                        <p:strVal val="visible"/>
                                      </p:to>
                                    </p:set>
                                    <p:animEffect transition="in" filter="fade">
                                      <p:cBhvr>
                                        <p:cTn id="61" dur="2000"/>
                                        <p:tgtEl>
                                          <p:spTgt spid="329730">
                                            <p:txEl>
                                              <p:pRg st="5" end="5"/>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29731">
                                            <p:txEl>
                                              <p:pRg st="5" end="5"/>
                                            </p:txEl>
                                          </p:spTgt>
                                        </p:tgtEl>
                                        <p:attrNameLst>
                                          <p:attrName>style.visibility</p:attrName>
                                        </p:attrNameLst>
                                      </p:cBhvr>
                                      <p:to>
                                        <p:strVal val="visible"/>
                                      </p:to>
                                    </p:set>
                                    <p:animEffect transition="in" filter="fade">
                                      <p:cBhvr>
                                        <p:cTn id="66" dur="2000"/>
                                        <p:tgtEl>
                                          <p:spTgt spid="329731">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9730">
                                            <p:txEl>
                                              <p:pRg st="6" end="6"/>
                                            </p:txEl>
                                          </p:spTgt>
                                        </p:tgtEl>
                                        <p:attrNameLst>
                                          <p:attrName>style.visibility</p:attrName>
                                        </p:attrNameLst>
                                      </p:cBhvr>
                                      <p:to>
                                        <p:strVal val="visible"/>
                                      </p:to>
                                    </p:set>
                                    <p:animEffect transition="in" filter="fade">
                                      <p:cBhvr>
                                        <p:cTn id="71" dur="2000"/>
                                        <p:tgtEl>
                                          <p:spTgt spid="329730">
                                            <p:txEl>
                                              <p:pRg st="6" end="6"/>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nodeType="clickEffect">
                                  <p:stCondLst>
                                    <p:cond delay="0"/>
                                  </p:stCondLst>
                                  <p:childTnLst>
                                    <p:set>
                                      <p:cBhvr>
                                        <p:cTn id="75" dur="1" fill="hold">
                                          <p:stCondLst>
                                            <p:cond delay="0"/>
                                          </p:stCondLst>
                                        </p:cTn>
                                        <p:tgtEl>
                                          <p:spTgt spid="329731">
                                            <p:txEl>
                                              <p:pRg st="6" end="6"/>
                                            </p:txEl>
                                          </p:spTgt>
                                        </p:tgtEl>
                                        <p:attrNameLst>
                                          <p:attrName>style.visibility</p:attrName>
                                        </p:attrNameLst>
                                      </p:cBhvr>
                                      <p:to>
                                        <p:strVal val="visible"/>
                                      </p:to>
                                    </p:set>
                                    <p:animEffect transition="in" filter="fade">
                                      <p:cBhvr>
                                        <p:cTn id="76" dur="2000"/>
                                        <p:tgtEl>
                                          <p:spTgt spid="3297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build="allAtOnce"/>
      <p:bldP spid="329731"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ext Box 2"/>
          <p:cNvSpPr txBox="1">
            <a:spLocks noChangeArrowheads="1"/>
          </p:cNvSpPr>
          <p:nvPr/>
        </p:nvSpPr>
        <p:spPr bwMode="auto">
          <a:xfrm>
            <a:off x="1047750" y="1284288"/>
            <a:ext cx="7048500" cy="155257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a:solidFill>
                  <a:schemeClr val="bg1"/>
                </a:solidFill>
              </a:rPr>
              <a:t>Can you </a:t>
            </a:r>
            <a:r>
              <a:rPr lang="en-US">
                <a:solidFill>
                  <a:srgbClr val="FFFF99"/>
                </a:solidFill>
              </a:rPr>
              <a:t>Imagine the Faith</a:t>
            </a:r>
            <a:r>
              <a:rPr lang="en-US">
                <a:solidFill>
                  <a:schemeClr val="bg1"/>
                </a:solidFill>
              </a:rPr>
              <a:t> to Believe:</a:t>
            </a:r>
          </a:p>
          <a:p>
            <a:pPr lvl="1"/>
            <a:r>
              <a:rPr lang="en-US">
                <a:solidFill>
                  <a:schemeClr val="bg1"/>
                </a:solidFill>
              </a:rPr>
              <a:t> the older would serve the younger?</a:t>
            </a:r>
          </a:p>
          <a:p>
            <a:pPr lvl="1"/>
            <a:r>
              <a:rPr lang="en-US">
                <a:solidFill>
                  <a:schemeClr val="bg1"/>
                </a:solidFill>
              </a:rPr>
              <a:t> the star of Jacob would destroy the Edomite?</a:t>
            </a:r>
          </a:p>
          <a:p>
            <a:pPr lvl="1"/>
            <a:r>
              <a:rPr lang="en-US">
                <a:solidFill>
                  <a:schemeClr val="bg1"/>
                </a:solidFill>
              </a:rPr>
              <a:t> that Jesus would "supplant" Herod as King?</a:t>
            </a:r>
          </a:p>
        </p:txBody>
      </p:sp>
      <p:sp>
        <p:nvSpPr>
          <p:cNvPr id="328707" name="Text Box 3"/>
          <p:cNvSpPr txBox="1">
            <a:spLocks noChangeArrowheads="1"/>
          </p:cNvSpPr>
          <p:nvPr/>
        </p:nvSpPr>
        <p:spPr bwMode="auto">
          <a:xfrm>
            <a:off x="942975" y="3989388"/>
            <a:ext cx="7048500" cy="82232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rPr>
              <a:t>From a human perspective, </a:t>
            </a:r>
            <a:br>
              <a:rPr lang="en-US">
                <a:solidFill>
                  <a:schemeClr val="bg1"/>
                </a:solidFill>
              </a:rPr>
            </a:br>
            <a:r>
              <a:rPr lang="en-US">
                <a:solidFill>
                  <a:srgbClr val="FFFF99"/>
                </a:solidFill>
              </a:rPr>
              <a:t>nothing could seem more impossible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28706">
                                            <p:txEl>
                                              <p:pRg st="0" end="0"/>
                                            </p:txEl>
                                          </p:spTgt>
                                        </p:tgtEl>
                                        <p:attrNameLst>
                                          <p:attrName>style.visibility</p:attrName>
                                        </p:attrNameLst>
                                      </p:cBhvr>
                                      <p:to>
                                        <p:strVal val="visible"/>
                                      </p:to>
                                    </p:set>
                                    <p:anim calcmode="lin" valueType="num">
                                      <p:cBhvr>
                                        <p:cTn id="7" dur="1000" fill="hold"/>
                                        <p:tgtEl>
                                          <p:spTgt spid="32870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2870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870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28706">
                                            <p:txEl>
                                              <p:pRg st="1" end="1"/>
                                            </p:txEl>
                                          </p:spTgt>
                                        </p:tgtEl>
                                        <p:attrNameLst>
                                          <p:attrName>style.visibility</p:attrName>
                                        </p:attrNameLst>
                                      </p:cBhvr>
                                      <p:to>
                                        <p:strVal val="visible"/>
                                      </p:to>
                                    </p:set>
                                    <p:anim calcmode="lin" valueType="num">
                                      <p:cBhvr>
                                        <p:cTn id="12" dur="1000" fill="hold"/>
                                        <p:tgtEl>
                                          <p:spTgt spid="32870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2870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28706">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28706">
                                            <p:txEl>
                                              <p:pRg st="2" end="2"/>
                                            </p:txEl>
                                          </p:spTgt>
                                        </p:tgtEl>
                                        <p:attrNameLst>
                                          <p:attrName>style.visibility</p:attrName>
                                        </p:attrNameLst>
                                      </p:cBhvr>
                                      <p:to>
                                        <p:strVal val="visible"/>
                                      </p:to>
                                    </p:set>
                                    <p:animEffect transition="in" filter="fade">
                                      <p:cBhvr>
                                        <p:cTn id="19" dur="2000"/>
                                        <p:tgtEl>
                                          <p:spTgt spid="32870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328706">
                                            <p:txEl>
                                              <p:pRg st="3" end="3"/>
                                            </p:txEl>
                                          </p:spTgt>
                                        </p:tgtEl>
                                        <p:attrNameLst>
                                          <p:attrName>style.visibility</p:attrName>
                                        </p:attrNameLst>
                                      </p:cBhvr>
                                      <p:to>
                                        <p:strVal val="visible"/>
                                      </p:to>
                                    </p:set>
                                    <p:animEffect transition="in" filter="fade">
                                      <p:cBhvr>
                                        <p:cTn id="24" dur="2000"/>
                                        <p:tgtEl>
                                          <p:spTgt spid="328706">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28707"/>
                                        </p:tgtEl>
                                        <p:attrNameLst>
                                          <p:attrName>style.visibility</p:attrName>
                                        </p:attrNameLst>
                                      </p:cBhvr>
                                      <p:to>
                                        <p:strVal val="visible"/>
                                      </p:to>
                                    </p:set>
                                    <p:anim calcmode="lin" valueType="num">
                                      <p:cBhvr>
                                        <p:cTn id="29" dur="1000" fill="hold"/>
                                        <p:tgtEl>
                                          <p:spTgt spid="328707"/>
                                        </p:tgtEl>
                                        <p:attrNameLst>
                                          <p:attrName>ppt_w</p:attrName>
                                        </p:attrNameLst>
                                      </p:cBhvr>
                                      <p:tavLst>
                                        <p:tav tm="0">
                                          <p:val>
                                            <p:strVal val="#ppt_w*0.70"/>
                                          </p:val>
                                        </p:tav>
                                        <p:tav tm="100000">
                                          <p:val>
                                            <p:strVal val="#ppt_w"/>
                                          </p:val>
                                        </p:tav>
                                      </p:tavLst>
                                    </p:anim>
                                    <p:anim calcmode="lin" valueType="num">
                                      <p:cBhvr>
                                        <p:cTn id="30" dur="1000" fill="hold"/>
                                        <p:tgtEl>
                                          <p:spTgt spid="328707"/>
                                        </p:tgtEl>
                                        <p:attrNameLst>
                                          <p:attrName>ppt_h</p:attrName>
                                        </p:attrNameLst>
                                      </p:cBhvr>
                                      <p:tavLst>
                                        <p:tav tm="0">
                                          <p:val>
                                            <p:strVal val="#ppt_h"/>
                                          </p:val>
                                        </p:tav>
                                        <p:tav tm="100000">
                                          <p:val>
                                            <p:strVal val="#ppt_h"/>
                                          </p:val>
                                        </p:tav>
                                      </p:tavLst>
                                    </p:anim>
                                    <p:animEffect transition="in" filter="fade">
                                      <p:cBhvr>
                                        <p:cTn id="31" dur="1000"/>
                                        <p:tgtEl>
                                          <p:spTgt spid="328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smtClean="0"/>
          </a:p>
        </p:txBody>
      </p:sp>
      <p:sp>
        <p:nvSpPr>
          <p:cNvPr id="7171"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grpSp>
        <p:nvGrpSpPr>
          <p:cNvPr id="7172" name="Group 4"/>
          <p:cNvGrpSpPr>
            <a:grpSpLocks/>
          </p:cNvGrpSpPr>
          <p:nvPr/>
        </p:nvGrpSpPr>
        <p:grpSpPr bwMode="auto">
          <a:xfrm>
            <a:off x="28575" y="0"/>
            <a:ext cx="9144000" cy="6907213"/>
            <a:chOff x="0" y="0"/>
            <a:chExt cx="5760" cy="4351"/>
          </a:xfrm>
        </p:grpSpPr>
        <p:sp>
          <p:nvSpPr>
            <p:cNvPr id="7176" name="Rectangle 5"/>
            <p:cNvSpPr>
              <a:spLocks noChangeArrowheads="1"/>
            </p:cNvSpPr>
            <p:nvPr/>
          </p:nvSpPr>
          <p:spPr bwMode="auto">
            <a:xfrm>
              <a:off x="1440" y="1056"/>
              <a:ext cx="3072" cy="22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77" name="Picture 6" descr="parchment0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5760" cy="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5160" name="Text Box 8"/>
          <p:cNvSpPr txBox="1">
            <a:spLocks noChangeArrowheads="1"/>
          </p:cNvSpPr>
          <p:nvPr/>
        </p:nvSpPr>
        <p:spPr bwMode="auto">
          <a:xfrm>
            <a:off x="1079500" y="1354138"/>
            <a:ext cx="71183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200">
                <a:latin typeface="Aniron" pitchFamily="2" charset="0"/>
              </a:rPr>
              <a:t>The Bible is Written Primarily From an Eastern Perspective</a:t>
            </a:r>
          </a:p>
        </p:txBody>
      </p:sp>
      <p:sp>
        <p:nvSpPr>
          <p:cNvPr id="305165" name="Text Box 13"/>
          <p:cNvSpPr txBox="1">
            <a:spLocks noChangeArrowheads="1"/>
          </p:cNvSpPr>
          <p:nvPr/>
        </p:nvSpPr>
        <p:spPr bwMode="auto">
          <a:xfrm>
            <a:off x="1289050" y="2735263"/>
            <a:ext cx="711835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200">
                <a:solidFill>
                  <a:schemeClr val="accent2"/>
                </a:solidFill>
                <a:latin typeface="Aniron" pitchFamily="2" charset="0"/>
              </a:rPr>
              <a:t>The Bible is Full of Pictures</a:t>
            </a:r>
          </a:p>
          <a:p>
            <a:pPr algn="ctr">
              <a:buFontTx/>
              <a:buNone/>
            </a:pPr>
            <a:r>
              <a:rPr lang="en-US" sz="2200">
                <a:solidFill>
                  <a:schemeClr val="accent2"/>
                </a:solidFill>
                <a:latin typeface="Aniron" pitchFamily="2" charset="0"/>
              </a:rPr>
              <a:t>and Symbols That</a:t>
            </a:r>
            <a:br>
              <a:rPr lang="en-US" sz="2200">
                <a:solidFill>
                  <a:schemeClr val="accent2"/>
                </a:solidFill>
                <a:latin typeface="Aniron" pitchFamily="2" charset="0"/>
              </a:rPr>
            </a:br>
            <a:r>
              <a:rPr lang="en-US" sz="2200">
                <a:solidFill>
                  <a:schemeClr val="accent2"/>
                </a:solidFill>
                <a:latin typeface="Aniron" pitchFamily="2" charset="0"/>
              </a:rPr>
              <a:t>Westerners Sometimes Miss</a:t>
            </a:r>
          </a:p>
        </p:txBody>
      </p:sp>
      <p:sp>
        <p:nvSpPr>
          <p:cNvPr id="305166" name="Text Box 14"/>
          <p:cNvSpPr txBox="1">
            <a:spLocks noChangeArrowheads="1"/>
          </p:cNvSpPr>
          <p:nvPr/>
        </p:nvSpPr>
        <p:spPr bwMode="auto">
          <a:xfrm>
            <a:off x="1919288" y="4497388"/>
            <a:ext cx="59055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200">
                <a:solidFill>
                  <a:srgbClr val="008000"/>
                </a:solidFill>
                <a:latin typeface="Aniron" pitchFamily="2" charset="0"/>
              </a:rPr>
              <a:t>Including Some Aspects of </a:t>
            </a:r>
            <a:br>
              <a:rPr lang="en-US" sz="2200">
                <a:solidFill>
                  <a:srgbClr val="008000"/>
                </a:solidFill>
                <a:latin typeface="Aniron" pitchFamily="2" charset="0"/>
              </a:rPr>
            </a:br>
            <a:r>
              <a:rPr lang="en-US" sz="2200">
                <a:solidFill>
                  <a:srgbClr val="008000"/>
                </a:solidFill>
                <a:latin typeface="Aniron" pitchFamily="2" charset="0"/>
              </a:rPr>
              <a:t>the Birth of Jesus </a:t>
            </a:r>
            <a:br>
              <a:rPr lang="en-US" sz="2200">
                <a:solidFill>
                  <a:srgbClr val="008000"/>
                </a:solidFill>
                <a:latin typeface="Aniron" pitchFamily="2" charset="0"/>
              </a:rPr>
            </a:br>
            <a:r>
              <a:rPr lang="en-US" sz="2200">
                <a:solidFill>
                  <a:srgbClr val="008000"/>
                </a:solidFill>
                <a:latin typeface="Aniron" pitchFamily="2" charset="0"/>
              </a:rPr>
              <a:t>the Messiah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5160"/>
                                        </p:tgtEl>
                                        <p:attrNameLst>
                                          <p:attrName>style.visibility</p:attrName>
                                        </p:attrNameLst>
                                      </p:cBhvr>
                                      <p:to>
                                        <p:strVal val="visible"/>
                                      </p:to>
                                    </p:set>
                                    <p:anim calcmode="lin" valueType="num">
                                      <p:cBhvr>
                                        <p:cTn id="7" dur="1000" fill="hold"/>
                                        <p:tgtEl>
                                          <p:spTgt spid="305160"/>
                                        </p:tgtEl>
                                        <p:attrNameLst>
                                          <p:attrName>ppt_w</p:attrName>
                                        </p:attrNameLst>
                                      </p:cBhvr>
                                      <p:tavLst>
                                        <p:tav tm="0">
                                          <p:val>
                                            <p:strVal val="#ppt_w*0.70"/>
                                          </p:val>
                                        </p:tav>
                                        <p:tav tm="100000">
                                          <p:val>
                                            <p:strVal val="#ppt_w"/>
                                          </p:val>
                                        </p:tav>
                                      </p:tavLst>
                                    </p:anim>
                                    <p:anim calcmode="lin" valueType="num">
                                      <p:cBhvr>
                                        <p:cTn id="8" dur="1000" fill="hold"/>
                                        <p:tgtEl>
                                          <p:spTgt spid="305160"/>
                                        </p:tgtEl>
                                        <p:attrNameLst>
                                          <p:attrName>ppt_h</p:attrName>
                                        </p:attrNameLst>
                                      </p:cBhvr>
                                      <p:tavLst>
                                        <p:tav tm="0">
                                          <p:val>
                                            <p:strVal val="#ppt_h"/>
                                          </p:val>
                                        </p:tav>
                                        <p:tav tm="100000">
                                          <p:val>
                                            <p:strVal val="#ppt_h"/>
                                          </p:val>
                                        </p:tav>
                                      </p:tavLst>
                                    </p:anim>
                                    <p:animEffect transition="in" filter="fade">
                                      <p:cBhvr>
                                        <p:cTn id="9" dur="1000"/>
                                        <p:tgtEl>
                                          <p:spTgt spid="3051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5165"/>
                                        </p:tgtEl>
                                        <p:attrNameLst>
                                          <p:attrName>style.visibility</p:attrName>
                                        </p:attrNameLst>
                                      </p:cBhvr>
                                      <p:to>
                                        <p:strVal val="visible"/>
                                      </p:to>
                                    </p:set>
                                    <p:anim calcmode="lin" valueType="num">
                                      <p:cBhvr>
                                        <p:cTn id="14" dur="1000" fill="hold"/>
                                        <p:tgtEl>
                                          <p:spTgt spid="305165"/>
                                        </p:tgtEl>
                                        <p:attrNameLst>
                                          <p:attrName>ppt_w</p:attrName>
                                        </p:attrNameLst>
                                      </p:cBhvr>
                                      <p:tavLst>
                                        <p:tav tm="0">
                                          <p:val>
                                            <p:strVal val="#ppt_w*0.70"/>
                                          </p:val>
                                        </p:tav>
                                        <p:tav tm="100000">
                                          <p:val>
                                            <p:strVal val="#ppt_w"/>
                                          </p:val>
                                        </p:tav>
                                      </p:tavLst>
                                    </p:anim>
                                    <p:anim calcmode="lin" valueType="num">
                                      <p:cBhvr>
                                        <p:cTn id="15" dur="1000" fill="hold"/>
                                        <p:tgtEl>
                                          <p:spTgt spid="305165"/>
                                        </p:tgtEl>
                                        <p:attrNameLst>
                                          <p:attrName>ppt_h</p:attrName>
                                        </p:attrNameLst>
                                      </p:cBhvr>
                                      <p:tavLst>
                                        <p:tav tm="0">
                                          <p:val>
                                            <p:strVal val="#ppt_h"/>
                                          </p:val>
                                        </p:tav>
                                        <p:tav tm="100000">
                                          <p:val>
                                            <p:strVal val="#ppt_h"/>
                                          </p:val>
                                        </p:tav>
                                      </p:tavLst>
                                    </p:anim>
                                    <p:animEffect transition="in" filter="fade">
                                      <p:cBhvr>
                                        <p:cTn id="16" dur="1000"/>
                                        <p:tgtEl>
                                          <p:spTgt spid="3051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05166"/>
                                        </p:tgtEl>
                                        <p:attrNameLst>
                                          <p:attrName>style.visibility</p:attrName>
                                        </p:attrNameLst>
                                      </p:cBhvr>
                                      <p:to>
                                        <p:strVal val="visible"/>
                                      </p:to>
                                    </p:set>
                                    <p:anim calcmode="lin" valueType="num">
                                      <p:cBhvr>
                                        <p:cTn id="21" dur="1000" fill="hold"/>
                                        <p:tgtEl>
                                          <p:spTgt spid="305166"/>
                                        </p:tgtEl>
                                        <p:attrNameLst>
                                          <p:attrName>ppt_w</p:attrName>
                                        </p:attrNameLst>
                                      </p:cBhvr>
                                      <p:tavLst>
                                        <p:tav tm="0">
                                          <p:val>
                                            <p:strVal val="#ppt_w*0.70"/>
                                          </p:val>
                                        </p:tav>
                                        <p:tav tm="100000">
                                          <p:val>
                                            <p:strVal val="#ppt_w"/>
                                          </p:val>
                                        </p:tav>
                                      </p:tavLst>
                                    </p:anim>
                                    <p:anim calcmode="lin" valueType="num">
                                      <p:cBhvr>
                                        <p:cTn id="22" dur="1000" fill="hold"/>
                                        <p:tgtEl>
                                          <p:spTgt spid="305166"/>
                                        </p:tgtEl>
                                        <p:attrNameLst>
                                          <p:attrName>ppt_h</p:attrName>
                                        </p:attrNameLst>
                                      </p:cBhvr>
                                      <p:tavLst>
                                        <p:tav tm="0">
                                          <p:val>
                                            <p:strVal val="#ppt_h"/>
                                          </p:val>
                                        </p:tav>
                                        <p:tav tm="100000">
                                          <p:val>
                                            <p:strVal val="#ppt_h"/>
                                          </p:val>
                                        </p:tav>
                                      </p:tavLst>
                                    </p:anim>
                                    <p:animEffect transition="in" filter="fade">
                                      <p:cBhvr>
                                        <p:cTn id="23" dur="1000"/>
                                        <p:tgtEl>
                                          <p:spTgt spid="305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0" grpId="0"/>
      <p:bldP spid="305165" grpId="0"/>
      <p:bldP spid="3051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hidden="1"/>
          <p:cNvSpPr>
            <a:spLocks noGrp="1" noChangeArrowheads="1"/>
          </p:cNvSpPr>
          <p:nvPr>
            <p:ph type="title"/>
          </p:nvPr>
        </p:nvSpPr>
        <p:spPr/>
        <p:txBody>
          <a:bodyPr/>
          <a:lstStyle/>
          <a:p>
            <a:pPr eaLnBrk="1" hangingPunct="1"/>
            <a:endParaRPr lang="en-US" smtClean="0"/>
          </a:p>
        </p:txBody>
      </p:sp>
      <p:sp>
        <p:nvSpPr>
          <p:cNvPr id="53251" name="Rectangle 3" descr="Jericho Herod's palace from Cypros, tb q092602"/>
          <p:cNvSpPr>
            <a:spLocks noGrp="1" noChangeAspect="1" noChangeArrowheads="1"/>
          </p:cNvSpPr>
          <p:nvPr isPhoto="1"/>
        </p:nvSpPr>
        <p:spPr bwMode="auto">
          <a:xfrm>
            <a:off x="0" y="0"/>
            <a:ext cx="91440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372" name="Text Box 4"/>
          <p:cNvSpPr txBox="1">
            <a:spLocks noChangeArrowheads="1"/>
          </p:cNvSpPr>
          <p:nvPr/>
        </p:nvSpPr>
        <p:spPr bwMode="auto">
          <a:xfrm>
            <a:off x="257175" y="236538"/>
            <a:ext cx="3352800" cy="1196975"/>
          </a:xfrm>
          <a:prstGeom prst="rect">
            <a:avLst/>
          </a:prstGeom>
          <a:solidFill>
            <a:schemeClr val="bg2">
              <a:alpha val="74117"/>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latin typeface="Caeldera" pitchFamily="34" charset="0"/>
              </a:rPr>
              <a:t>Ruins of Herod's Jericho Palace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86372"/>
                                        </p:tgtEl>
                                        <p:attrNameLst>
                                          <p:attrName>style.visibility</p:attrName>
                                        </p:attrNameLst>
                                      </p:cBhvr>
                                      <p:to>
                                        <p:strVal val="visible"/>
                                      </p:to>
                                    </p:set>
                                    <p:anim calcmode="lin" valueType="num">
                                      <p:cBhvr>
                                        <p:cTn id="7" dur="1000" fill="hold"/>
                                        <p:tgtEl>
                                          <p:spTgt spid="186372"/>
                                        </p:tgtEl>
                                        <p:attrNameLst>
                                          <p:attrName>ppt_w</p:attrName>
                                        </p:attrNameLst>
                                      </p:cBhvr>
                                      <p:tavLst>
                                        <p:tav tm="0">
                                          <p:val>
                                            <p:strVal val="#ppt_w*0.70"/>
                                          </p:val>
                                        </p:tav>
                                        <p:tav tm="100000">
                                          <p:val>
                                            <p:strVal val="#ppt_w"/>
                                          </p:val>
                                        </p:tav>
                                      </p:tavLst>
                                    </p:anim>
                                    <p:anim calcmode="lin" valueType="num">
                                      <p:cBhvr>
                                        <p:cTn id="8" dur="1000" fill="hold"/>
                                        <p:tgtEl>
                                          <p:spTgt spid="186372"/>
                                        </p:tgtEl>
                                        <p:attrNameLst>
                                          <p:attrName>ppt_h</p:attrName>
                                        </p:attrNameLst>
                                      </p:cBhvr>
                                      <p:tavLst>
                                        <p:tav tm="0">
                                          <p:val>
                                            <p:strVal val="#ppt_h"/>
                                          </p:val>
                                        </p:tav>
                                        <p:tav tm="100000">
                                          <p:val>
                                            <p:strVal val="#ppt_h"/>
                                          </p:val>
                                        </p:tav>
                                      </p:tavLst>
                                    </p:anim>
                                    <p:animEffect transition="in" filter="fade">
                                      <p:cBhvr>
                                        <p:cTn id="9" dur="1000"/>
                                        <p:tgtEl>
                                          <p:spTgt spid="186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5638" name="Text Box 6"/>
          <p:cNvSpPr txBox="1">
            <a:spLocks noChangeArrowheads="1"/>
          </p:cNvSpPr>
          <p:nvPr/>
        </p:nvSpPr>
        <p:spPr bwMode="auto">
          <a:xfrm>
            <a:off x="257175" y="236538"/>
            <a:ext cx="4057650" cy="831850"/>
          </a:xfrm>
          <a:prstGeom prst="rect">
            <a:avLst/>
          </a:prstGeom>
          <a:solidFill>
            <a:schemeClr val="bg2">
              <a:alpha val="74117"/>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latin typeface="Caeldera" pitchFamily="34" charset="0"/>
              </a:rPr>
              <a:t>Hanging Palace at Masada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5638"/>
                                        </p:tgtEl>
                                        <p:attrNameLst>
                                          <p:attrName>style.visibility</p:attrName>
                                        </p:attrNameLst>
                                      </p:cBhvr>
                                      <p:to>
                                        <p:strVal val="visible"/>
                                      </p:to>
                                    </p:set>
                                    <p:anim calcmode="lin" valueType="num">
                                      <p:cBhvr>
                                        <p:cTn id="7" dur="1000" fill="hold"/>
                                        <p:tgtEl>
                                          <p:spTgt spid="325638"/>
                                        </p:tgtEl>
                                        <p:attrNameLst>
                                          <p:attrName>ppt_w</p:attrName>
                                        </p:attrNameLst>
                                      </p:cBhvr>
                                      <p:tavLst>
                                        <p:tav tm="0">
                                          <p:val>
                                            <p:strVal val="#ppt_w*0.70"/>
                                          </p:val>
                                        </p:tav>
                                        <p:tav tm="100000">
                                          <p:val>
                                            <p:strVal val="#ppt_w"/>
                                          </p:val>
                                        </p:tav>
                                      </p:tavLst>
                                    </p:anim>
                                    <p:anim calcmode="lin" valueType="num">
                                      <p:cBhvr>
                                        <p:cTn id="8" dur="1000" fill="hold"/>
                                        <p:tgtEl>
                                          <p:spTgt spid="325638"/>
                                        </p:tgtEl>
                                        <p:attrNameLst>
                                          <p:attrName>ppt_h</p:attrName>
                                        </p:attrNameLst>
                                      </p:cBhvr>
                                      <p:tavLst>
                                        <p:tav tm="0">
                                          <p:val>
                                            <p:strVal val="#ppt_h"/>
                                          </p:val>
                                        </p:tav>
                                        <p:tav tm="100000">
                                          <p:val>
                                            <p:strVal val="#ppt_h"/>
                                          </p:val>
                                        </p:tav>
                                      </p:tavLst>
                                    </p:anim>
                                    <p:animEffect transition="in" filter="fade">
                                      <p:cBhvr>
                                        <p:cTn id="9" dur="1000"/>
                                        <p:tgtEl>
                                          <p:spTgt spid="325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p:cNvSpPr>
            <a:spLocks noGrp="1" noChangeArrowheads="1"/>
          </p:cNvSpPr>
          <p:nvPr>
            <p:ph type="title"/>
          </p:nvPr>
        </p:nvSpPr>
        <p:spPr/>
        <p:txBody>
          <a:bodyPr/>
          <a:lstStyle/>
          <a:p>
            <a:pPr eaLnBrk="1" hangingPunct="1"/>
            <a:endParaRPr lang="en-US" smtClean="0"/>
          </a:p>
        </p:txBody>
      </p:sp>
      <p:sp>
        <p:nvSpPr>
          <p:cNvPr id="55299" name="Rectangle 3" descr="Caesarea Promontory Palace, tb n122000"/>
          <p:cNvSpPr>
            <a:spLocks noGrp="1" noChangeAspect="1" noChangeArrowheads="1"/>
          </p:cNvSpPr>
          <p:nvPr isPhoto="1"/>
        </p:nvSpPr>
        <p:spPr bwMode="auto">
          <a:xfrm>
            <a:off x="0" y="0"/>
            <a:ext cx="91440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2" name="Text Box 4"/>
          <p:cNvSpPr txBox="1">
            <a:spLocks noChangeArrowheads="1"/>
          </p:cNvSpPr>
          <p:nvPr/>
        </p:nvSpPr>
        <p:spPr bwMode="auto">
          <a:xfrm>
            <a:off x="373063" y="333375"/>
            <a:ext cx="49672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latin typeface="Caeldera" pitchFamily="34" charset="0"/>
              </a:rPr>
              <a:t>Herod's "Spectacular"</a:t>
            </a:r>
          </a:p>
          <a:p>
            <a:pPr algn="ctr">
              <a:buFontTx/>
              <a:buNone/>
            </a:pPr>
            <a:r>
              <a:rPr lang="en-US">
                <a:latin typeface="Caeldera" pitchFamily="34" charset="0"/>
              </a:rPr>
              <a:t>Seaport at Caesarea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4692"/>
                                        </p:tgtEl>
                                        <p:attrNameLst>
                                          <p:attrName>style.visibility</p:attrName>
                                        </p:attrNameLst>
                                      </p:cBhvr>
                                      <p:to>
                                        <p:strVal val="visible"/>
                                      </p:to>
                                    </p:set>
                                    <p:anim calcmode="lin" valueType="num">
                                      <p:cBhvr>
                                        <p:cTn id="7" dur="1000" fill="hold"/>
                                        <p:tgtEl>
                                          <p:spTgt spid="114692"/>
                                        </p:tgtEl>
                                        <p:attrNameLst>
                                          <p:attrName>ppt_w</p:attrName>
                                        </p:attrNameLst>
                                      </p:cBhvr>
                                      <p:tavLst>
                                        <p:tav tm="0">
                                          <p:val>
                                            <p:strVal val="#ppt_w*0.70"/>
                                          </p:val>
                                        </p:tav>
                                        <p:tav tm="100000">
                                          <p:val>
                                            <p:strVal val="#ppt_w"/>
                                          </p:val>
                                        </p:tav>
                                      </p:tavLst>
                                    </p:anim>
                                    <p:anim calcmode="lin" valueType="num">
                                      <p:cBhvr>
                                        <p:cTn id="8" dur="1000" fill="hold"/>
                                        <p:tgtEl>
                                          <p:spTgt spid="114692"/>
                                        </p:tgtEl>
                                        <p:attrNameLst>
                                          <p:attrName>ppt_h</p:attrName>
                                        </p:attrNameLst>
                                      </p:cBhvr>
                                      <p:tavLst>
                                        <p:tav tm="0">
                                          <p:val>
                                            <p:strVal val="#ppt_h"/>
                                          </p:val>
                                        </p:tav>
                                        <p:tav tm="100000">
                                          <p:val>
                                            <p:strVal val="#ppt_h"/>
                                          </p:val>
                                        </p:tav>
                                      </p:tavLst>
                                    </p:anim>
                                    <p:animEffect transition="in" filter="fade">
                                      <p:cBhvr>
                                        <p:cTn id="9" dur="10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en-US" smtClean="0"/>
          </a:p>
        </p:txBody>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56324" name="Picture 4"/>
          <p:cNvPicPr>
            <a:picLocks noChangeAspect="1" noChangeArrowheads="1"/>
          </p:cNvPicPr>
          <p:nvPr/>
        </p:nvPicPr>
        <p:blipFill>
          <a:blip r:embed="rId3" cstate="screen">
            <a:lum bright="-6000" contrast="18000"/>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4613" name="Text Box 5"/>
          <p:cNvSpPr txBox="1">
            <a:spLocks noChangeArrowheads="1"/>
          </p:cNvSpPr>
          <p:nvPr/>
        </p:nvSpPr>
        <p:spPr bwMode="auto">
          <a:xfrm>
            <a:off x="0" y="120650"/>
            <a:ext cx="35131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latin typeface="Trajan Pro" pitchFamily="18" charset="0"/>
              </a:rPr>
              <a:t>The Herodion </a:t>
            </a:r>
          </a:p>
          <a:p>
            <a:pPr algn="ctr">
              <a:buFontTx/>
              <a:buNone/>
            </a:pPr>
            <a:r>
              <a:rPr lang="en-US">
                <a:latin typeface="Trajan Pro" pitchFamily="18" charset="0"/>
              </a:rPr>
              <a:t>Near Bethlehem</a:t>
            </a: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4613"/>
                                        </p:tgtEl>
                                        <p:attrNameLst>
                                          <p:attrName>style.visibility</p:attrName>
                                        </p:attrNameLst>
                                      </p:cBhvr>
                                      <p:to>
                                        <p:strVal val="visible"/>
                                      </p:to>
                                    </p:set>
                                    <p:anim calcmode="lin" valueType="num">
                                      <p:cBhvr>
                                        <p:cTn id="7" dur="1000" fill="hold"/>
                                        <p:tgtEl>
                                          <p:spTgt spid="324613"/>
                                        </p:tgtEl>
                                        <p:attrNameLst>
                                          <p:attrName>ppt_w</p:attrName>
                                        </p:attrNameLst>
                                      </p:cBhvr>
                                      <p:tavLst>
                                        <p:tav tm="0">
                                          <p:val>
                                            <p:strVal val="#ppt_w*0.70"/>
                                          </p:val>
                                        </p:tav>
                                        <p:tav tm="100000">
                                          <p:val>
                                            <p:strVal val="#ppt_w"/>
                                          </p:val>
                                        </p:tav>
                                      </p:tavLst>
                                    </p:anim>
                                    <p:anim calcmode="lin" valueType="num">
                                      <p:cBhvr>
                                        <p:cTn id="8" dur="1000" fill="hold"/>
                                        <p:tgtEl>
                                          <p:spTgt spid="324613"/>
                                        </p:tgtEl>
                                        <p:attrNameLst>
                                          <p:attrName>ppt_h</p:attrName>
                                        </p:attrNameLst>
                                      </p:cBhvr>
                                      <p:tavLst>
                                        <p:tav tm="0">
                                          <p:val>
                                            <p:strVal val="#ppt_h"/>
                                          </p:val>
                                        </p:tav>
                                        <p:tav tm="100000">
                                          <p:val>
                                            <p:strVal val="#ppt_h"/>
                                          </p:val>
                                        </p:tav>
                                      </p:tavLst>
                                    </p:anim>
                                    <p:animEffect transition="in" filter="fade">
                                      <p:cBhvr>
                                        <p:cTn id="9" dur="1000"/>
                                        <p:tgtEl>
                                          <p:spTgt spid="32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2676525" y="1274763"/>
            <a:ext cx="3857625" cy="457200"/>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a:solidFill>
                  <a:schemeClr val="bg1"/>
                </a:solidFill>
              </a:rPr>
              <a:t>Herod's Kingdom is Gone</a:t>
            </a:r>
          </a:p>
        </p:txBody>
      </p:sp>
      <p:sp>
        <p:nvSpPr>
          <p:cNvPr id="337923" name="Text Box 3"/>
          <p:cNvSpPr txBox="1">
            <a:spLocks noChangeArrowheads="1"/>
          </p:cNvSpPr>
          <p:nvPr/>
        </p:nvSpPr>
        <p:spPr bwMode="auto">
          <a:xfrm>
            <a:off x="771525" y="2570163"/>
            <a:ext cx="7715250" cy="1098550"/>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lnSpc>
                <a:spcPct val="150000"/>
              </a:lnSpc>
              <a:buFontTx/>
              <a:buNone/>
            </a:pPr>
            <a:r>
              <a:rPr lang="en-US" sz="2800">
                <a:solidFill>
                  <a:srgbClr val="FFFF99"/>
                </a:solidFill>
              </a:rPr>
              <a:t>What seemed impossible was accomplished…</a:t>
            </a:r>
          </a:p>
          <a:p>
            <a:pPr algn="ctr">
              <a:buFontTx/>
              <a:buNone/>
            </a:pPr>
            <a:r>
              <a:rPr lang="en-US">
                <a:solidFill>
                  <a:schemeClr val="bg1"/>
                </a:solidFill>
              </a:rPr>
              <a:t>by God in His time.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37922"/>
                                        </p:tgtEl>
                                        <p:attrNameLst>
                                          <p:attrName>style.visibility</p:attrName>
                                        </p:attrNameLst>
                                      </p:cBhvr>
                                      <p:to>
                                        <p:strVal val="visible"/>
                                      </p:to>
                                    </p:set>
                                    <p:anim calcmode="lin" valueType="num">
                                      <p:cBhvr>
                                        <p:cTn id="7" dur="1000" fill="hold"/>
                                        <p:tgtEl>
                                          <p:spTgt spid="337922"/>
                                        </p:tgtEl>
                                        <p:attrNameLst>
                                          <p:attrName>ppt_w</p:attrName>
                                        </p:attrNameLst>
                                      </p:cBhvr>
                                      <p:tavLst>
                                        <p:tav tm="0">
                                          <p:val>
                                            <p:strVal val="#ppt_w*0.70"/>
                                          </p:val>
                                        </p:tav>
                                        <p:tav tm="100000">
                                          <p:val>
                                            <p:strVal val="#ppt_w"/>
                                          </p:val>
                                        </p:tav>
                                      </p:tavLst>
                                    </p:anim>
                                    <p:anim calcmode="lin" valueType="num">
                                      <p:cBhvr>
                                        <p:cTn id="8" dur="1000" fill="hold"/>
                                        <p:tgtEl>
                                          <p:spTgt spid="337922"/>
                                        </p:tgtEl>
                                        <p:attrNameLst>
                                          <p:attrName>ppt_h</p:attrName>
                                        </p:attrNameLst>
                                      </p:cBhvr>
                                      <p:tavLst>
                                        <p:tav tm="0">
                                          <p:val>
                                            <p:strVal val="#ppt_h"/>
                                          </p:val>
                                        </p:tav>
                                        <p:tav tm="100000">
                                          <p:val>
                                            <p:strVal val="#ppt_h"/>
                                          </p:val>
                                        </p:tav>
                                      </p:tavLst>
                                    </p:anim>
                                    <p:animEffect transition="in" filter="fade">
                                      <p:cBhvr>
                                        <p:cTn id="9" dur="1000"/>
                                        <p:tgtEl>
                                          <p:spTgt spid="3379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7923"/>
                                        </p:tgtEl>
                                        <p:attrNameLst>
                                          <p:attrName>style.visibility</p:attrName>
                                        </p:attrNameLst>
                                      </p:cBhvr>
                                      <p:to>
                                        <p:strVal val="visible"/>
                                      </p:to>
                                    </p:set>
                                    <p:animEffect transition="in" filter="fade">
                                      <p:cBhvr>
                                        <p:cTn id="14" dur="2000"/>
                                        <p:tgtEl>
                                          <p:spTgt spid="3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p:bldP spid="3379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2"/>
          <p:cNvSpPr txBox="1">
            <a:spLocks noChangeArrowheads="1"/>
          </p:cNvSpPr>
          <p:nvPr/>
        </p:nvSpPr>
        <p:spPr bwMode="auto">
          <a:xfrm>
            <a:off x="1947863" y="1116013"/>
            <a:ext cx="5257800" cy="257492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nSpc>
                <a:spcPct val="200000"/>
              </a:lnSpc>
              <a:spcBef>
                <a:spcPct val="20000"/>
              </a:spcBef>
              <a:buFontTx/>
              <a:buNone/>
            </a:pPr>
            <a:r>
              <a:rPr lang="en-US">
                <a:solidFill>
                  <a:schemeClr val="bg1"/>
                </a:solidFill>
              </a:rPr>
              <a:t>Why was Jesus' Born:</a:t>
            </a:r>
          </a:p>
          <a:p>
            <a:pPr lvl="1">
              <a:spcBef>
                <a:spcPct val="20000"/>
              </a:spcBef>
            </a:pPr>
            <a:r>
              <a:rPr lang="en-US">
                <a:solidFill>
                  <a:srgbClr val="FFFF99"/>
                </a:solidFill>
              </a:rPr>
              <a:t> in Bethlehem?</a:t>
            </a:r>
          </a:p>
          <a:p>
            <a:pPr lvl="1">
              <a:spcBef>
                <a:spcPct val="20000"/>
              </a:spcBef>
            </a:pPr>
            <a:r>
              <a:rPr lang="en-US">
                <a:solidFill>
                  <a:schemeClr val="bg1"/>
                </a:solidFill>
              </a:rPr>
              <a:t> in an Animal Shelter?</a:t>
            </a:r>
          </a:p>
          <a:p>
            <a:pPr lvl="1">
              <a:spcBef>
                <a:spcPct val="20000"/>
              </a:spcBef>
            </a:pPr>
            <a:r>
              <a:rPr lang="en-US">
                <a:solidFill>
                  <a:srgbClr val="FFFF99"/>
                </a:solidFill>
              </a:rPr>
              <a:t> into a Poor Family?</a:t>
            </a:r>
          </a:p>
          <a:p>
            <a:pPr lvl="1">
              <a:spcBef>
                <a:spcPct val="20000"/>
              </a:spcBef>
            </a:pPr>
            <a:r>
              <a:rPr lang="en-US">
                <a:solidFill>
                  <a:schemeClr val="bg1"/>
                </a:solidFill>
              </a:rPr>
              <a:t> in the Time of King Herod?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27682">
                                            <p:txEl>
                                              <p:pRg st="0" end="0"/>
                                            </p:txEl>
                                          </p:spTgt>
                                        </p:tgtEl>
                                        <p:attrNameLst>
                                          <p:attrName>style.visibility</p:attrName>
                                        </p:attrNameLst>
                                      </p:cBhvr>
                                      <p:to>
                                        <p:strVal val="visible"/>
                                      </p:to>
                                    </p:set>
                                    <p:anim calcmode="lin" valueType="num">
                                      <p:cBhvr>
                                        <p:cTn id="7" dur="1000" fill="hold"/>
                                        <p:tgtEl>
                                          <p:spTgt spid="32768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2768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768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27682">
                                            <p:txEl>
                                              <p:pRg st="1" end="1"/>
                                            </p:txEl>
                                          </p:spTgt>
                                        </p:tgtEl>
                                        <p:attrNameLst>
                                          <p:attrName>style.visibility</p:attrName>
                                        </p:attrNameLst>
                                      </p:cBhvr>
                                      <p:to>
                                        <p:strVal val="visible"/>
                                      </p:to>
                                    </p:set>
                                    <p:anim calcmode="lin" valueType="num">
                                      <p:cBhvr>
                                        <p:cTn id="12" dur="1000" fill="hold"/>
                                        <p:tgtEl>
                                          <p:spTgt spid="32768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2768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2768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27682">
                                            <p:txEl>
                                              <p:pRg st="2" end="2"/>
                                            </p:txEl>
                                          </p:spTgt>
                                        </p:tgtEl>
                                        <p:attrNameLst>
                                          <p:attrName>style.visibility</p:attrName>
                                        </p:attrNameLst>
                                      </p:cBhvr>
                                      <p:to>
                                        <p:strVal val="visible"/>
                                      </p:to>
                                    </p:set>
                                    <p:animEffect transition="in" filter="fade">
                                      <p:cBhvr>
                                        <p:cTn id="19" dur="2000"/>
                                        <p:tgtEl>
                                          <p:spTgt spid="327682">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327682">
                                            <p:txEl>
                                              <p:pRg st="3" end="3"/>
                                            </p:txEl>
                                          </p:spTgt>
                                        </p:tgtEl>
                                        <p:attrNameLst>
                                          <p:attrName>style.visibility</p:attrName>
                                        </p:attrNameLst>
                                      </p:cBhvr>
                                      <p:to>
                                        <p:strVal val="visible"/>
                                      </p:to>
                                    </p:set>
                                    <p:animEffect transition="in" filter="fade">
                                      <p:cBhvr>
                                        <p:cTn id="24" dur="2000"/>
                                        <p:tgtEl>
                                          <p:spTgt spid="327682">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27682">
                                            <p:txEl>
                                              <p:pRg st="4" end="4"/>
                                            </p:txEl>
                                          </p:spTgt>
                                        </p:tgtEl>
                                        <p:attrNameLst>
                                          <p:attrName>style.visibility</p:attrName>
                                        </p:attrNameLst>
                                      </p:cBhvr>
                                      <p:to>
                                        <p:strVal val="visible"/>
                                      </p:to>
                                    </p:set>
                                    <p:animEffect transition="in" filter="fade">
                                      <p:cBhvr>
                                        <p:cTn id="29" dur="2000"/>
                                        <p:tgtEl>
                                          <p:spTgt spid="3276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ext Box 2"/>
          <p:cNvSpPr txBox="1">
            <a:spLocks noChangeArrowheads="1"/>
          </p:cNvSpPr>
          <p:nvPr/>
        </p:nvSpPr>
        <p:spPr bwMode="auto">
          <a:xfrm>
            <a:off x="2381250" y="884238"/>
            <a:ext cx="4362450" cy="82232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rPr>
              <a:t>God is Giving Us a Picture</a:t>
            </a:r>
          </a:p>
          <a:p>
            <a:pPr algn="ctr">
              <a:buFontTx/>
              <a:buNone/>
            </a:pPr>
            <a:r>
              <a:rPr lang="en-US">
                <a:solidFill>
                  <a:srgbClr val="FFFF99"/>
                </a:solidFill>
              </a:rPr>
              <a:t>Like Hosea</a:t>
            </a:r>
          </a:p>
        </p:txBody>
      </p:sp>
      <p:sp>
        <p:nvSpPr>
          <p:cNvPr id="330755" name="Text Box 3"/>
          <p:cNvSpPr txBox="1">
            <a:spLocks noChangeArrowheads="1"/>
          </p:cNvSpPr>
          <p:nvPr/>
        </p:nvSpPr>
        <p:spPr bwMode="auto">
          <a:xfrm>
            <a:off x="1997075" y="2244725"/>
            <a:ext cx="5143500" cy="82232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a:solidFill>
                  <a:schemeClr val="bg1"/>
                </a:solidFill>
              </a:rPr>
              <a:t>The Circumstances of Jesus' Birth </a:t>
            </a:r>
          </a:p>
          <a:p>
            <a:pPr algn="ctr">
              <a:buFontTx/>
              <a:buNone/>
            </a:pPr>
            <a:r>
              <a:rPr lang="en-US">
                <a:solidFill>
                  <a:schemeClr val="bg1"/>
                </a:solidFill>
              </a:rPr>
              <a:t>Symbolize God's Message</a:t>
            </a:r>
          </a:p>
        </p:txBody>
      </p:sp>
      <p:sp>
        <p:nvSpPr>
          <p:cNvPr id="330756" name="Text Box 4"/>
          <p:cNvSpPr txBox="1">
            <a:spLocks noChangeArrowheads="1"/>
          </p:cNvSpPr>
          <p:nvPr/>
        </p:nvSpPr>
        <p:spPr bwMode="auto">
          <a:xfrm>
            <a:off x="1566863" y="3727450"/>
            <a:ext cx="6362700" cy="1771650"/>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spcBef>
                <a:spcPct val="20000"/>
              </a:spcBef>
              <a:buFontTx/>
              <a:buNone/>
            </a:pPr>
            <a:r>
              <a:rPr lang="en-US">
                <a:solidFill>
                  <a:schemeClr val="bg1"/>
                </a:solidFill>
              </a:rPr>
              <a:t>My Ways Are Not Your Ways</a:t>
            </a:r>
          </a:p>
          <a:p>
            <a:pPr algn="ctr">
              <a:spcBef>
                <a:spcPct val="20000"/>
              </a:spcBef>
              <a:buFontTx/>
              <a:buNone/>
            </a:pPr>
            <a:r>
              <a:rPr lang="en-US">
                <a:solidFill>
                  <a:srgbClr val="FFFF99"/>
                </a:solidFill>
              </a:rPr>
              <a:t>My Strength is Shown in Your Weakness</a:t>
            </a:r>
          </a:p>
          <a:p>
            <a:pPr algn="ctr">
              <a:spcBef>
                <a:spcPct val="20000"/>
              </a:spcBef>
              <a:buFontTx/>
              <a:buNone/>
            </a:pPr>
            <a:r>
              <a:rPr lang="en-US">
                <a:solidFill>
                  <a:schemeClr val="bg1"/>
                </a:solidFill>
              </a:rPr>
              <a:t>My Kingdom Does Not Come by the Sword</a:t>
            </a:r>
            <a:endParaRPr lang="en-US" b="0">
              <a:solidFill>
                <a:schemeClr val="bg1"/>
              </a:solidFill>
            </a:endParaRPr>
          </a:p>
          <a:p>
            <a:pPr algn="ctr">
              <a:spcBef>
                <a:spcPct val="20000"/>
              </a:spcBef>
              <a:buFontTx/>
              <a:buNone/>
            </a:pPr>
            <a:endParaRPr lang="en-US">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30754"/>
                                        </p:tgtEl>
                                        <p:attrNameLst>
                                          <p:attrName>style.visibility</p:attrName>
                                        </p:attrNameLst>
                                      </p:cBhvr>
                                      <p:to>
                                        <p:strVal val="visible"/>
                                      </p:to>
                                    </p:set>
                                    <p:anim calcmode="lin" valueType="num">
                                      <p:cBhvr>
                                        <p:cTn id="7" dur="1000" fill="hold"/>
                                        <p:tgtEl>
                                          <p:spTgt spid="330754"/>
                                        </p:tgtEl>
                                        <p:attrNameLst>
                                          <p:attrName>ppt_w</p:attrName>
                                        </p:attrNameLst>
                                      </p:cBhvr>
                                      <p:tavLst>
                                        <p:tav tm="0">
                                          <p:val>
                                            <p:strVal val="#ppt_w*0.70"/>
                                          </p:val>
                                        </p:tav>
                                        <p:tav tm="100000">
                                          <p:val>
                                            <p:strVal val="#ppt_w"/>
                                          </p:val>
                                        </p:tav>
                                      </p:tavLst>
                                    </p:anim>
                                    <p:anim calcmode="lin" valueType="num">
                                      <p:cBhvr>
                                        <p:cTn id="8" dur="1000" fill="hold"/>
                                        <p:tgtEl>
                                          <p:spTgt spid="330754"/>
                                        </p:tgtEl>
                                        <p:attrNameLst>
                                          <p:attrName>ppt_h</p:attrName>
                                        </p:attrNameLst>
                                      </p:cBhvr>
                                      <p:tavLst>
                                        <p:tav tm="0">
                                          <p:val>
                                            <p:strVal val="#ppt_h"/>
                                          </p:val>
                                        </p:tav>
                                        <p:tav tm="100000">
                                          <p:val>
                                            <p:strVal val="#ppt_h"/>
                                          </p:val>
                                        </p:tav>
                                      </p:tavLst>
                                    </p:anim>
                                    <p:animEffect transition="in" filter="fade">
                                      <p:cBhvr>
                                        <p:cTn id="9" dur="1000"/>
                                        <p:tgtEl>
                                          <p:spTgt spid="3307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0755"/>
                                        </p:tgtEl>
                                        <p:attrNameLst>
                                          <p:attrName>style.visibility</p:attrName>
                                        </p:attrNameLst>
                                      </p:cBhvr>
                                      <p:to>
                                        <p:strVal val="visible"/>
                                      </p:to>
                                    </p:set>
                                    <p:animEffect transition="in" filter="fade">
                                      <p:cBhvr>
                                        <p:cTn id="14" dur="2000"/>
                                        <p:tgtEl>
                                          <p:spTgt spid="33075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30756">
                                            <p:txEl>
                                              <p:pRg st="0" end="0"/>
                                            </p:txEl>
                                          </p:spTgt>
                                        </p:tgtEl>
                                        <p:attrNameLst>
                                          <p:attrName>style.visibility</p:attrName>
                                        </p:attrNameLst>
                                      </p:cBhvr>
                                      <p:to>
                                        <p:strVal val="visible"/>
                                      </p:to>
                                    </p:set>
                                    <p:animEffect transition="in" filter="fade">
                                      <p:cBhvr>
                                        <p:cTn id="19" dur="500"/>
                                        <p:tgtEl>
                                          <p:spTgt spid="330756">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330756">
                                            <p:txEl>
                                              <p:pRg st="1" end="1"/>
                                            </p:txEl>
                                          </p:spTgt>
                                        </p:tgtEl>
                                        <p:attrNameLst>
                                          <p:attrName>style.visibility</p:attrName>
                                        </p:attrNameLst>
                                      </p:cBhvr>
                                      <p:to>
                                        <p:strVal val="visible"/>
                                      </p:to>
                                    </p:set>
                                    <p:animEffect transition="in" filter="fade">
                                      <p:cBhvr>
                                        <p:cTn id="24" dur="500"/>
                                        <p:tgtEl>
                                          <p:spTgt spid="330756">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30756">
                                            <p:txEl>
                                              <p:pRg st="2" end="2"/>
                                            </p:txEl>
                                          </p:spTgt>
                                        </p:tgtEl>
                                        <p:attrNameLst>
                                          <p:attrName>style.visibility</p:attrName>
                                        </p:attrNameLst>
                                      </p:cBhvr>
                                      <p:to>
                                        <p:strVal val="visible"/>
                                      </p:to>
                                    </p:set>
                                    <p:animEffect transition="in" filter="fade">
                                      <p:cBhvr>
                                        <p:cTn id="29" dur="500"/>
                                        <p:tgtEl>
                                          <p:spTgt spid="3307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4" grpId="0"/>
      <p:bldP spid="33075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Text Box 4"/>
          <p:cNvSpPr txBox="1">
            <a:spLocks noChangeArrowheads="1"/>
          </p:cNvSpPr>
          <p:nvPr/>
        </p:nvSpPr>
        <p:spPr bwMode="auto">
          <a:xfrm>
            <a:off x="1279525" y="509588"/>
            <a:ext cx="6667500" cy="4911725"/>
          </a:xfrm>
          <a:prstGeom prst="rect">
            <a:avLst/>
          </a:prstGeom>
          <a:noFill/>
          <a:ln>
            <a:noFill/>
          </a:ln>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spcBef>
                <a:spcPct val="20000"/>
              </a:spcBef>
              <a:buFontTx/>
              <a:buNone/>
            </a:pPr>
            <a:endParaRPr lang="en-US" b="0">
              <a:solidFill>
                <a:schemeClr val="bg1"/>
              </a:solidFill>
            </a:endParaRPr>
          </a:p>
          <a:p>
            <a:pPr algn="ctr">
              <a:spcAft>
                <a:spcPct val="50000"/>
              </a:spcAft>
              <a:buFontTx/>
              <a:buNone/>
            </a:pPr>
            <a:r>
              <a:rPr lang="en-US">
                <a:solidFill>
                  <a:schemeClr val="bg1"/>
                </a:solidFill>
              </a:rPr>
              <a:t>Like God's message thru Hosea:</a:t>
            </a:r>
          </a:p>
          <a:p>
            <a:pPr algn="ctr">
              <a:spcAft>
                <a:spcPct val="50000"/>
              </a:spcAft>
              <a:buFontTx/>
              <a:buNone/>
            </a:pPr>
            <a:r>
              <a:rPr lang="en-US">
                <a:solidFill>
                  <a:srgbClr val="FFFF99"/>
                </a:solidFill>
              </a:rPr>
              <a:t> "I will show love… and I will save them—not by bow, sword or battle, or by horses and horsemen, </a:t>
            </a:r>
            <a:br>
              <a:rPr lang="en-US">
                <a:solidFill>
                  <a:srgbClr val="FFFF99"/>
                </a:solidFill>
              </a:rPr>
            </a:br>
            <a:r>
              <a:rPr lang="en-US">
                <a:solidFill>
                  <a:srgbClr val="FFFF99"/>
                </a:solidFill>
              </a:rPr>
              <a:t>but by the Lord their God.”</a:t>
            </a:r>
          </a:p>
          <a:p>
            <a:pPr algn="ctr">
              <a:spcAft>
                <a:spcPct val="50000"/>
              </a:spcAft>
              <a:buFontTx/>
              <a:buNone/>
            </a:pPr>
            <a:endParaRPr lang="en-US">
              <a:solidFill>
                <a:srgbClr val="FFFF99"/>
              </a:solidFill>
            </a:endParaRPr>
          </a:p>
          <a:p>
            <a:pPr algn="ctr">
              <a:spcAft>
                <a:spcPct val="50000"/>
              </a:spcAft>
              <a:buFontTx/>
              <a:buNone/>
            </a:pPr>
            <a:endParaRPr lang="en-US">
              <a:solidFill>
                <a:schemeClr val="bg1"/>
              </a:solidFill>
            </a:endParaRPr>
          </a:p>
          <a:p>
            <a:pPr algn="ctr">
              <a:spcAft>
                <a:spcPct val="50000"/>
              </a:spcAft>
              <a:buFontTx/>
              <a:buNone/>
            </a:pPr>
            <a:r>
              <a:rPr lang="en-US">
                <a:solidFill>
                  <a:schemeClr val="bg1"/>
                </a:solidFill>
              </a:rPr>
              <a:t>God's Salvation Won't Come Thru Power…</a:t>
            </a:r>
          </a:p>
          <a:p>
            <a:pPr algn="ctr">
              <a:spcAft>
                <a:spcPct val="50000"/>
              </a:spcAft>
              <a:buFontTx/>
              <a:buNone/>
            </a:pPr>
            <a:r>
              <a:rPr lang="en-US">
                <a:solidFill>
                  <a:srgbClr val="FFFF99"/>
                </a:solidFill>
              </a:rPr>
              <a:t>in fact it's just the opposite</a:t>
            </a:r>
          </a:p>
          <a:p>
            <a:pPr algn="ctr">
              <a:spcBef>
                <a:spcPct val="20000"/>
              </a:spcBef>
              <a:buFontTx/>
              <a:buNone/>
            </a:pPr>
            <a:endParaRPr lang="en-US">
              <a:solidFill>
                <a:srgbClr val="FFFF99"/>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23940">
                                            <p:txEl>
                                              <p:pRg st="1" end="1"/>
                                            </p:txEl>
                                          </p:spTgt>
                                        </p:tgtEl>
                                        <p:attrNameLst>
                                          <p:attrName>style.visibility</p:attrName>
                                        </p:attrNameLst>
                                      </p:cBhvr>
                                      <p:to>
                                        <p:strVal val="visible"/>
                                      </p:to>
                                    </p:set>
                                    <p:animEffect transition="in" filter="fade">
                                      <p:cBhvr>
                                        <p:cTn id="7" dur="500"/>
                                        <p:tgtEl>
                                          <p:spTgt spid="42394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3940">
                                            <p:txEl>
                                              <p:pRg st="2" end="2"/>
                                            </p:txEl>
                                          </p:spTgt>
                                        </p:tgtEl>
                                        <p:attrNameLst>
                                          <p:attrName>style.visibility</p:attrName>
                                        </p:attrNameLst>
                                      </p:cBhvr>
                                      <p:to>
                                        <p:strVal val="visible"/>
                                      </p:to>
                                    </p:set>
                                    <p:animEffect transition="in" filter="fade">
                                      <p:cBhvr>
                                        <p:cTn id="10" dur="500"/>
                                        <p:tgtEl>
                                          <p:spTgt spid="423940">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23940">
                                            <p:txEl>
                                              <p:pRg st="5" end="5"/>
                                            </p:txEl>
                                          </p:spTgt>
                                        </p:tgtEl>
                                        <p:attrNameLst>
                                          <p:attrName>style.visibility</p:attrName>
                                        </p:attrNameLst>
                                      </p:cBhvr>
                                      <p:to>
                                        <p:strVal val="visible"/>
                                      </p:to>
                                    </p:set>
                                    <p:animEffect transition="in" filter="fade">
                                      <p:cBhvr>
                                        <p:cTn id="15" dur="500"/>
                                        <p:tgtEl>
                                          <p:spTgt spid="423940">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23940">
                                            <p:txEl>
                                              <p:pRg st="6" end="6"/>
                                            </p:txEl>
                                          </p:spTgt>
                                        </p:tgtEl>
                                        <p:attrNameLst>
                                          <p:attrName>style.visibility</p:attrName>
                                        </p:attrNameLst>
                                      </p:cBhvr>
                                      <p:to>
                                        <p:strVal val="visible"/>
                                      </p:to>
                                    </p:set>
                                    <p:animEffect transition="in" filter="fade">
                                      <p:cBhvr>
                                        <p:cTn id="18" dur="500"/>
                                        <p:tgtEl>
                                          <p:spTgt spid="4239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Magadan Harbor 01"/>
          <p:cNvSpPr>
            <a:spLocks noGrp="1" noChangeAspect="1" noChangeArrowheads="1"/>
          </p:cNvSpPr>
          <p:nvPr isPhoto="1"/>
        </p:nvSpPr>
        <p:spPr bwMode="auto">
          <a:xfrm>
            <a:off x="0" y="7938"/>
            <a:ext cx="9144000" cy="68421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9686" name="Group 6"/>
          <p:cNvGrpSpPr>
            <a:grpSpLocks/>
          </p:cNvGrpSpPr>
          <p:nvPr/>
        </p:nvGrpSpPr>
        <p:grpSpPr bwMode="auto">
          <a:xfrm>
            <a:off x="809625" y="631825"/>
            <a:ext cx="7662863" cy="3362325"/>
            <a:chOff x="444" y="372"/>
            <a:chExt cx="4746" cy="2118"/>
          </a:xfrm>
        </p:grpSpPr>
        <p:sp>
          <p:nvSpPr>
            <p:cNvPr id="61445" name="Rectangle 5"/>
            <p:cNvSpPr>
              <a:spLocks noChangeArrowheads="1"/>
            </p:cNvSpPr>
            <p:nvPr/>
          </p:nvSpPr>
          <p:spPr bwMode="auto">
            <a:xfrm>
              <a:off x="444" y="372"/>
              <a:ext cx="4746" cy="2118"/>
            </a:xfrm>
            <a:prstGeom prst="rect">
              <a:avLst/>
            </a:prstGeom>
            <a:solidFill>
              <a:srgbClr val="EAEAEA">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endParaRPr lang="en-US" sz="1800" b="0">
                <a:solidFill>
                  <a:schemeClr val="bg1"/>
                </a:solidFill>
                <a:latin typeface="Arial" charset="0"/>
              </a:endParaRPr>
            </a:p>
          </p:txBody>
        </p:sp>
        <p:sp>
          <p:nvSpPr>
            <p:cNvPr id="61446" name="Text Box 4"/>
            <p:cNvSpPr txBox="1">
              <a:spLocks noChangeArrowheads="1"/>
            </p:cNvSpPr>
            <p:nvPr/>
          </p:nvSpPr>
          <p:spPr bwMode="auto">
            <a:xfrm>
              <a:off x="530" y="383"/>
              <a:ext cx="4636" cy="2048"/>
            </a:xfrm>
            <a:prstGeom prst="rect">
              <a:avLst/>
            </a:prstGeom>
            <a:noFill/>
            <a:ln>
              <a:noFill/>
            </a:ln>
            <a:effectLst>
              <a:outerShdw dist="17961" dir="2700000" algn="ctr" rotWithShape="0">
                <a:srgbClr val="EAEAEA">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i="1">
                  <a:latin typeface="Arial" charset="0"/>
                </a:rPr>
                <a:t>Matt 5:3-10 (NIV)</a:t>
              </a:r>
              <a:endParaRPr lang="en-US" sz="1800">
                <a:latin typeface="Arial" charset="0"/>
              </a:endParaRPr>
            </a:p>
            <a:p>
              <a:pPr>
                <a:buFontTx/>
                <a:buNone/>
              </a:pPr>
              <a:r>
                <a:rPr lang="en-US" sz="1800">
                  <a:latin typeface="Arial" charset="0"/>
                </a:rPr>
                <a:t>Blessed are the poor, in spirit, for theirs is the kingdom of heaven. </a:t>
              </a:r>
            </a:p>
            <a:p>
              <a:pPr>
                <a:buFontTx/>
                <a:buNone/>
              </a:pPr>
              <a:r>
                <a:rPr lang="en-US" sz="1800">
                  <a:latin typeface="Arial" charset="0"/>
                </a:rPr>
                <a:t>Blessed are those who mourn, for they will be comforted. </a:t>
              </a:r>
            </a:p>
            <a:p>
              <a:pPr>
                <a:buFontTx/>
                <a:buNone/>
              </a:pPr>
              <a:r>
                <a:rPr lang="en-US" sz="1800">
                  <a:latin typeface="Arial" charset="0"/>
                </a:rPr>
                <a:t>Blessed are the meek, for they will inherit the earth. </a:t>
              </a:r>
            </a:p>
            <a:p>
              <a:pPr>
                <a:buFontTx/>
                <a:buNone/>
              </a:pPr>
              <a:r>
                <a:rPr lang="en-US" sz="1800">
                  <a:latin typeface="Arial" charset="0"/>
                </a:rPr>
                <a:t>Blessed are those who hunger and thirst for righteousness, </a:t>
              </a:r>
            </a:p>
            <a:p>
              <a:pPr>
                <a:buFontTx/>
                <a:buNone/>
              </a:pPr>
              <a:r>
                <a:rPr lang="en-US" sz="1800">
                  <a:latin typeface="Arial" charset="0"/>
                </a:rPr>
                <a:t>     for they will be filled. </a:t>
              </a:r>
            </a:p>
            <a:p>
              <a:pPr>
                <a:buFontTx/>
                <a:buNone/>
              </a:pPr>
              <a:r>
                <a:rPr lang="en-US" sz="1800">
                  <a:latin typeface="Arial" charset="0"/>
                </a:rPr>
                <a:t>Blessed are the merciful, for they will be shown mercy. </a:t>
              </a:r>
            </a:p>
            <a:p>
              <a:pPr>
                <a:buFontTx/>
                <a:buNone/>
              </a:pPr>
              <a:r>
                <a:rPr lang="en-US" sz="1800">
                  <a:latin typeface="Arial" charset="0"/>
                </a:rPr>
                <a:t>Blessed are the pure in heart, for they will see God. </a:t>
              </a:r>
            </a:p>
            <a:p>
              <a:pPr>
                <a:buFontTx/>
                <a:buNone/>
              </a:pPr>
              <a:r>
                <a:rPr lang="en-US" sz="1800">
                  <a:latin typeface="Arial" charset="0"/>
                </a:rPr>
                <a:t>Blessed are the peacemakers, for they will be called sons of God. </a:t>
              </a:r>
            </a:p>
            <a:p>
              <a:pPr>
                <a:buFontTx/>
                <a:buNone/>
              </a:pPr>
              <a:r>
                <a:rPr lang="en-US" sz="1800">
                  <a:latin typeface="Arial" charset="0"/>
                </a:rPr>
                <a:t>Blessed are those who are persecuted because of righteousness, </a:t>
              </a:r>
            </a:p>
            <a:p>
              <a:pPr>
                <a:buFontTx/>
                <a:buNone/>
              </a:pPr>
              <a:r>
                <a:rPr lang="en-US" sz="1800">
                  <a:latin typeface="Arial" charset="0"/>
                </a:rPr>
                <a:t>     for theirs is the kingdom of heaven</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9686"/>
                                        </p:tgtEl>
                                        <p:attrNameLst>
                                          <p:attrName>style.visibility</p:attrName>
                                        </p:attrNameLst>
                                      </p:cBhvr>
                                      <p:to>
                                        <p:strVal val="visible"/>
                                      </p:to>
                                    </p:set>
                                    <p:animEffect transition="in" filter="fade">
                                      <p:cBhvr>
                                        <p:cTn id="7" dur="2000"/>
                                        <p:tgtEl>
                                          <p:spTgt spid="199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descr="Magadan Harbor 01"/>
          <p:cNvSpPr>
            <a:spLocks noGrp="1" noChangeAspect="1" noChangeArrowheads="1"/>
          </p:cNvSpPr>
          <p:nvPr isPhoto="1"/>
        </p:nvSpPr>
        <p:spPr bwMode="auto">
          <a:xfrm>
            <a:off x="0" y="7938"/>
            <a:ext cx="9144000" cy="68421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67" name="Rectangle 2" hidden="1"/>
          <p:cNvSpPr>
            <a:spLocks noGrp="1" noChangeArrowheads="1"/>
          </p:cNvSpPr>
          <p:nvPr>
            <p:ph type="title"/>
          </p:nvPr>
        </p:nvSpPr>
        <p:spPr/>
        <p:txBody>
          <a:bodyPr/>
          <a:lstStyle/>
          <a:p>
            <a:pPr eaLnBrk="1" hangingPunct="1"/>
            <a:endParaRPr lang="en-US" smtClean="0"/>
          </a:p>
        </p:txBody>
      </p:sp>
      <p:sp>
        <p:nvSpPr>
          <p:cNvPr id="242692" name="Text Box 4"/>
          <p:cNvSpPr txBox="1">
            <a:spLocks noChangeArrowheads="1"/>
          </p:cNvSpPr>
          <p:nvPr/>
        </p:nvSpPr>
        <p:spPr bwMode="auto">
          <a:xfrm>
            <a:off x="1717675" y="669925"/>
            <a:ext cx="5143500" cy="13731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bg2">
                    <a:alpha val="74117"/>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2800"/>
              <a:t>The Message of His Life</a:t>
            </a:r>
          </a:p>
          <a:p>
            <a:pPr algn="ctr">
              <a:buFontTx/>
              <a:buNone/>
            </a:pPr>
            <a:r>
              <a:rPr lang="en-US" sz="2800">
                <a:solidFill>
                  <a:schemeClr val="bg1"/>
                </a:solidFill>
              </a:rPr>
              <a:t>is seen in the </a:t>
            </a:r>
          </a:p>
          <a:p>
            <a:pPr algn="ctr">
              <a:buFontTx/>
              <a:buNone/>
            </a:pPr>
            <a:r>
              <a:rPr lang="en-US" sz="2800"/>
              <a:t>Picture of His Birth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42692"/>
                                        </p:tgtEl>
                                        <p:attrNameLst>
                                          <p:attrName>style.visibility</p:attrName>
                                        </p:attrNameLst>
                                      </p:cBhvr>
                                      <p:to>
                                        <p:strVal val="visible"/>
                                      </p:to>
                                    </p:set>
                                    <p:anim calcmode="lin" valueType="num">
                                      <p:cBhvr>
                                        <p:cTn id="7" dur="1000" fill="hold"/>
                                        <p:tgtEl>
                                          <p:spTgt spid="242692"/>
                                        </p:tgtEl>
                                        <p:attrNameLst>
                                          <p:attrName>ppt_w</p:attrName>
                                        </p:attrNameLst>
                                      </p:cBhvr>
                                      <p:tavLst>
                                        <p:tav tm="0">
                                          <p:val>
                                            <p:strVal val="#ppt_w*0.70"/>
                                          </p:val>
                                        </p:tav>
                                        <p:tav tm="100000">
                                          <p:val>
                                            <p:strVal val="#ppt_w"/>
                                          </p:val>
                                        </p:tav>
                                      </p:tavLst>
                                    </p:anim>
                                    <p:anim calcmode="lin" valueType="num">
                                      <p:cBhvr>
                                        <p:cTn id="8" dur="1000" fill="hold"/>
                                        <p:tgtEl>
                                          <p:spTgt spid="242692"/>
                                        </p:tgtEl>
                                        <p:attrNameLst>
                                          <p:attrName>ppt_h</p:attrName>
                                        </p:attrNameLst>
                                      </p:cBhvr>
                                      <p:tavLst>
                                        <p:tav tm="0">
                                          <p:val>
                                            <p:strVal val="#ppt_h"/>
                                          </p:val>
                                        </p:tav>
                                        <p:tav tm="100000">
                                          <p:val>
                                            <p:strVal val="#ppt_h"/>
                                          </p:val>
                                        </p:tav>
                                      </p:tavLst>
                                    </p:anim>
                                    <p:animEffect transition="in" filter="fade">
                                      <p:cBhvr>
                                        <p:cTn id="9" dur="1000"/>
                                        <p:tgtEl>
                                          <p:spTgt spid="24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pPr eaLnBrk="1" hangingPunct="1"/>
            <a:endParaRPr lang="en-US" smtClean="0"/>
          </a:p>
        </p:txBody>
      </p:sp>
      <p:sp>
        <p:nvSpPr>
          <p:cNvPr id="8195" name="Rectangle 3" descr="Hosea1"/>
          <p:cNvSpPr>
            <a:spLocks noGrp="1" noChangeAspect="1" noChangeArrowheads="1"/>
          </p:cNvSpPr>
          <p:nvPr isPhoto="1"/>
        </p:nvSpPr>
        <p:spPr bwMode="auto">
          <a:xfrm>
            <a:off x="228600" y="219075"/>
            <a:ext cx="5876925" cy="637222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36" name="Text Box 4"/>
          <p:cNvSpPr txBox="1">
            <a:spLocks noChangeArrowheads="1"/>
          </p:cNvSpPr>
          <p:nvPr/>
        </p:nvSpPr>
        <p:spPr bwMode="auto">
          <a:xfrm>
            <a:off x="6426200" y="5703888"/>
            <a:ext cx="243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b="0">
                <a:solidFill>
                  <a:schemeClr val="bg1"/>
                </a:solidFill>
                <a:latin typeface="Argos MF" pitchFamily="2" charset="0"/>
              </a:rPr>
              <a:t>Hosea with Gomer</a:t>
            </a:r>
          </a:p>
          <a:p>
            <a:pPr algn="ctr">
              <a:buFontTx/>
              <a:buNone/>
            </a:pPr>
            <a:r>
              <a:rPr lang="en-US" b="0">
                <a:solidFill>
                  <a:schemeClr val="bg1"/>
                </a:solidFill>
                <a:latin typeface="Argos MF" pitchFamily="2" charset="0"/>
              </a:rPr>
              <a:t>and child</a:t>
            </a:r>
          </a:p>
        </p:txBody>
      </p:sp>
      <p:sp>
        <p:nvSpPr>
          <p:cNvPr id="300037" name="Text Box 5"/>
          <p:cNvSpPr txBox="1">
            <a:spLocks noChangeArrowheads="1"/>
          </p:cNvSpPr>
          <p:nvPr/>
        </p:nvSpPr>
        <p:spPr bwMode="auto">
          <a:xfrm>
            <a:off x="6394450" y="274638"/>
            <a:ext cx="2330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b="0">
                <a:solidFill>
                  <a:schemeClr val="bg1"/>
                </a:solidFill>
                <a:latin typeface="Argos MF" pitchFamily="2" charset="0"/>
              </a:rPr>
              <a:t>Hosea with Kings</a:t>
            </a:r>
          </a:p>
          <a:p>
            <a:pPr algn="ctr">
              <a:buFontTx/>
              <a:buNone/>
            </a:pPr>
            <a:r>
              <a:rPr lang="en-US" b="0">
                <a:solidFill>
                  <a:schemeClr val="bg1"/>
                </a:solidFill>
                <a:latin typeface="Argos MF" pitchFamily="2" charset="0"/>
              </a:rPr>
              <a:t>of Judah &amp; Israel</a:t>
            </a:r>
          </a:p>
        </p:txBody>
      </p:sp>
      <p:grpSp>
        <p:nvGrpSpPr>
          <p:cNvPr id="300040" name="Group 8"/>
          <p:cNvGrpSpPr>
            <a:grpSpLocks/>
          </p:cNvGrpSpPr>
          <p:nvPr/>
        </p:nvGrpSpPr>
        <p:grpSpPr bwMode="auto">
          <a:xfrm>
            <a:off x="6237288" y="2849563"/>
            <a:ext cx="2890837" cy="933450"/>
            <a:chOff x="3929" y="1795"/>
            <a:chExt cx="1821" cy="588"/>
          </a:xfrm>
        </p:grpSpPr>
        <p:sp>
          <p:nvSpPr>
            <p:cNvPr id="8199" name="Text Box 6"/>
            <p:cNvSpPr txBox="1">
              <a:spLocks noChangeArrowheads="1"/>
            </p:cNvSpPr>
            <p:nvPr/>
          </p:nvSpPr>
          <p:spPr bwMode="auto">
            <a:xfrm>
              <a:off x="3929" y="2171"/>
              <a:ext cx="18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1600" b="0">
                  <a:solidFill>
                    <a:srgbClr val="0000FF"/>
                  </a:solidFill>
                  <a:latin typeface="Argos MF" pitchFamily="2" charset="0"/>
                </a:rPr>
                <a:t>(Picture from 13th Century Bible)</a:t>
              </a:r>
            </a:p>
          </p:txBody>
        </p:sp>
        <p:sp>
          <p:nvSpPr>
            <p:cNvPr id="8200" name="Text Box 7"/>
            <p:cNvSpPr txBox="1">
              <a:spLocks noChangeArrowheads="1"/>
            </p:cNvSpPr>
            <p:nvPr/>
          </p:nvSpPr>
          <p:spPr bwMode="auto">
            <a:xfrm>
              <a:off x="4211" y="1795"/>
              <a:ext cx="116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sz="3200">
                  <a:solidFill>
                    <a:schemeClr val="bg1"/>
                  </a:solidFill>
                  <a:latin typeface="Caeldera" pitchFamily="34" charset="0"/>
                </a:rPr>
                <a:t>Hosea</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00040"/>
                                        </p:tgtEl>
                                        <p:attrNameLst>
                                          <p:attrName>style.visibility</p:attrName>
                                        </p:attrNameLst>
                                      </p:cBhvr>
                                      <p:to>
                                        <p:strVal val="visible"/>
                                      </p:to>
                                    </p:set>
                                    <p:anim calcmode="lin" valueType="num">
                                      <p:cBhvr>
                                        <p:cTn id="7" dur="1000" fill="hold"/>
                                        <p:tgtEl>
                                          <p:spTgt spid="300040"/>
                                        </p:tgtEl>
                                        <p:attrNameLst>
                                          <p:attrName>ppt_w</p:attrName>
                                        </p:attrNameLst>
                                      </p:cBhvr>
                                      <p:tavLst>
                                        <p:tav tm="0">
                                          <p:val>
                                            <p:strVal val="#ppt_w*0.70"/>
                                          </p:val>
                                        </p:tav>
                                        <p:tav tm="100000">
                                          <p:val>
                                            <p:strVal val="#ppt_w"/>
                                          </p:val>
                                        </p:tav>
                                      </p:tavLst>
                                    </p:anim>
                                    <p:anim calcmode="lin" valueType="num">
                                      <p:cBhvr>
                                        <p:cTn id="8" dur="1000" fill="hold"/>
                                        <p:tgtEl>
                                          <p:spTgt spid="300040"/>
                                        </p:tgtEl>
                                        <p:attrNameLst>
                                          <p:attrName>ppt_h</p:attrName>
                                        </p:attrNameLst>
                                      </p:cBhvr>
                                      <p:tavLst>
                                        <p:tav tm="0">
                                          <p:val>
                                            <p:strVal val="#ppt_h"/>
                                          </p:val>
                                        </p:tav>
                                        <p:tav tm="100000">
                                          <p:val>
                                            <p:strVal val="#ppt_h"/>
                                          </p:val>
                                        </p:tav>
                                      </p:tavLst>
                                    </p:anim>
                                    <p:animEffect transition="in" filter="fade">
                                      <p:cBhvr>
                                        <p:cTn id="9" dur="1000"/>
                                        <p:tgtEl>
                                          <p:spTgt spid="300040"/>
                                        </p:tgtEl>
                                      </p:cBhvr>
                                    </p:animEffect>
                                  </p:childTnLst>
                                </p:cTn>
                              </p:par>
                            </p:childTnLst>
                          </p:cTn>
                        </p:par>
                        <p:par>
                          <p:cTn id="10" fill="hold" nodeType="afterGroup">
                            <p:stCondLst>
                              <p:cond delay="1000"/>
                            </p:stCondLst>
                            <p:childTnLst>
                              <p:par>
                                <p:cTn id="11" presetID="10" presetClass="entr" presetSubtype="0" fill="hold" grpId="0" nodeType="afterEffect">
                                  <p:stCondLst>
                                    <p:cond delay="1000"/>
                                  </p:stCondLst>
                                  <p:childTnLst>
                                    <p:set>
                                      <p:cBhvr>
                                        <p:cTn id="12" dur="1" fill="hold">
                                          <p:stCondLst>
                                            <p:cond delay="0"/>
                                          </p:stCondLst>
                                        </p:cTn>
                                        <p:tgtEl>
                                          <p:spTgt spid="300037"/>
                                        </p:tgtEl>
                                        <p:attrNameLst>
                                          <p:attrName>style.visibility</p:attrName>
                                        </p:attrNameLst>
                                      </p:cBhvr>
                                      <p:to>
                                        <p:strVal val="visible"/>
                                      </p:to>
                                    </p:set>
                                    <p:animEffect transition="in" filter="fade">
                                      <p:cBhvr>
                                        <p:cTn id="13" dur="2000"/>
                                        <p:tgtEl>
                                          <p:spTgt spid="300037"/>
                                        </p:tgtEl>
                                      </p:cBhvr>
                                    </p:animEffect>
                                  </p:childTnLst>
                                </p:cTn>
                              </p:par>
                            </p:childTnLst>
                          </p:cTn>
                        </p:par>
                        <p:par>
                          <p:cTn id="14" fill="hold" nodeType="afterGroup">
                            <p:stCondLst>
                              <p:cond delay="4000"/>
                            </p:stCondLst>
                            <p:childTnLst>
                              <p:par>
                                <p:cTn id="15" presetID="10" presetClass="entr" presetSubtype="0" fill="hold" grpId="0" nodeType="afterEffect">
                                  <p:stCondLst>
                                    <p:cond delay="1000"/>
                                  </p:stCondLst>
                                  <p:childTnLst>
                                    <p:set>
                                      <p:cBhvr>
                                        <p:cTn id="16" dur="1" fill="hold">
                                          <p:stCondLst>
                                            <p:cond delay="0"/>
                                          </p:stCondLst>
                                        </p:cTn>
                                        <p:tgtEl>
                                          <p:spTgt spid="300036"/>
                                        </p:tgtEl>
                                        <p:attrNameLst>
                                          <p:attrName>style.visibility</p:attrName>
                                        </p:attrNameLst>
                                      </p:cBhvr>
                                      <p:to>
                                        <p:strVal val="visible"/>
                                      </p:to>
                                    </p:set>
                                    <p:animEffect transition="in" filter="fade">
                                      <p:cBhvr>
                                        <p:cTn id="17" dur="2000"/>
                                        <p:tgtEl>
                                          <p:spTgt spid="300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p:bldP spid="3000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smtClean="0"/>
          </a:p>
        </p:txBody>
      </p:sp>
      <p:sp>
        <p:nvSpPr>
          <p:cNvPr id="63491"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this is a test</a:t>
            </a:r>
          </a:p>
          <a:p>
            <a:pPr eaLnBrk="1" hangingPunct="1"/>
            <a:endParaRPr lang="en-US" smtClean="0"/>
          </a:p>
        </p:txBody>
      </p:sp>
      <p:pic>
        <p:nvPicPr>
          <p:cNvPr id="63492" name="Picture 4" descr="Pictur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3" name="Text Box 5"/>
          <p:cNvSpPr txBox="1">
            <a:spLocks noChangeArrowheads="1"/>
          </p:cNvSpPr>
          <p:nvPr/>
        </p:nvSpPr>
        <p:spPr bwMode="auto">
          <a:xfrm>
            <a:off x="828675" y="1781175"/>
            <a:ext cx="944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buFontTx/>
              <a:buNone/>
            </a:pPr>
            <a:r>
              <a:rPr lang="en-US" sz="3200" b="0">
                <a:solidFill>
                  <a:srgbClr val="FFFF99"/>
                </a:solidFill>
                <a:latin typeface="Aniron" pitchFamily="2" charset="0"/>
              </a:rPr>
              <a:t>Which King is Yours?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39973"/>
                                        </p:tgtEl>
                                        <p:attrNameLst>
                                          <p:attrName>style.visibility</p:attrName>
                                        </p:attrNameLst>
                                      </p:cBhvr>
                                      <p:to>
                                        <p:strVal val="visible"/>
                                      </p:to>
                                    </p:set>
                                    <p:anim calcmode="lin" valueType="num">
                                      <p:cBhvr>
                                        <p:cTn id="7" dur="2000" fill="hold"/>
                                        <p:tgtEl>
                                          <p:spTgt spid="339973"/>
                                        </p:tgtEl>
                                        <p:attrNameLst>
                                          <p:attrName>ppt_w</p:attrName>
                                        </p:attrNameLst>
                                      </p:cBhvr>
                                      <p:tavLst>
                                        <p:tav tm="0">
                                          <p:val>
                                            <p:strVal val="#ppt_w*0.70"/>
                                          </p:val>
                                        </p:tav>
                                        <p:tav tm="100000">
                                          <p:val>
                                            <p:strVal val="#ppt_w"/>
                                          </p:val>
                                        </p:tav>
                                      </p:tavLst>
                                    </p:anim>
                                    <p:anim calcmode="lin" valueType="num">
                                      <p:cBhvr>
                                        <p:cTn id="8" dur="2000" fill="hold"/>
                                        <p:tgtEl>
                                          <p:spTgt spid="339973"/>
                                        </p:tgtEl>
                                        <p:attrNameLst>
                                          <p:attrName>ppt_h</p:attrName>
                                        </p:attrNameLst>
                                      </p:cBhvr>
                                      <p:tavLst>
                                        <p:tav tm="0">
                                          <p:val>
                                            <p:strVal val="#ppt_h"/>
                                          </p:val>
                                        </p:tav>
                                        <p:tav tm="100000">
                                          <p:val>
                                            <p:strVal val="#ppt_h"/>
                                          </p:val>
                                        </p:tav>
                                      </p:tavLst>
                                    </p:anim>
                                    <p:animEffect transition="in" filter="fade">
                                      <p:cBhvr>
                                        <p:cTn id="9" dur="2000"/>
                                        <p:tgtEl>
                                          <p:spTgt spid="339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Shema</a:t>
            </a:r>
          </a:p>
        </p:txBody>
      </p:sp>
      <p:sp>
        <p:nvSpPr>
          <p:cNvPr id="9219"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p>
        </p:txBody>
      </p:sp>
      <p:pic>
        <p:nvPicPr>
          <p:cNvPr id="9220" name="Picture 4" descr="Parch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38" y="-2540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pic>
      <p:sp>
        <p:nvSpPr>
          <p:cNvPr id="308231" name="Freeform 7"/>
          <p:cNvSpPr>
            <a:spLocks/>
          </p:cNvSpPr>
          <p:nvPr/>
        </p:nvSpPr>
        <p:spPr bwMode="auto">
          <a:xfrm>
            <a:off x="393700" y="3449638"/>
            <a:ext cx="8364538" cy="809625"/>
          </a:xfrm>
          <a:custGeom>
            <a:avLst/>
            <a:gdLst>
              <a:gd name="T0" fmla="*/ 6721475 w 5269"/>
              <a:gd name="T1" fmla="*/ 255588 h 510"/>
              <a:gd name="T2" fmla="*/ 6721475 w 5269"/>
              <a:gd name="T3" fmla="*/ 0 h 510"/>
              <a:gd name="T4" fmla="*/ 8364538 w 5269"/>
              <a:gd name="T5" fmla="*/ 0 h 510"/>
              <a:gd name="T6" fmla="*/ 8364538 w 5269"/>
              <a:gd name="T7" fmla="*/ 809625 h 510"/>
              <a:gd name="T8" fmla="*/ 0 w 5269"/>
              <a:gd name="T9" fmla="*/ 809625 h 510"/>
              <a:gd name="T10" fmla="*/ 0 w 5269"/>
              <a:gd name="T11" fmla="*/ 247650 h 510"/>
              <a:gd name="T12" fmla="*/ 6721475 w 5269"/>
              <a:gd name="T13" fmla="*/ 255588 h 5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69" h="510">
                <a:moveTo>
                  <a:pt x="4234" y="161"/>
                </a:moveTo>
                <a:lnTo>
                  <a:pt x="4234" y="0"/>
                </a:lnTo>
                <a:lnTo>
                  <a:pt x="5269" y="0"/>
                </a:lnTo>
                <a:lnTo>
                  <a:pt x="5269" y="510"/>
                </a:lnTo>
                <a:lnTo>
                  <a:pt x="0" y="510"/>
                </a:lnTo>
                <a:lnTo>
                  <a:pt x="0" y="156"/>
                </a:lnTo>
                <a:lnTo>
                  <a:pt x="4234" y="161"/>
                </a:lnTo>
                <a:close/>
              </a:path>
            </a:pathLst>
          </a:custGeom>
          <a:solidFill>
            <a:schemeClr val="bg1">
              <a:alpha val="70195"/>
            </a:scheme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endParaRPr lang="en-US"/>
          </a:p>
        </p:txBody>
      </p:sp>
      <p:sp>
        <p:nvSpPr>
          <p:cNvPr id="308230" name="Text Box 6"/>
          <p:cNvSpPr txBox="1">
            <a:spLocks noChangeArrowheads="1"/>
          </p:cNvSpPr>
          <p:nvPr/>
        </p:nvSpPr>
        <p:spPr bwMode="auto">
          <a:xfrm>
            <a:off x="385763" y="233363"/>
            <a:ext cx="8597900" cy="6000750"/>
          </a:xfrm>
          <a:prstGeom prst="rect">
            <a:avLst/>
          </a:prstGeom>
          <a:noFill/>
          <a:ln>
            <a:noFill/>
          </a:ln>
          <a:effectLst>
            <a:outerShdw dist="17961" dir="2700000" algn="ctr" rotWithShape="0">
              <a:srgbClr val="EAEAEA">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spcAft>
                <a:spcPct val="50000"/>
              </a:spcAft>
              <a:buFontTx/>
              <a:buNone/>
            </a:pPr>
            <a:r>
              <a:rPr lang="en-US" sz="1800" b="0" i="1">
                <a:latin typeface="Arial" charset="0"/>
              </a:rPr>
              <a:t>Hosea 1:2-10 (TNIV)</a:t>
            </a:r>
            <a:endParaRPr lang="en-US" sz="1800" b="0">
              <a:latin typeface="Arial" charset="0"/>
            </a:endParaRPr>
          </a:p>
          <a:p>
            <a:pPr>
              <a:spcAft>
                <a:spcPct val="50000"/>
              </a:spcAft>
              <a:buFontTx/>
              <a:buNone/>
            </a:pPr>
            <a:r>
              <a:rPr lang="en-US" sz="1800" b="0">
                <a:latin typeface="Arial" charset="0"/>
              </a:rPr>
              <a:t>When the Lord began to speak through Hosea, the Lord said to him, “Go, </a:t>
            </a:r>
            <a:r>
              <a:rPr lang="en-US" sz="1800">
                <a:solidFill>
                  <a:srgbClr val="0000FF"/>
                </a:solidFill>
                <a:latin typeface="Arial" charset="0"/>
              </a:rPr>
              <a:t>marry a promiscuous woman and have children with her</a:t>
            </a:r>
            <a:r>
              <a:rPr lang="en-US" sz="1800">
                <a:latin typeface="Arial" charset="0"/>
              </a:rPr>
              <a:t>, for like an adulterous wife this land is guilty of unfaithfulness to the Lord.</a:t>
            </a:r>
            <a:r>
              <a:rPr lang="en-US" sz="1800" b="0">
                <a:latin typeface="Arial" charset="0"/>
              </a:rPr>
              <a:t>”   So he married Gomer daughter of Diblaim, and she conceived and bore him a son.</a:t>
            </a:r>
          </a:p>
          <a:p>
            <a:pPr>
              <a:spcAft>
                <a:spcPct val="50000"/>
              </a:spcAft>
              <a:buFontTx/>
              <a:buNone/>
            </a:pPr>
            <a:r>
              <a:rPr lang="en-US" sz="1800" b="0">
                <a:latin typeface="Arial" charset="0"/>
              </a:rPr>
              <a:t>Then the Lord said to Hosea, “</a:t>
            </a:r>
            <a:r>
              <a:rPr lang="en-US" sz="1800">
                <a:solidFill>
                  <a:srgbClr val="0000FF"/>
                </a:solidFill>
                <a:latin typeface="Arial" charset="0"/>
              </a:rPr>
              <a:t>Call him Jezreel</a:t>
            </a:r>
            <a:r>
              <a:rPr lang="en-US" sz="1800">
                <a:latin typeface="Arial" charset="0"/>
              </a:rPr>
              <a:t>, because I will soon punish the house of Jehu for the massacre at Jezreel</a:t>
            </a:r>
            <a:r>
              <a:rPr lang="en-US" sz="1800" b="0">
                <a:latin typeface="Arial" charset="0"/>
              </a:rPr>
              <a:t>, and I will put an end to the kingdom of Israel.  In that day I will break Israel’s bow in the Valley of Jezreel.”</a:t>
            </a:r>
          </a:p>
          <a:p>
            <a:pPr>
              <a:spcAft>
                <a:spcPct val="50000"/>
              </a:spcAft>
              <a:buFontTx/>
              <a:buNone/>
            </a:pPr>
            <a:r>
              <a:rPr lang="en-US" sz="1800" b="0">
                <a:latin typeface="Arial" charset="0"/>
              </a:rPr>
              <a:t>Gomer conceived again and gave birth to a daughter. Then the Lord said to Hosea, “</a:t>
            </a:r>
            <a:r>
              <a:rPr lang="en-US" sz="1800">
                <a:solidFill>
                  <a:srgbClr val="0000FF"/>
                </a:solidFill>
                <a:latin typeface="Arial" charset="0"/>
              </a:rPr>
              <a:t>Call her Lo-Ruhamah </a:t>
            </a:r>
            <a:r>
              <a:rPr lang="en-US" sz="1800">
                <a:latin typeface="Arial" charset="0"/>
              </a:rPr>
              <a:t>(which means “not loved”), for I will no longer show love to the house of Israel,</a:t>
            </a:r>
            <a:r>
              <a:rPr lang="en-US" sz="1800" b="0">
                <a:latin typeface="Arial" charset="0"/>
              </a:rPr>
              <a:t> that I should at all forgive them.  Yet I will show love to the house of Judah; and I will save them—not by bow, sword or battle, or by horses and horsemen, but by the Lord their God.”</a:t>
            </a:r>
          </a:p>
          <a:p>
            <a:pPr>
              <a:spcAft>
                <a:spcPct val="50000"/>
              </a:spcAft>
              <a:buFontTx/>
              <a:buNone/>
            </a:pPr>
            <a:r>
              <a:rPr lang="en-US" sz="1800" b="0">
                <a:latin typeface="Arial" charset="0"/>
              </a:rPr>
              <a:t>After she had weaned Lo-Ruhamah, Gomer had another son.  Then the Lord said, “</a:t>
            </a:r>
            <a:r>
              <a:rPr lang="en-US" sz="1800">
                <a:solidFill>
                  <a:srgbClr val="0000FF"/>
                </a:solidFill>
                <a:latin typeface="Arial" charset="0"/>
              </a:rPr>
              <a:t>Call him Lo-Ammi</a:t>
            </a:r>
            <a:r>
              <a:rPr lang="en-US" sz="1800">
                <a:latin typeface="Arial" charset="0"/>
              </a:rPr>
              <a:t> (which means “not my people”), for you are not my people, and I am not your God.</a:t>
            </a:r>
          </a:p>
          <a:p>
            <a:pPr>
              <a:spcAft>
                <a:spcPct val="50000"/>
              </a:spcAft>
              <a:buFontTx/>
              <a:buNone/>
            </a:pPr>
            <a:r>
              <a:rPr lang="en-US" sz="1800" b="0">
                <a:latin typeface="Arial" charset="0"/>
              </a:rPr>
              <a:t>“Yet the Israelites will be like the sand on the seashore, which cannot be measured or counted.</a:t>
            </a:r>
            <a:r>
              <a:rPr lang="en-US" sz="1800">
                <a:latin typeface="Arial" charset="0"/>
              </a:rPr>
              <a:t> In the place where it was said to them, ‘You are not my people,’ they will be called ‘children of the living God.’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8230">
                                            <p:txEl>
                                              <p:pRg st="0" end="0"/>
                                            </p:txEl>
                                          </p:spTgt>
                                        </p:tgtEl>
                                        <p:attrNameLst>
                                          <p:attrName>style.visibility</p:attrName>
                                        </p:attrNameLst>
                                      </p:cBhvr>
                                      <p:to>
                                        <p:strVal val="visible"/>
                                      </p:to>
                                    </p:set>
                                    <p:animEffect transition="in" filter="fade">
                                      <p:cBhvr>
                                        <p:cTn id="7" dur="1000"/>
                                        <p:tgtEl>
                                          <p:spTgt spid="30823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8230">
                                            <p:txEl>
                                              <p:pRg st="1" end="1"/>
                                            </p:txEl>
                                          </p:spTgt>
                                        </p:tgtEl>
                                        <p:attrNameLst>
                                          <p:attrName>style.visibility</p:attrName>
                                        </p:attrNameLst>
                                      </p:cBhvr>
                                      <p:to>
                                        <p:strVal val="visible"/>
                                      </p:to>
                                    </p:set>
                                    <p:animEffect transition="in" filter="fade">
                                      <p:cBhvr>
                                        <p:cTn id="10" dur="1000"/>
                                        <p:tgtEl>
                                          <p:spTgt spid="30823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08230">
                                            <p:txEl>
                                              <p:pRg st="2" end="2"/>
                                            </p:txEl>
                                          </p:spTgt>
                                        </p:tgtEl>
                                        <p:attrNameLst>
                                          <p:attrName>style.visibility</p:attrName>
                                        </p:attrNameLst>
                                      </p:cBhvr>
                                      <p:to>
                                        <p:strVal val="visible"/>
                                      </p:to>
                                    </p:set>
                                    <p:animEffect transition="in" filter="fade">
                                      <p:cBhvr>
                                        <p:cTn id="15" dur="1000"/>
                                        <p:tgtEl>
                                          <p:spTgt spid="30823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08230">
                                            <p:txEl>
                                              <p:pRg st="3" end="3"/>
                                            </p:txEl>
                                          </p:spTgt>
                                        </p:tgtEl>
                                        <p:attrNameLst>
                                          <p:attrName>style.visibility</p:attrName>
                                        </p:attrNameLst>
                                      </p:cBhvr>
                                      <p:to>
                                        <p:strVal val="visible"/>
                                      </p:to>
                                    </p:set>
                                    <p:animEffect transition="in" filter="fade">
                                      <p:cBhvr>
                                        <p:cTn id="20" dur="1000"/>
                                        <p:tgtEl>
                                          <p:spTgt spid="30823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08230">
                                            <p:txEl>
                                              <p:pRg st="4" end="4"/>
                                            </p:txEl>
                                          </p:spTgt>
                                        </p:tgtEl>
                                        <p:attrNameLst>
                                          <p:attrName>style.visibility</p:attrName>
                                        </p:attrNameLst>
                                      </p:cBhvr>
                                      <p:to>
                                        <p:strVal val="visible"/>
                                      </p:to>
                                    </p:set>
                                    <p:animEffect transition="in" filter="fade">
                                      <p:cBhvr>
                                        <p:cTn id="25" dur="1000"/>
                                        <p:tgtEl>
                                          <p:spTgt spid="308230">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08230">
                                            <p:txEl>
                                              <p:pRg st="5" end="5"/>
                                            </p:txEl>
                                          </p:spTgt>
                                        </p:tgtEl>
                                        <p:attrNameLst>
                                          <p:attrName>style.visibility</p:attrName>
                                        </p:attrNameLst>
                                      </p:cBhvr>
                                      <p:to>
                                        <p:strVal val="visible"/>
                                      </p:to>
                                    </p:set>
                                    <p:animEffect transition="in" filter="fade">
                                      <p:cBhvr>
                                        <p:cTn id="30" dur="1000"/>
                                        <p:tgtEl>
                                          <p:spTgt spid="308230">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8231"/>
                                        </p:tgtEl>
                                        <p:attrNameLst>
                                          <p:attrName>style.visibility</p:attrName>
                                        </p:attrNameLst>
                                      </p:cBhvr>
                                      <p:to>
                                        <p:strVal val="visible"/>
                                      </p:to>
                                    </p:set>
                                    <p:animEffect transition="in" filter="fade">
                                      <p:cBhvr>
                                        <p:cTn id="35" dur="2000"/>
                                        <p:tgtEl>
                                          <p:spTgt spid="308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pPr eaLnBrk="1" hangingPunct="1"/>
            <a:endParaRPr lang="en-US" smtClean="0"/>
          </a:p>
        </p:txBody>
      </p:sp>
      <p:sp>
        <p:nvSpPr>
          <p:cNvPr id="10243" name="Rectangle 3" descr="Hosea1"/>
          <p:cNvSpPr>
            <a:spLocks noGrp="1" noChangeAspect="1" noChangeArrowheads="1"/>
          </p:cNvSpPr>
          <p:nvPr isPhoto="1"/>
        </p:nvSpPr>
        <p:spPr bwMode="auto">
          <a:xfrm>
            <a:off x="228600" y="219075"/>
            <a:ext cx="5876925" cy="637222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781" name="Text Box 5"/>
          <p:cNvSpPr txBox="1">
            <a:spLocks noChangeArrowheads="1"/>
          </p:cNvSpPr>
          <p:nvPr/>
        </p:nvSpPr>
        <p:spPr bwMode="auto">
          <a:xfrm>
            <a:off x="6323013" y="1751013"/>
            <a:ext cx="245903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b="0">
                <a:solidFill>
                  <a:schemeClr val="bg1"/>
                </a:solidFill>
                <a:latin typeface="Argos MF" pitchFamily="2" charset="0"/>
              </a:rPr>
              <a:t>God Arranged Hosea's Entire Life </a:t>
            </a:r>
            <a:r>
              <a:rPr lang="en-US" b="0">
                <a:solidFill>
                  <a:srgbClr val="0000FF"/>
                </a:solidFill>
                <a:latin typeface="Argos MF" pitchFamily="2" charset="0"/>
              </a:rPr>
              <a:t>(and the lives of his wife and children) </a:t>
            </a:r>
            <a:r>
              <a:rPr lang="en-US" b="0">
                <a:solidFill>
                  <a:schemeClr val="accent1"/>
                </a:solidFill>
                <a:latin typeface="Argos MF" pitchFamily="2" charset="0"/>
              </a:rPr>
              <a:t/>
            </a:r>
            <a:br>
              <a:rPr lang="en-US" b="0">
                <a:solidFill>
                  <a:schemeClr val="accent1"/>
                </a:solidFill>
                <a:latin typeface="Argos MF" pitchFamily="2" charset="0"/>
              </a:rPr>
            </a:br>
            <a:r>
              <a:rPr lang="en-US" b="0">
                <a:solidFill>
                  <a:schemeClr val="bg1"/>
                </a:solidFill>
                <a:latin typeface="Argos MF" pitchFamily="2" charset="0"/>
              </a:rPr>
              <a:t>as a PICTURE of His Message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31781"/>
                                        </p:tgtEl>
                                        <p:attrNameLst>
                                          <p:attrName>style.visibility</p:attrName>
                                        </p:attrNameLst>
                                      </p:cBhvr>
                                      <p:to>
                                        <p:strVal val="visible"/>
                                      </p:to>
                                    </p:set>
                                    <p:anim calcmode="lin" valueType="num">
                                      <p:cBhvr>
                                        <p:cTn id="7" dur="1000" fill="hold"/>
                                        <p:tgtEl>
                                          <p:spTgt spid="331781"/>
                                        </p:tgtEl>
                                        <p:attrNameLst>
                                          <p:attrName>ppt_w</p:attrName>
                                        </p:attrNameLst>
                                      </p:cBhvr>
                                      <p:tavLst>
                                        <p:tav tm="0">
                                          <p:val>
                                            <p:strVal val="#ppt_w*0.70"/>
                                          </p:val>
                                        </p:tav>
                                        <p:tav tm="100000">
                                          <p:val>
                                            <p:strVal val="#ppt_w"/>
                                          </p:val>
                                        </p:tav>
                                      </p:tavLst>
                                    </p:anim>
                                    <p:anim calcmode="lin" valueType="num">
                                      <p:cBhvr>
                                        <p:cTn id="8" dur="1000" fill="hold"/>
                                        <p:tgtEl>
                                          <p:spTgt spid="331781"/>
                                        </p:tgtEl>
                                        <p:attrNameLst>
                                          <p:attrName>ppt_h</p:attrName>
                                        </p:attrNameLst>
                                      </p:cBhvr>
                                      <p:tavLst>
                                        <p:tav tm="0">
                                          <p:val>
                                            <p:strVal val="#ppt_h"/>
                                          </p:val>
                                        </p:tav>
                                        <p:tav tm="100000">
                                          <p:val>
                                            <p:strVal val="#ppt_h"/>
                                          </p:val>
                                        </p:tav>
                                      </p:tavLst>
                                    </p:anim>
                                    <p:animEffect transition="in" filter="fade">
                                      <p:cBhvr>
                                        <p:cTn id="9" dur="1000"/>
                                        <p:tgtEl>
                                          <p:spTgt spid="331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smtClean="0"/>
          </a:p>
        </p:txBody>
      </p:sp>
      <p:sp>
        <p:nvSpPr>
          <p:cNvPr id="11267"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this is a test</a:t>
            </a:r>
          </a:p>
          <a:p>
            <a:pPr eaLnBrk="1" hangingPunct="1"/>
            <a:endParaRPr lang="en-US" smtClean="0"/>
          </a:p>
        </p:txBody>
      </p:sp>
      <p:pic>
        <p:nvPicPr>
          <p:cNvPr id="11268" name="Picture 4" descr="Pictur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30" name="Text Box 6"/>
          <p:cNvSpPr txBox="1">
            <a:spLocks noChangeArrowheads="1"/>
          </p:cNvSpPr>
          <p:nvPr/>
        </p:nvSpPr>
        <p:spPr bwMode="auto">
          <a:xfrm>
            <a:off x="2921000" y="1931988"/>
            <a:ext cx="36099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Papyrus" pitchFamily="66" charset="0"/>
              </a:defRPr>
            </a:lvl1pPr>
            <a:lvl2pPr marL="742950" indent="-285750">
              <a:defRPr sz="2400" b="1">
                <a:solidFill>
                  <a:schemeClr val="tx1"/>
                </a:solidFill>
                <a:latin typeface="Papyrus" pitchFamily="66" charset="0"/>
              </a:defRPr>
            </a:lvl2pPr>
            <a:lvl3pPr marL="1143000" indent="-228600">
              <a:defRPr sz="2400" b="1">
                <a:solidFill>
                  <a:schemeClr val="tx1"/>
                </a:solidFill>
                <a:latin typeface="Papyrus" pitchFamily="66" charset="0"/>
              </a:defRPr>
            </a:lvl3pPr>
            <a:lvl4pPr marL="1600200" indent="-228600">
              <a:defRPr sz="2400" b="1">
                <a:solidFill>
                  <a:schemeClr val="tx1"/>
                </a:solidFill>
                <a:latin typeface="Papyrus" pitchFamily="66" charset="0"/>
              </a:defRPr>
            </a:lvl4pPr>
            <a:lvl5pPr marL="2057400" indent="-228600">
              <a:defRPr sz="2400" b="1">
                <a:solidFill>
                  <a:schemeClr val="tx1"/>
                </a:solidFill>
                <a:latin typeface="Papyrus" pitchFamily="66" charset="0"/>
              </a:defRPr>
            </a:lvl5pPr>
            <a:lvl6pPr marL="2514600" indent="-228600" eaLnBrk="0" fontAlgn="base" hangingPunct="0">
              <a:spcBef>
                <a:spcPct val="0"/>
              </a:spcBef>
              <a:spcAft>
                <a:spcPct val="0"/>
              </a:spcAft>
              <a:buChar char="•"/>
              <a:defRPr sz="2400" b="1">
                <a:solidFill>
                  <a:schemeClr val="tx1"/>
                </a:solidFill>
                <a:latin typeface="Papyrus" pitchFamily="66" charset="0"/>
              </a:defRPr>
            </a:lvl6pPr>
            <a:lvl7pPr marL="2971800" indent="-228600" eaLnBrk="0" fontAlgn="base" hangingPunct="0">
              <a:spcBef>
                <a:spcPct val="0"/>
              </a:spcBef>
              <a:spcAft>
                <a:spcPct val="0"/>
              </a:spcAft>
              <a:buChar char="•"/>
              <a:defRPr sz="2400" b="1">
                <a:solidFill>
                  <a:schemeClr val="tx1"/>
                </a:solidFill>
                <a:latin typeface="Papyrus" pitchFamily="66" charset="0"/>
              </a:defRPr>
            </a:lvl7pPr>
            <a:lvl8pPr marL="3429000" indent="-228600" eaLnBrk="0" fontAlgn="base" hangingPunct="0">
              <a:spcBef>
                <a:spcPct val="0"/>
              </a:spcBef>
              <a:spcAft>
                <a:spcPct val="0"/>
              </a:spcAft>
              <a:buChar char="•"/>
              <a:defRPr sz="2400" b="1">
                <a:solidFill>
                  <a:schemeClr val="tx1"/>
                </a:solidFill>
                <a:latin typeface="Papyrus" pitchFamily="66" charset="0"/>
              </a:defRPr>
            </a:lvl8pPr>
            <a:lvl9pPr marL="3886200" indent="-228600" eaLnBrk="0" fontAlgn="base" hangingPunct="0">
              <a:spcBef>
                <a:spcPct val="0"/>
              </a:spcBef>
              <a:spcAft>
                <a:spcPct val="0"/>
              </a:spcAft>
              <a:buChar char="•"/>
              <a:defRPr sz="2400" b="1">
                <a:solidFill>
                  <a:schemeClr val="tx1"/>
                </a:solidFill>
                <a:latin typeface="Papyrus" pitchFamily="66" charset="0"/>
              </a:defRPr>
            </a:lvl9pPr>
          </a:lstStyle>
          <a:p>
            <a:pPr algn="ctr">
              <a:buFontTx/>
              <a:buNone/>
            </a:pPr>
            <a:r>
              <a:rPr lang="en-US" b="0">
                <a:solidFill>
                  <a:srgbClr val="FFFFCC"/>
                </a:solidFill>
                <a:latin typeface="Argos MF" pitchFamily="2" charset="0"/>
              </a:rPr>
              <a:t>There is also a PICTURE of God's Message in the Birth of Christ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33830"/>
                                        </p:tgtEl>
                                        <p:attrNameLst>
                                          <p:attrName>style.visibility</p:attrName>
                                        </p:attrNameLst>
                                      </p:cBhvr>
                                      <p:to>
                                        <p:strVal val="visible"/>
                                      </p:to>
                                    </p:set>
                                    <p:anim calcmode="lin" valueType="num">
                                      <p:cBhvr>
                                        <p:cTn id="7" dur="1000" fill="hold"/>
                                        <p:tgtEl>
                                          <p:spTgt spid="333830"/>
                                        </p:tgtEl>
                                        <p:attrNameLst>
                                          <p:attrName>ppt_w</p:attrName>
                                        </p:attrNameLst>
                                      </p:cBhvr>
                                      <p:tavLst>
                                        <p:tav tm="0">
                                          <p:val>
                                            <p:strVal val="#ppt_w*0.70"/>
                                          </p:val>
                                        </p:tav>
                                        <p:tav tm="100000">
                                          <p:val>
                                            <p:strVal val="#ppt_w"/>
                                          </p:val>
                                        </p:tav>
                                      </p:tavLst>
                                    </p:anim>
                                    <p:anim calcmode="lin" valueType="num">
                                      <p:cBhvr>
                                        <p:cTn id="8" dur="1000" fill="hold"/>
                                        <p:tgtEl>
                                          <p:spTgt spid="333830"/>
                                        </p:tgtEl>
                                        <p:attrNameLst>
                                          <p:attrName>ppt_h</p:attrName>
                                        </p:attrNameLst>
                                      </p:cBhvr>
                                      <p:tavLst>
                                        <p:tav tm="0">
                                          <p:val>
                                            <p:strVal val="#ppt_h"/>
                                          </p:val>
                                        </p:tav>
                                        <p:tav tm="100000">
                                          <p:val>
                                            <p:strVal val="#ppt_h"/>
                                          </p:val>
                                        </p:tav>
                                      </p:tavLst>
                                    </p:anim>
                                    <p:animEffect transition="in" filter="fade">
                                      <p:cBhvr>
                                        <p:cTn id="9" dur="1000"/>
                                        <p:tgtEl>
                                          <p:spTgt spid="333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STOMP_Relish Gargler"/>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100000"/>
          </a:lnSpc>
          <a:spcBef>
            <a:spcPct val="0"/>
          </a:spcBef>
          <a:spcAft>
            <a:spcPct val="0"/>
          </a:spcAft>
          <a:buClrTx/>
          <a:buSzTx/>
          <a:buFontTx/>
          <a:buChar char="•"/>
          <a:tabLst/>
          <a:defRPr kumimoji="0" lang="en-US" sz="2400" b="1" i="0" u="none"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100000"/>
          </a:lnSpc>
          <a:spcBef>
            <a:spcPct val="0"/>
          </a:spcBef>
          <a:spcAft>
            <a:spcPct val="0"/>
          </a:spcAft>
          <a:buClrTx/>
          <a:buSzTx/>
          <a:buFontTx/>
          <a:buChar char="•"/>
          <a:tabLst/>
          <a:defRPr kumimoji="0" lang="en-US" sz="2400" b="1" i="0" u="none" strike="noStrike" cap="none" normalizeH="0" baseline="0" smtClean="0">
            <a:ln>
              <a:noFill/>
            </a:ln>
            <a:solidFill>
              <a:schemeClr val="tx1"/>
            </a:solidFill>
            <a:effectLst/>
            <a:latin typeface="Papyru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3568</TotalTime>
  <Words>3603</Words>
  <Application>Microsoft Office PowerPoint</Application>
  <PresentationFormat>On-screen Show (4:3)</PresentationFormat>
  <Paragraphs>367</Paragraphs>
  <Slides>60</Slides>
  <Notes>60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Arial</vt:lpstr>
      <vt:lpstr>Caeldera</vt:lpstr>
      <vt:lpstr>Lithos Pro Regular</vt:lpstr>
      <vt:lpstr>Palatino Linotype</vt:lpstr>
      <vt:lpstr>Argos MF</vt:lpstr>
      <vt:lpstr>Papyrus</vt:lpstr>
      <vt:lpstr>Jerusalem</vt:lpstr>
      <vt:lpstr>Trajan Pro</vt:lpstr>
      <vt:lpstr>Aniron</vt:lpstr>
      <vt:lpstr>Moses-Light Ex</vt:lpstr>
      <vt:lpstr>STOMP_Relish Gargler</vt:lpstr>
      <vt:lpstr>Default Design</vt:lpstr>
      <vt:lpstr>PowerPoint Presentation</vt:lpstr>
      <vt:lpstr>PowerPoint Presentation</vt:lpstr>
      <vt:lpstr>PowerPoint Presentation</vt:lpstr>
      <vt:lpstr>PowerPoint Presentation</vt:lpstr>
      <vt:lpstr>PowerPoint Presentation</vt:lpstr>
      <vt:lpstr>PowerPoint Presentation</vt:lpstr>
      <vt:lpstr>Shema</vt:lpstr>
      <vt:lpstr>PowerPoint Presentation</vt:lpstr>
      <vt:lpstr>PowerPoint Presentation</vt:lpstr>
      <vt:lpstr>Shema</vt:lpstr>
      <vt:lpstr>Shema</vt:lpstr>
      <vt:lpstr>Shema</vt:lpstr>
      <vt:lpstr>PowerPoint Presentation</vt:lpstr>
      <vt:lpstr>PowerPoint Presentation</vt:lpstr>
      <vt:lpstr>Sea of Galilee</vt:lpstr>
      <vt:lpstr>PowerPoint Presentation</vt:lpstr>
      <vt:lpstr>PowerPoint Presentation</vt:lpstr>
      <vt:lpstr>PowerPoint Presentation</vt:lpstr>
      <vt:lpstr>Shema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Laidig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Wyn Laidig</dc:creator>
  <cp:lastModifiedBy>Wyn Laidig</cp:lastModifiedBy>
  <cp:revision>79</cp:revision>
  <dcterms:created xsi:type="dcterms:W3CDTF">2005-11-19T11:32:17Z</dcterms:created>
  <dcterms:modified xsi:type="dcterms:W3CDTF">2016-06-03T23:01:24Z</dcterms:modified>
</cp:coreProperties>
</file>