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92" r:id="rId2"/>
    <p:sldId id="295" r:id="rId3"/>
    <p:sldId id="471" r:id="rId4"/>
    <p:sldId id="325" r:id="rId5"/>
    <p:sldId id="343" r:id="rId6"/>
    <p:sldId id="456" r:id="rId7"/>
    <p:sldId id="345" r:id="rId8"/>
    <p:sldId id="457" r:id="rId9"/>
    <p:sldId id="395" r:id="rId10"/>
    <p:sldId id="472" r:id="rId11"/>
    <p:sldId id="397" r:id="rId12"/>
    <p:sldId id="406" r:id="rId13"/>
    <p:sldId id="458" r:id="rId14"/>
    <p:sldId id="473" r:id="rId15"/>
    <p:sldId id="405" r:id="rId16"/>
    <p:sldId id="396" r:id="rId17"/>
    <p:sldId id="407" r:id="rId18"/>
    <p:sldId id="413" r:id="rId19"/>
    <p:sldId id="412" r:id="rId20"/>
    <p:sldId id="410" r:id="rId21"/>
    <p:sldId id="411" r:id="rId22"/>
    <p:sldId id="408" r:id="rId23"/>
    <p:sldId id="460" r:id="rId24"/>
    <p:sldId id="474" r:id="rId25"/>
    <p:sldId id="398" r:id="rId26"/>
    <p:sldId id="459" r:id="rId27"/>
    <p:sldId id="461" r:id="rId28"/>
    <p:sldId id="442" r:id="rId29"/>
    <p:sldId id="443" r:id="rId30"/>
    <p:sldId id="444" r:id="rId31"/>
    <p:sldId id="445" r:id="rId32"/>
    <p:sldId id="422" r:id="rId33"/>
    <p:sldId id="446" r:id="rId34"/>
    <p:sldId id="416" r:id="rId35"/>
    <p:sldId id="451" r:id="rId36"/>
    <p:sldId id="418" r:id="rId37"/>
    <p:sldId id="470" r:id="rId38"/>
    <p:sldId id="452" r:id="rId39"/>
    <p:sldId id="453" r:id="rId40"/>
    <p:sldId id="421" r:id="rId41"/>
    <p:sldId id="462" r:id="rId42"/>
    <p:sldId id="448" r:id="rId43"/>
    <p:sldId id="449" r:id="rId44"/>
    <p:sldId id="450" r:id="rId45"/>
    <p:sldId id="468" r:id="rId46"/>
    <p:sldId id="469" r:id="rId47"/>
    <p:sldId id="465" r:id="rId48"/>
    <p:sldId id="409" r:id="rId49"/>
    <p:sldId id="467" r:id="rId50"/>
    <p:sldId id="390" r:id="rId51"/>
    <p:sldId id="475" r:id="rId52"/>
    <p:sldId id="326"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a:ea typeface="+mn-ea"/>
        <a:cs typeface="+mn-cs"/>
      </a:defRPr>
    </a:lvl1pPr>
    <a:lvl2pPr marL="457200" algn="l" rtl="0" eaLnBrk="0" fontAlgn="base" hangingPunct="0">
      <a:spcBef>
        <a:spcPct val="0"/>
      </a:spcBef>
      <a:spcAft>
        <a:spcPct val="0"/>
      </a:spcAft>
      <a:defRPr sz="2400" kern="1200">
        <a:solidFill>
          <a:schemeClr val="tx1"/>
        </a:solidFill>
        <a:latin typeface="Times New Roman"/>
        <a:ea typeface="+mn-ea"/>
        <a:cs typeface="+mn-cs"/>
      </a:defRPr>
    </a:lvl2pPr>
    <a:lvl3pPr marL="914400" algn="l" rtl="0" eaLnBrk="0" fontAlgn="base" hangingPunct="0">
      <a:spcBef>
        <a:spcPct val="0"/>
      </a:spcBef>
      <a:spcAft>
        <a:spcPct val="0"/>
      </a:spcAft>
      <a:defRPr sz="2400" kern="1200">
        <a:solidFill>
          <a:schemeClr val="tx1"/>
        </a:solidFill>
        <a:latin typeface="Times New Roman"/>
        <a:ea typeface="+mn-ea"/>
        <a:cs typeface="+mn-cs"/>
      </a:defRPr>
    </a:lvl3pPr>
    <a:lvl4pPr marL="1371600" algn="l" rtl="0" eaLnBrk="0" fontAlgn="base" hangingPunct="0">
      <a:spcBef>
        <a:spcPct val="0"/>
      </a:spcBef>
      <a:spcAft>
        <a:spcPct val="0"/>
      </a:spcAft>
      <a:defRPr sz="2400" kern="1200">
        <a:solidFill>
          <a:schemeClr val="tx1"/>
        </a:solidFill>
        <a:latin typeface="Times New Roman"/>
        <a:ea typeface="+mn-ea"/>
        <a:cs typeface="+mn-cs"/>
      </a:defRPr>
    </a:lvl4pPr>
    <a:lvl5pPr marL="1828800" algn="l" rtl="0" eaLnBrk="0" fontAlgn="base" hangingPunct="0">
      <a:spcBef>
        <a:spcPct val="0"/>
      </a:spcBef>
      <a:spcAft>
        <a:spcPct val="0"/>
      </a:spcAft>
      <a:defRPr sz="2400" kern="1200">
        <a:solidFill>
          <a:schemeClr val="tx1"/>
        </a:solidFill>
        <a:latin typeface="Times New Roman"/>
        <a:ea typeface="+mn-ea"/>
        <a:cs typeface="+mn-cs"/>
      </a:defRPr>
    </a:lvl5pPr>
    <a:lvl6pPr marL="2286000" algn="l" defTabSz="914400" rtl="0" eaLnBrk="1" latinLnBrk="0" hangingPunct="1">
      <a:defRPr sz="2400" kern="1200">
        <a:solidFill>
          <a:schemeClr val="tx1"/>
        </a:solidFill>
        <a:latin typeface="Times New Roman"/>
        <a:ea typeface="+mn-ea"/>
        <a:cs typeface="+mn-cs"/>
      </a:defRPr>
    </a:lvl6pPr>
    <a:lvl7pPr marL="2743200" algn="l" defTabSz="914400" rtl="0" eaLnBrk="1" latinLnBrk="0" hangingPunct="1">
      <a:defRPr sz="2400" kern="1200">
        <a:solidFill>
          <a:schemeClr val="tx1"/>
        </a:solidFill>
        <a:latin typeface="Times New Roman"/>
        <a:ea typeface="+mn-ea"/>
        <a:cs typeface="+mn-cs"/>
      </a:defRPr>
    </a:lvl7pPr>
    <a:lvl8pPr marL="3200400" algn="l" defTabSz="914400" rtl="0" eaLnBrk="1" latinLnBrk="0" hangingPunct="1">
      <a:defRPr sz="2400" kern="1200">
        <a:solidFill>
          <a:schemeClr val="tx1"/>
        </a:solidFill>
        <a:latin typeface="Times New Roman"/>
        <a:ea typeface="+mn-ea"/>
        <a:cs typeface="+mn-cs"/>
      </a:defRPr>
    </a:lvl8pPr>
    <a:lvl9pPr marL="3657600" algn="l" defTabSz="914400" rtl="0" eaLnBrk="1" latinLnBrk="0" hangingPunct="1">
      <a:defRPr sz="2400" kern="1200">
        <a:solidFill>
          <a:schemeClr val="tx1"/>
        </a:solidFill>
        <a:latin typeface="Times New Roman"/>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3012"/>
    <a:srgbClr val="D06E02"/>
    <a:srgbClr val="E07602"/>
    <a:srgbClr val="156D45"/>
    <a:srgbClr val="1B7F03"/>
    <a:srgbClr val="1F9703"/>
    <a:srgbClr val="78262E"/>
    <a:srgbClr val="BB3B47"/>
    <a:srgbClr val="F89378"/>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80" autoAdjust="0"/>
  </p:normalViewPr>
  <p:slideViewPr>
    <p:cSldViewPr>
      <p:cViewPr>
        <p:scale>
          <a:sx n="100" d="100"/>
          <a:sy n="100" d="100"/>
        </p:scale>
        <p:origin x="-966" y="-22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35D658-C03B-4478-984D-0C25155BEF3F}" type="datetimeFigureOut">
              <a:rPr lang="en-US" smtClean="0"/>
              <a:t>10/15/2014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5C731-29E5-4669-97B2-ADD48B32F860}" type="slidenum">
              <a:rPr lang="en-US" smtClean="0"/>
              <a:t>‹#›</a:t>
            </a:fld>
            <a:endParaRPr lang="en-US"/>
          </a:p>
        </p:txBody>
      </p:sp>
    </p:spTree>
    <p:extLst>
      <p:ext uri="{BB962C8B-B14F-4D97-AF65-F5344CB8AC3E}">
        <p14:creationId xmlns:p14="http://schemas.microsoft.com/office/powerpoint/2010/main" val="246393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DEA10E-1113-41B3-9A0F-25EF5A23F2CE}" type="slidenum">
              <a:rPr lang="en-US"/>
              <a:pPr/>
              <a:t>‹#›</a:t>
            </a:fld>
            <a:endParaRPr lang="en-US"/>
          </a:p>
        </p:txBody>
      </p:sp>
    </p:spTree>
    <p:extLst>
      <p:ext uri="{BB962C8B-B14F-4D97-AF65-F5344CB8AC3E}">
        <p14:creationId xmlns:p14="http://schemas.microsoft.com/office/powerpoint/2010/main" val="3608004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4DF34F-469C-4009-B575-F044D7F69F3D}" type="slidenum">
              <a:rPr lang="en-US"/>
              <a:pPr/>
              <a:t>‹#›</a:t>
            </a:fld>
            <a:endParaRPr lang="en-US"/>
          </a:p>
        </p:txBody>
      </p:sp>
    </p:spTree>
    <p:extLst>
      <p:ext uri="{BB962C8B-B14F-4D97-AF65-F5344CB8AC3E}">
        <p14:creationId xmlns:p14="http://schemas.microsoft.com/office/powerpoint/2010/main" val="86971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A32973-7929-41C0-AEC0-C52F4AD31FC4}" type="slidenum">
              <a:rPr lang="en-US"/>
              <a:pPr/>
              <a:t>‹#›</a:t>
            </a:fld>
            <a:endParaRPr lang="en-US"/>
          </a:p>
        </p:txBody>
      </p:sp>
    </p:spTree>
    <p:extLst>
      <p:ext uri="{BB962C8B-B14F-4D97-AF65-F5344CB8AC3E}">
        <p14:creationId xmlns:p14="http://schemas.microsoft.com/office/powerpoint/2010/main" val="158412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286859-9970-42E4-A742-C1F99FE547C6}" type="slidenum">
              <a:rPr lang="en-US"/>
              <a:pPr/>
              <a:t>‹#›</a:t>
            </a:fld>
            <a:endParaRPr lang="en-US"/>
          </a:p>
        </p:txBody>
      </p:sp>
    </p:spTree>
    <p:extLst>
      <p:ext uri="{BB962C8B-B14F-4D97-AF65-F5344CB8AC3E}">
        <p14:creationId xmlns:p14="http://schemas.microsoft.com/office/powerpoint/2010/main" val="311391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55ABE2-0C63-4AC0-9E0F-4D8F4983D39A}" type="slidenum">
              <a:rPr lang="en-US"/>
              <a:pPr/>
              <a:t>‹#›</a:t>
            </a:fld>
            <a:endParaRPr lang="en-US"/>
          </a:p>
        </p:txBody>
      </p:sp>
    </p:spTree>
    <p:extLst>
      <p:ext uri="{BB962C8B-B14F-4D97-AF65-F5344CB8AC3E}">
        <p14:creationId xmlns:p14="http://schemas.microsoft.com/office/powerpoint/2010/main" val="122886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C9062B-DF2C-414A-B4CD-CE114BA5B36A}" type="slidenum">
              <a:rPr lang="en-US"/>
              <a:pPr/>
              <a:t>‹#›</a:t>
            </a:fld>
            <a:endParaRPr lang="en-US"/>
          </a:p>
        </p:txBody>
      </p:sp>
    </p:spTree>
    <p:extLst>
      <p:ext uri="{BB962C8B-B14F-4D97-AF65-F5344CB8AC3E}">
        <p14:creationId xmlns:p14="http://schemas.microsoft.com/office/powerpoint/2010/main" val="203258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9977956-EBEB-4DFE-98E5-B288F1E6DC4E}" type="slidenum">
              <a:rPr lang="en-US"/>
              <a:pPr/>
              <a:t>‹#›</a:t>
            </a:fld>
            <a:endParaRPr lang="en-US"/>
          </a:p>
        </p:txBody>
      </p:sp>
    </p:spTree>
    <p:extLst>
      <p:ext uri="{BB962C8B-B14F-4D97-AF65-F5344CB8AC3E}">
        <p14:creationId xmlns:p14="http://schemas.microsoft.com/office/powerpoint/2010/main" val="232781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2881D7C-D28F-48E7-9741-21A707B5081C}" type="slidenum">
              <a:rPr lang="en-US"/>
              <a:pPr/>
              <a:t>‹#›</a:t>
            </a:fld>
            <a:endParaRPr lang="en-US"/>
          </a:p>
        </p:txBody>
      </p:sp>
    </p:spTree>
    <p:extLst>
      <p:ext uri="{BB962C8B-B14F-4D97-AF65-F5344CB8AC3E}">
        <p14:creationId xmlns:p14="http://schemas.microsoft.com/office/powerpoint/2010/main" val="93793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82BCC97-160E-45F3-A7BF-3DA6CF0C4AD7}" type="slidenum">
              <a:rPr lang="en-US"/>
              <a:pPr/>
              <a:t>‹#›</a:t>
            </a:fld>
            <a:endParaRPr lang="en-US"/>
          </a:p>
        </p:txBody>
      </p:sp>
    </p:spTree>
    <p:extLst>
      <p:ext uri="{BB962C8B-B14F-4D97-AF65-F5344CB8AC3E}">
        <p14:creationId xmlns:p14="http://schemas.microsoft.com/office/powerpoint/2010/main" val="384649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87709A-B472-48EE-B05B-832BB7578DB9}" type="slidenum">
              <a:rPr lang="en-US"/>
              <a:pPr/>
              <a:t>‹#›</a:t>
            </a:fld>
            <a:endParaRPr lang="en-US"/>
          </a:p>
        </p:txBody>
      </p:sp>
    </p:spTree>
    <p:extLst>
      <p:ext uri="{BB962C8B-B14F-4D97-AF65-F5344CB8AC3E}">
        <p14:creationId xmlns:p14="http://schemas.microsoft.com/office/powerpoint/2010/main" val="26345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3F0E46-8236-4480-9A88-FECD3E6D7CF6}" type="slidenum">
              <a:rPr lang="en-US"/>
              <a:pPr/>
              <a:t>‹#›</a:t>
            </a:fld>
            <a:endParaRPr lang="en-US"/>
          </a:p>
        </p:txBody>
      </p:sp>
    </p:spTree>
    <p:extLst>
      <p:ext uri="{BB962C8B-B14F-4D97-AF65-F5344CB8AC3E}">
        <p14:creationId xmlns:p14="http://schemas.microsoft.com/office/powerpoint/2010/main" val="156738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6E3512-7D83-4FE9-BD20-32F931E3166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435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PRESENCE</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Holy of Holies</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685800" y="2895600"/>
            <a:ext cx="7620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1446 BC -974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974 BC - 586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515 BC – 70 AD</a:t>
            </a:r>
          </a:p>
        </p:txBody>
      </p:sp>
    </p:spTree>
    <p:extLst>
      <p:ext uri="{BB962C8B-B14F-4D97-AF65-F5344CB8AC3E}">
        <p14:creationId xmlns:p14="http://schemas.microsoft.com/office/powerpoint/2010/main" val="393529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dl\Documents\Epic Church\Sukkot 2014\Millenium\Jerusalem Model 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4800" y="-781576"/>
            <a:ext cx="10820400" cy="763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555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dl\Documents\Epic Church\Sukkot 2014\Millenium\Western Wall at Sukkot2, df 100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1205"/>
            <a:ext cx="11963400" cy="801120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1752600" y="-76200"/>
            <a:ext cx="548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Western Wall on Sukkot</a:t>
            </a:r>
            <a:endParaRPr lang="en-US" sz="3600"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091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581400"/>
            <a:ext cx="8839200" cy="3276600"/>
          </a:xfrm>
        </p:spPr>
        <p:txBody>
          <a:bodyPr/>
          <a:lstStyle/>
          <a:p>
            <a:pPr marL="0" indent="0">
              <a:buNone/>
            </a:pPr>
            <a:r>
              <a:rPr lang="en-US" i="1" dirty="0" smtClean="0">
                <a:solidFill>
                  <a:srgbClr val="903012"/>
                </a:solidFill>
                <a:latin typeface="Arial" pitchFamily="34" charset="0"/>
                <a:cs typeface="Arial" pitchFamily="34" charset="0"/>
              </a:rPr>
              <a:t>I Corinthians 6:19-20</a:t>
            </a:r>
            <a:br>
              <a:rPr lang="en-US" i="1" dirty="0" smtClean="0">
                <a:solidFill>
                  <a:srgbClr val="903012"/>
                </a:solidFill>
                <a:latin typeface="Arial" pitchFamily="34" charset="0"/>
                <a:cs typeface="Arial" pitchFamily="34" charset="0"/>
              </a:rPr>
            </a:br>
            <a:r>
              <a:rPr lang="en-US" kern="1200" dirty="0">
                <a:latin typeface="Arial" panose="020B0604020202020204" pitchFamily="34" charset="0"/>
                <a:cs typeface="Arial" panose="020B0604020202020204" pitchFamily="34" charset="0"/>
              </a:rPr>
              <a:t>Or do you not know that </a:t>
            </a:r>
            <a:r>
              <a:rPr lang="en-US" kern="1200" dirty="0">
                <a:solidFill>
                  <a:schemeClr val="accent2">
                    <a:lumMod val="75000"/>
                  </a:schemeClr>
                </a:solidFill>
                <a:latin typeface="Arial" panose="020B0604020202020204" pitchFamily="34" charset="0"/>
                <a:cs typeface="Arial" panose="020B0604020202020204" pitchFamily="34" charset="0"/>
              </a:rPr>
              <a:t>your body is a temple of the Holy Spirit</a:t>
            </a:r>
            <a:r>
              <a:rPr lang="en-US" kern="1200" dirty="0">
                <a:latin typeface="Arial" panose="020B0604020202020204" pitchFamily="34" charset="0"/>
                <a:cs typeface="Arial" panose="020B0604020202020204" pitchFamily="34" charset="0"/>
              </a:rPr>
              <a:t> within you, whom you have from God? You are not your own, </a:t>
            </a:r>
            <a:r>
              <a:rPr lang="en-US" kern="1200" dirty="0" smtClean="0">
                <a:latin typeface="Arial" panose="020B0604020202020204" pitchFamily="34" charset="0"/>
                <a:cs typeface="Arial" panose="020B0604020202020204" pitchFamily="34" charset="0"/>
              </a:rPr>
              <a:t>for </a:t>
            </a:r>
            <a:r>
              <a:rPr lang="en-US" kern="1200" dirty="0">
                <a:latin typeface="Arial" panose="020B0604020202020204" pitchFamily="34" charset="0"/>
                <a:cs typeface="Arial" panose="020B0604020202020204" pitchFamily="34" charset="0"/>
              </a:rPr>
              <a:t>you were bought with a price. </a:t>
            </a:r>
            <a:r>
              <a:rPr lang="en-US" kern="1200" dirty="0" smtClean="0">
                <a:latin typeface="Arial" panose="020B0604020202020204" pitchFamily="34" charset="0"/>
                <a:cs typeface="Arial" panose="020B0604020202020204" pitchFamily="34" charset="0"/>
              </a:rPr>
              <a:t>So </a:t>
            </a:r>
            <a:r>
              <a:rPr lang="en-US" kern="1200" dirty="0">
                <a:solidFill>
                  <a:srgbClr val="903012"/>
                </a:solidFill>
                <a:latin typeface="Arial" panose="020B0604020202020204" pitchFamily="34" charset="0"/>
                <a:cs typeface="Arial" panose="020B0604020202020204" pitchFamily="34" charset="0"/>
              </a:rPr>
              <a:t>glorify </a:t>
            </a:r>
            <a:r>
              <a:rPr lang="en-US" kern="1200" dirty="0">
                <a:solidFill>
                  <a:schemeClr val="accent2">
                    <a:lumMod val="75000"/>
                  </a:schemeClr>
                </a:solidFill>
                <a:latin typeface="Arial" panose="020B0604020202020204" pitchFamily="34" charset="0"/>
                <a:cs typeface="Arial" panose="020B0604020202020204" pitchFamily="34" charset="0"/>
              </a:rPr>
              <a:t>God in your body</a:t>
            </a:r>
            <a:r>
              <a:rPr lang="en-US" kern="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0057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PRESENCE</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Holy of Holies</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685800" y="2895600"/>
            <a:ext cx="7620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1446 BC -974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974 BC - 586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515 BC – 70 AD</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 Spirit in our body (now)</a:t>
            </a:r>
          </a:p>
          <a:p>
            <a:pPr>
              <a:buFont typeface="Arial" panose="020B0604020202020204" pitchFamily="34" charset="0"/>
              <a:buChar char="•"/>
            </a:pPr>
            <a:r>
              <a:rPr lang="en-US" kern="0"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kern="0" baseline="30000"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US" kern="0" dirty="0" smtClean="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(Future)</a:t>
            </a:r>
          </a:p>
          <a:p>
            <a:pPr marL="0" indent="0">
              <a:buFontTx/>
              <a:buNone/>
            </a:pPr>
            <a:endParaRPr lang="en-US"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80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wdl\Documents\Epic Church\Sukkot 2014\Millenium\Royal Stoa Ex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1191951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358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dl\Documents\Epic Church\Sukkot 2014\Millenium\Temple Size Compariso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16"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618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21742"/>
            <a:ext cx="8305800" cy="2743200"/>
          </a:xfrm>
        </p:spPr>
        <p:txBody>
          <a:bodyPr/>
          <a:lstStyle/>
          <a:p>
            <a:pPr marL="0" indent="0">
              <a:buNone/>
            </a:pPr>
            <a:r>
              <a:rPr lang="en-US" i="1" dirty="0" smtClean="0">
                <a:solidFill>
                  <a:srgbClr val="903012"/>
                </a:solidFill>
                <a:latin typeface="Arial" pitchFamily="34" charset="0"/>
                <a:cs typeface="Arial" pitchFamily="34" charset="0"/>
              </a:rPr>
              <a:t>Ezekiel 41:1</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And </a:t>
            </a:r>
            <a:r>
              <a:rPr lang="en-US" kern="1200" dirty="0">
                <a:latin typeface="Arial" panose="020B0604020202020204" pitchFamily="34" charset="0"/>
                <a:cs typeface="Arial" panose="020B0604020202020204" pitchFamily="34" charset="0"/>
              </a:rPr>
              <a:t>he measured the length of the room, twenty cubits, and its breadth, twenty cubits, across the nave. And he said to me, “</a:t>
            </a:r>
            <a:r>
              <a:rPr lang="en-US" kern="1200" dirty="0">
                <a:solidFill>
                  <a:schemeClr val="accent2">
                    <a:lumMod val="75000"/>
                  </a:schemeClr>
                </a:solidFill>
                <a:latin typeface="Arial" panose="020B0604020202020204" pitchFamily="34" charset="0"/>
                <a:cs typeface="Arial" panose="020B0604020202020204" pitchFamily="34" charset="0"/>
              </a:rPr>
              <a:t>This is the Most Holy Place.</a:t>
            </a:r>
            <a:r>
              <a:rPr lang="en-US" kern="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987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720789"/>
            <a:ext cx="8534400" cy="4576482"/>
          </a:xfrm>
        </p:spPr>
        <p:txBody>
          <a:bodyPr/>
          <a:lstStyle/>
          <a:p>
            <a:pPr marL="0" indent="0">
              <a:buNone/>
            </a:pPr>
            <a:r>
              <a:rPr lang="en-US" i="1" dirty="0" smtClean="0">
                <a:solidFill>
                  <a:srgbClr val="903012"/>
                </a:solidFill>
                <a:latin typeface="Arial" pitchFamily="34" charset="0"/>
                <a:cs typeface="Arial" pitchFamily="34" charset="0"/>
              </a:rPr>
              <a:t>Ezekiel 42:13</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Then </a:t>
            </a:r>
            <a:r>
              <a:rPr lang="en-US" kern="1200" dirty="0">
                <a:latin typeface="Arial" panose="020B0604020202020204" pitchFamily="34" charset="0"/>
                <a:cs typeface="Arial" panose="020B0604020202020204" pitchFamily="34" charset="0"/>
              </a:rPr>
              <a:t>he said to me, “The north chambers and the south chambers opposite the yard are the holy chambers, where the priests who approach </a:t>
            </a:r>
            <a:r>
              <a:rPr lang="en-US" kern="1200" dirty="0" smtClean="0">
                <a:latin typeface="Arial" panose="020B0604020202020204" pitchFamily="34" charset="0"/>
                <a:cs typeface="Arial" panose="020B0604020202020204" pitchFamily="34" charset="0"/>
              </a:rPr>
              <a:t>YHWH </a:t>
            </a:r>
            <a:r>
              <a:rPr lang="en-US" kern="1200" dirty="0" smtClean="0">
                <a:latin typeface="Arial" panose="020B0604020202020204" pitchFamily="34" charset="0"/>
                <a:cs typeface="Arial" panose="020B0604020202020204" pitchFamily="34" charset="0"/>
              </a:rPr>
              <a:t>shall </a:t>
            </a:r>
            <a:r>
              <a:rPr lang="en-US" kern="1200" dirty="0">
                <a:latin typeface="Arial" panose="020B0604020202020204" pitchFamily="34" charset="0"/>
                <a:cs typeface="Arial" panose="020B0604020202020204" pitchFamily="34" charset="0"/>
              </a:rPr>
              <a:t>eat the most holy offerings. </a:t>
            </a:r>
            <a:r>
              <a:rPr lang="en-US" kern="1200" dirty="0">
                <a:solidFill>
                  <a:schemeClr val="accent2">
                    <a:lumMod val="75000"/>
                  </a:schemeClr>
                </a:solidFill>
                <a:latin typeface="Arial" panose="020B0604020202020204" pitchFamily="34" charset="0"/>
                <a:cs typeface="Arial" panose="020B0604020202020204" pitchFamily="34" charset="0"/>
              </a:rPr>
              <a:t>There they shall put the most holy offerings—the grain offering, the </a:t>
            </a:r>
            <a:r>
              <a:rPr lang="en-US" kern="1200" dirty="0">
                <a:solidFill>
                  <a:srgbClr val="903012"/>
                </a:solidFill>
                <a:latin typeface="Arial" panose="020B0604020202020204" pitchFamily="34" charset="0"/>
                <a:cs typeface="Arial" panose="020B0604020202020204" pitchFamily="34" charset="0"/>
              </a:rPr>
              <a:t>sin offering</a:t>
            </a:r>
            <a:r>
              <a:rPr lang="en-US" kern="1200" dirty="0">
                <a:solidFill>
                  <a:schemeClr val="accent2">
                    <a:lumMod val="75000"/>
                  </a:schemeClr>
                </a:solidFill>
                <a:latin typeface="Arial" panose="020B0604020202020204" pitchFamily="34" charset="0"/>
                <a:cs typeface="Arial" panose="020B0604020202020204" pitchFamily="34" charset="0"/>
              </a:rPr>
              <a:t>, and the guilt offering—for the place is holy. </a:t>
            </a:r>
          </a:p>
        </p:txBody>
      </p:sp>
    </p:spTree>
    <p:extLst>
      <p:ext uri="{BB962C8B-B14F-4D97-AF65-F5344CB8AC3E}">
        <p14:creationId xmlns:p14="http://schemas.microsoft.com/office/powerpoint/2010/main" val="377467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581400"/>
            <a:ext cx="8305800" cy="2743200"/>
          </a:xfrm>
        </p:spPr>
        <p:txBody>
          <a:bodyPr/>
          <a:lstStyle/>
          <a:p>
            <a:pPr marL="0" indent="0">
              <a:buNone/>
            </a:pPr>
            <a:r>
              <a:rPr lang="en-US" i="1" dirty="0" smtClean="0">
                <a:solidFill>
                  <a:srgbClr val="903012"/>
                </a:solidFill>
                <a:latin typeface="Arial" pitchFamily="34" charset="0"/>
                <a:cs typeface="Arial" pitchFamily="34" charset="0"/>
              </a:rPr>
              <a:t>Ezekiel 43:2-3</a:t>
            </a:r>
            <a:br>
              <a:rPr lang="en-US" i="1" dirty="0" smtClean="0">
                <a:solidFill>
                  <a:srgbClr val="903012"/>
                </a:solidFill>
                <a:latin typeface="Arial" pitchFamily="34" charset="0"/>
                <a:cs typeface="Arial" pitchFamily="34" charset="0"/>
              </a:rPr>
            </a:br>
            <a:r>
              <a:rPr lang="en-US" kern="1200" dirty="0">
                <a:latin typeface="Arial" panose="020B0604020202020204" pitchFamily="34" charset="0"/>
                <a:cs typeface="Arial" panose="020B0604020202020204" pitchFamily="34" charset="0"/>
              </a:rPr>
              <a:t>And behold, the </a:t>
            </a:r>
            <a:r>
              <a:rPr lang="en-US" kern="1200" dirty="0">
                <a:solidFill>
                  <a:schemeClr val="accent2">
                    <a:lumMod val="75000"/>
                  </a:schemeClr>
                </a:solidFill>
                <a:latin typeface="Arial" panose="020B0604020202020204" pitchFamily="34" charset="0"/>
                <a:cs typeface="Arial" panose="020B0604020202020204" pitchFamily="34" charset="0"/>
              </a:rPr>
              <a:t>glory of the God of Israel </a:t>
            </a:r>
            <a:r>
              <a:rPr lang="en-US" kern="1200" dirty="0">
                <a:latin typeface="Arial" panose="020B0604020202020204" pitchFamily="34" charset="0"/>
                <a:cs typeface="Arial" panose="020B0604020202020204" pitchFamily="34" charset="0"/>
              </a:rPr>
              <a:t>was coming </a:t>
            </a:r>
            <a:r>
              <a:rPr lang="en-US" kern="1200" dirty="0">
                <a:solidFill>
                  <a:srgbClr val="903012"/>
                </a:solidFill>
                <a:latin typeface="Arial" panose="020B0604020202020204" pitchFamily="34" charset="0"/>
                <a:cs typeface="Arial" panose="020B0604020202020204" pitchFamily="34" charset="0"/>
              </a:rPr>
              <a:t>from the east</a:t>
            </a:r>
            <a:r>
              <a:rPr lang="en-US" kern="1200" dirty="0">
                <a:latin typeface="Arial" panose="020B0604020202020204" pitchFamily="34" charset="0"/>
                <a:cs typeface="Arial" panose="020B0604020202020204" pitchFamily="34" charset="0"/>
              </a:rPr>
              <a:t>. And the sound of his coming was like the sound of many waters, and the </a:t>
            </a:r>
            <a:r>
              <a:rPr lang="en-US" kern="1200" dirty="0">
                <a:solidFill>
                  <a:schemeClr val="accent2">
                    <a:lumMod val="75000"/>
                  </a:schemeClr>
                </a:solidFill>
                <a:latin typeface="Arial" panose="020B0604020202020204" pitchFamily="34" charset="0"/>
                <a:cs typeface="Arial" panose="020B0604020202020204" pitchFamily="34" charset="0"/>
              </a:rPr>
              <a:t>earth shone with his </a:t>
            </a:r>
            <a:r>
              <a:rPr lang="en-US" kern="1200" dirty="0" smtClean="0">
                <a:solidFill>
                  <a:schemeClr val="accent2">
                    <a:lumMod val="75000"/>
                  </a:schemeClr>
                </a:solidFill>
                <a:latin typeface="Arial" panose="020B0604020202020204" pitchFamily="34" charset="0"/>
                <a:cs typeface="Arial" panose="020B0604020202020204" pitchFamily="34" charset="0"/>
              </a:rPr>
              <a:t>glory</a:t>
            </a:r>
            <a:r>
              <a:rPr lang="en-US" kern="1200" dirty="0" smtClean="0">
                <a:latin typeface="Arial" panose="020B0604020202020204" pitchFamily="34" charset="0"/>
                <a:cs typeface="Arial" panose="020B0604020202020204" pitchFamily="34" charset="0"/>
              </a:rPr>
              <a:t>... and I fell on my face. </a:t>
            </a:r>
            <a:endParaRPr lang="en-US"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2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76400"/>
            <a:ext cx="5562600" cy="1200329"/>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solidFill>
                  <a:srgbClr val="903012"/>
                </a:solidFill>
                <a:effectLst>
                  <a:outerShdw blurRad="38100" dist="38100" dir="2700000" algn="tl">
                    <a:srgbClr val="000000">
                      <a:alpha val="43137"/>
                    </a:srgbClr>
                  </a:outerShdw>
                </a:effectLst>
                <a:latin typeface="Arial" pitchFamily="34" charset="0"/>
                <a:ea typeface="Aegean" pitchFamily="34" charset="0"/>
                <a:cs typeface="Arial" pitchFamily="34" charset="0"/>
              </a:rPr>
              <a:t>Sukkot</a:t>
            </a:r>
            <a:r>
              <a:rPr lang="en-US" sz="48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rPr>
              <a:t> </a:t>
            </a:r>
            <a:endParaRPr lang="en-US" sz="44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endParaRPr>
          </a:p>
        </p:txBody>
      </p:sp>
      <p:sp>
        <p:nvSpPr>
          <p:cNvPr id="4" name="Rectangle 3"/>
          <p:cNvSpPr/>
          <p:nvPr/>
        </p:nvSpPr>
        <p:spPr>
          <a:xfrm>
            <a:off x="1066800" y="3200400"/>
            <a:ext cx="7467600" cy="830997"/>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r>
              <a:rPr lang="en-US" sz="48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rPr>
              <a:t>Rebuilding the Temple</a:t>
            </a:r>
            <a:endParaRPr lang="en-US" sz="44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endParaRPr>
          </a:p>
        </p:txBody>
      </p:sp>
      <p:sp>
        <p:nvSpPr>
          <p:cNvPr id="7" name="Title 1"/>
          <p:cNvSpPr txBox="1">
            <a:spLocks/>
          </p:cNvSpPr>
          <p:nvPr/>
        </p:nvSpPr>
        <p:spPr bwMode="auto">
          <a:xfrm>
            <a:off x="589972" y="4383742"/>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latin typeface="Arial" panose="020B0604020202020204" pitchFamily="34" charset="0"/>
                <a:cs typeface="Arial" panose="020B0604020202020204" pitchFamily="34" charset="0"/>
              </a:rPr>
              <a:t>God’s PRESENCE &amp; God’s PROVISION</a:t>
            </a:r>
            <a:endParaRPr 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436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621742"/>
            <a:ext cx="8305800" cy="2743200"/>
          </a:xfrm>
        </p:spPr>
        <p:txBody>
          <a:bodyPr/>
          <a:lstStyle/>
          <a:p>
            <a:pPr marL="0" indent="0">
              <a:buNone/>
            </a:pPr>
            <a:r>
              <a:rPr lang="en-US" i="1" dirty="0" smtClean="0">
                <a:solidFill>
                  <a:srgbClr val="903012"/>
                </a:solidFill>
                <a:latin typeface="Arial" pitchFamily="34" charset="0"/>
                <a:cs typeface="Arial" pitchFamily="34" charset="0"/>
              </a:rPr>
              <a:t>Ezekiel 43:4-5</a:t>
            </a:r>
            <a:br>
              <a:rPr lang="en-US" i="1" dirty="0" smtClean="0">
                <a:solidFill>
                  <a:srgbClr val="903012"/>
                </a:solidFill>
                <a:latin typeface="Arial" pitchFamily="34" charset="0"/>
                <a:cs typeface="Arial" pitchFamily="34" charset="0"/>
              </a:rPr>
            </a:br>
            <a:r>
              <a:rPr lang="en-US" kern="1200" dirty="0">
                <a:latin typeface="Arial" panose="020B0604020202020204" pitchFamily="34" charset="0"/>
                <a:cs typeface="Arial" panose="020B0604020202020204" pitchFamily="34" charset="0"/>
              </a:rPr>
              <a:t>As </a:t>
            </a:r>
            <a:r>
              <a:rPr lang="en-US" kern="1200" dirty="0">
                <a:solidFill>
                  <a:schemeClr val="accent2">
                    <a:lumMod val="75000"/>
                  </a:schemeClr>
                </a:solidFill>
                <a:latin typeface="Arial" panose="020B0604020202020204" pitchFamily="34" charset="0"/>
                <a:cs typeface="Arial" panose="020B0604020202020204" pitchFamily="34" charset="0"/>
              </a:rPr>
              <a:t>the glory of </a:t>
            </a:r>
            <a:r>
              <a:rPr lang="en-US" kern="1200" dirty="0" smtClean="0">
                <a:solidFill>
                  <a:schemeClr val="accent2">
                    <a:lumMod val="75000"/>
                  </a:schemeClr>
                </a:solidFill>
                <a:latin typeface="Arial" panose="020B0604020202020204" pitchFamily="34" charset="0"/>
                <a:cs typeface="Arial" panose="020B0604020202020204" pitchFamily="34" charset="0"/>
              </a:rPr>
              <a:t>YHWH </a:t>
            </a:r>
            <a:r>
              <a:rPr lang="en-US" kern="1200" dirty="0" smtClean="0">
                <a:latin typeface="Arial" panose="020B0604020202020204" pitchFamily="34" charset="0"/>
                <a:cs typeface="Arial" panose="020B0604020202020204" pitchFamily="34" charset="0"/>
              </a:rPr>
              <a:t>entered </a:t>
            </a:r>
            <a:r>
              <a:rPr lang="en-US" kern="1200" dirty="0">
                <a:latin typeface="Arial" panose="020B0604020202020204" pitchFamily="34" charset="0"/>
                <a:cs typeface="Arial" panose="020B0604020202020204" pitchFamily="34" charset="0"/>
              </a:rPr>
              <a:t>the temple by the gate facing east, </a:t>
            </a:r>
            <a:r>
              <a:rPr lang="en-US" kern="1200" dirty="0" smtClean="0">
                <a:latin typeface="Arial" panose="020B0604020202020204" pitchFamily="34" charset="0"/>
                <a:cs typeface="Arial" panose="020B0604020202020204" pitchFamily="34" charset="0"/>
              </a:rPr>
              <a:t>the </a:t>
            </a:r>
            <a:r>
              <a:rPr lang="en-US" kern="1200" dirty="0">
                <a:latin typeface="Arial" panose="020B0604020202020204" pitchFamily="34" charset="0"/>
                <a:cs typeface="Arial" panose="020B0604020202020204" pitchFamily="34" charset="0"/>
              </a:rPr>
              <a:t>Spirit lifted me up and brought me into the inner court; and behold, the </a:t>
            </a:r>
            <a:r>
              <a:rPr lang="en-US" kern="1200" dirty="0">
                <a:solidFill>
                  <a:schemeClr val="accent2">
                    <a:lumMod val="75000"/>
                  </a:schemeClr>
                </a:solidFill>
                <a:latin typeface="Arial" panose="020B0604020202020204" pitchFamily="34" charset="0"/>
                <a:cs typeface="Arial" panose="020B0604020202020204" pitchFamily="34" charset="0"/>
              </a:rPr>
              <a:t>glory of </a:t>
            </a:r>
            <a:r>
              <a:rPr lang="en-US" kern="1200" dirty="0" smtClean="0">
                <a:solidFill>
                  <a:schemeClr val="accent2">
                    <a:lumMod val="75000"/>
                  </a:schemeClr>
                </a:solidFill>
                <a:latin typeface="Arial" panose="020B0604020202020204" pitchFamily="34" charset="0"/>
                <a:cs typeface="Arial" panose="020B0604020202020204" pitchFamily="34" charset="0"/>
              </a:rPr>
              <a:t>YHWH </a:t>
            </a:r>
            <a:r>
              <a:rPr lang="en-US" kern="1200" dirty="0" smtClean="0">
                <a:solidFill>
                  <a:srgbClr val="903012"/>
                </a:solidFill>
                <a:latin typeface="Arial" panose="020B0604020202020204" pitchFamily="34" charset="0"/>
                <a:cs typeface="Arial" panose="020B0604020202020204" pitchFamily="34" charset="0"/>
              </a:rPr>
              <a:t>filled</a:t>
            </a:r>
            <a:r>
              <a:rPr lang="en-US" kern="1200" dirty="0" smtClean="0">
                <a:solidFill>
                  <a:schemeClr val="accent2">
                    <a:lumMod val="75000"/>
                  </a:schemeClr>
                </a:solidFill>
                <a:latin typeface="Arial" panose="020B0604020202020204" pitchFamily="34" charset="0"/>
                <a:cs typeface="Arial" panose="020B0604020202020204" pitchFamily="34" charset="0"/>
              </a:rPr>
              <a:t> </a:t>
            </a:r>
            <a:r>
              <a:rPr lang="en-US" kern="1200" dirty="0">
                <a:solidFill>
                  <a:schemeClr val="accent2">
                    <a:lumMod val="75000"/>
                  </a:schemeClr>
                </a:solidFill>
                <a:latin typeface="Arial" panose="020B0604020202020204" pitchFamily="34" charset="0"/>
                <a:cs typeface="Arial" panose="020B0604020202020204" pitchFamily="34" charset="0"/>
              </a:rPr>
              <a:t>the temple</a:t>
            </a:r>
            <a:r>
              <a:rPr lang="en-US" kern="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506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99329"/>
            <a:ext cx="8534400" cy="3200400"/>
          </a:xfrm>
        </p:spPr>
        <p:txBody>
          <a:bodyPr/>
          <a:lstStyle/>
          <a:p>
            <a:pPr marL="0" indent="0">
              <a:buNone/>
            </a:pPr>
            <a:r>
              <a:rPr lang="en-US" i="1" dirty="0" smtClean="0">
                <a:solidFill>
                  <a:srgbClr val="903012"/>
                </a:solidFill>
                <a:latin typeface="Arial" pitchFamily="34" charset="0"/>
                <a:cs typeface="Arial" pitchFamily="34" charset="0"/>
              </a:rPr>
              <a:t>Ezekiel 43:6-7</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I </a:t>
            </a:r>
            <a:r>
              <a:rPr lang="en-US" kern="1200" dirty="0">
                <a:latin typeface="Arial" panose="020B0604020202020204" pitchFamily="34" charset="0"/>
                <a:cs typeface="Arial" panose="020B0604020202020204" pitchFamily="34" charset="0"/>
              </a:rPr>
              <a:t>heard one speaking to me out of the temple</a:t>
            </a:r>
            <a:r>
              <a:rPr lang="en-US" kern="1200" dirty="0" smtClean="0">
                <a:latin typeface="Arial" panose="020B0604020202020204" pitchFamily="34" charset="0"/>
                <a:cs typeface="Arial" panose="020B0604020202020204" pitchFamily="34" charset="0"/>
              </a:rPr>
              <a:t>, </a:t>
            </a:r>
            <a:r>
              <a:rPr lang="en-US" kern="1200" dirty="0">
                <a:latin typeface="Arial" panose="020B0604020202020204" pitchFamily="34" charset="0"/>
                <a:cs typeface="Arial" panose="020B0604020202020204" pitchFamily="34" charset="0"/>
              </a:rPr>
              <a:t>and he said to me, “Son of man, </a:t>
            </a:r>
            <a:r>
              <a:rPr lang="en-US" kern="1200" dirty="0">
                <a:solidFill>
                  <a:schemeClr val="accent2">
                    <a:lumMod val="75000"/>
                  </a:schemeClr>
                </a:solidFill>
                <a:latin typeface="Arial" panose="020B0604020202020204" pitchFamily="34" charset="0"/>
                <a:cs typeface="Arial" panose="020B0604020202020204" pitchFamily="34" charset="0"/>
              </a:rPr>
              <a:t>this is the place of my throne</a:t>
            </a:r>
            <a:r>
              <a:rPr lang="en-US" kern="1200" dirty="0">
                <a:latin typeface="Arial" panose="020B0604020202020204" pitchFamily="34" charset="0"/>
                <a:cs typeface="Arial" panose="020B0604020202020204" pitchFamily="34" charset="0"/>
              </a:rPr>
              <a:t> and the place of the soles of my feet, where </a:t>
            </a:r>
            <a:r>
              <a:rPr lang="en-US" kern="1200" dirty="0">
                <a:solidFill>
                  <a:srgbClr val="903012"/>
                </a:solidFill>
                <a:latin typeface="Arial" panose="020B0604020202020204" pitchFamily="34" charset="0"/>
                <a:cs typeface="Arial" panose="020B0604020202020204" pitchFamily="34" charset="0"/>
              </a:rPr>
              <a:t>I will dwell </a:t>
            </a:r>
            <a:r>
              <a:rPr lang="en-US" kern="1200" dirty="0">
                <a:solidFill>
                  <a:schemeClr val="accent2">
                    <a:lumMod val="75000"/>
                  </a:schemeClr>
                </a:solidFill>
                <a:latin typeface="Arial" panose="020B0604020202020204" pitchFamily="34" charset="0"/>
                <a:cs typeface="Arial" panose="020B0604020202020204" pitchFamily="34" charset="0"/>
              </a:rPr>
              <a:t>in the midst of the people of Israel forever</a:t>
            </a:r>
            <a:r>
              <a:rPr lang="en-US" kern="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742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621742"/>
            <a:ext cx="8305800" cy="2743200"/>
          </a:xfrm>
        </p:spPr>
        <p:txBody>
          <a:bodyPr/>
          <a:lstStyle/>
          <a:p>
            <a:pPr marL="0" indent="0">
              <a:buNone/>
            </a:pPr>
            <a:r>
              <a:rPr lang="en-US" i="1" dirty="0" smtClean="0">
                <a:solidFill>
                  <a:srgbClr val="903012"/>
                </a:solidFill>
                <a:latin typeface="Arial" pitchFamily="34" charset="0"/>
                <a:cs typeface="Arial" pitchFamily="34" charset="0"/>
              </a:rPr>
              <a:t>Ezekiel 43:12</a:t>
            </a:r>
            <a:br>
              <a:rPr lang="en-US" i="1" dirty="0" smtClean="0">
                <a:solidFill>
                  <a:srgbClr val="903012"/>
                </a:solidFill>
                <a:latin typeface="Arial" pitchFamily="34" charset="0"/>
                <a:cs typeface="Arial" pitchFamily="34" charset="0"/>
              </a:rPr>
            </a:br>
            <a:r>
              <a:rPr lang="en-US" kern="1200" dirty="0">
                <a:latin typeface="Arial" panose="020B0604020202020204" pitchFamily="34" charset="0"/>
                <a:cs typeface="Arial" panose="020B0604020202020204" pitchFamily="34" charset="0"/>
              </a:rPr>
              <a:t>This is the law of the temple: </a:t>
            </a:r>
            <a:r>
              <a:rPr lang="en-US" kern="1200" dirty="0">
                <a:solidFill>
                  <a:schemeClr val="accent2">
                    <a:lumMod val="75000"/>
                  </a:schemeClr>
                </a:solidFill>
                <a:latin typeface="Arial" panose="020B0604020202020204" pitchFamily="34" charset="0"/>
                <a:cs typeface="Arial" panose="020B0604020202020204" pitchFamily="34" charset="0"/>
              </a:rPr>
              <a:t>the whole territory on the top of the mountain all around shall be </a:t>
            </a:r>
            <a:r>
              <a:rPr lang="en-US" kern="1200" dirty="0">
                <a:solidFill>
                  <a:srgbClr val="903012"/>
                </a:solidFill>
                <a:latin typeface="Arial" panose="020B0604020202020204" pitchFamily="34" charset="0"/>
                <a:cs typeface="Arial" panose="020B0604020202020204" pitchFamily="34" charset="0"/>
              </a:rPr>
              <a:t>most </a:t>
            </a:r>
            <a:r>
              <a:rPr lang="en-US" kern="1200" dirty="0" smtClean="0">
                <a:solidFill>
                  <a:srgbClr val="903012"/>
                </a:solidFill>
                <a:latin typeface="Arial" panose="020B0604020202020204" pitchFamily="34" charset="0"/>
                <a:cs typeface="Arial" panose="020B0604020202020204" pitchFamily="34" charset="0"/>
              </a:rPr>
              <a:t>holy.</a:t>
            </a:r>
            <a:endParaRPr lang="en-US"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4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PRESENCE</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Holy of Holies</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881633" y="3352800"/>
            <a:ext cx="7620000" cy="120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destroyed 586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was the temple destroyed?</a:t>
            </a:r>
          </a:p>
        </p:txBody>
      </p:sp>
      <p:sp>
        <p:nvSpPr>
          <p:cNvPr id="6" name="Title 1"/>
          <p:cNvSpPr txBox="1">
            <a:spLocks/>
          </p:cNvSpPr>
          <p:nvPr/>
        </p:nvSpPr>
        <p:spPr bwMode="auto">
          <a:xfrm>
            <a:off x="817180" y="2819400"/>
            <a:ext cx="370103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Ezekiel ~593 BC</a:t>
            </a:r>
            <a:endParaRPr lang="en-US" sz="3200" kern="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066800" y="4419600"/>
            <a:ext cx="6553200" cy="168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marL="457200" indent="-457200" algn="l">
              <a:buFont typeface="Arial" panose="020B0604020202020204" pitchFamily="34" charset="0"/>
              <a:buChar char="•"/>
            </a:pPr>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Loss of love for God’s Word</a:t>
            </a:r>
          </a:p>
          <a:p>
            <a:pPr marL="457200" indent="-457200" algn="l">
              <a:buFont typeface="Arial" panose="020B0604020202020204" pitchFamily="34" charset="0"/>
              <a:buChar char="•"/>
            </a:pPr>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Loss of love for YHWH</a:t>
            </a:r>
          </a:p>
          <a:p>
            <a:pPr marL="457200" indent="-457200" algn="l">
              <a:buFont typeface="Arial" panose="020B0604020202020204" pitchFamily="34" charset="0"/>
              <a:buChar char="•"/>
            </a:pPr>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Disobedience – living for self</a:t>
            </a:r>
            <a:endParaRPr lang="en-US" sz="3200" kern="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8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8"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PRESENCE</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Holy of Holies</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881633" y="3352800"/>
            <a:ext cx="7620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destroyed 586 BC</a:t>
            </a:r>
          </a:p>
          <a:p>
            <a:pPr>
              <a:buFont typeface="Arial" panose="020B0604020202020204" pitchFamily="34" charset="0"/>
              <a:buChar char="•"/>
            </a:pPr>
            <a:endPar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rebuilt 515 BC</a:t>
            </a:r>
          </a:p>
          <a:p>
            <a:pPr>
              <a:buFont typeface="Arial" panose="020B0604020202020204" pitchFamily="34" charset="0"/>
              <a:buChar char="•"/>
            </a:pPr>
            <a:endParaRPr lang="en-US"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kern="0" baseline="3000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rd</a:t>
            </a:r>
            <a:r>
              <a:rPr lang="en-US"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(Future)</a:t>
            </a:r>
          </a:p>
          <a:p>
            <a:pPr marL="0" indent="0">
              <a:buFontTx/>
              <a:buNone/>
            </a:pPr>
            <a:endParaRPr lang="en-US"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17180" y="2743200"/>
            <a:ext cx="370103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Ezekiel ~593 BC</a:t>
            </a:r>
            <a:endParaRPr lang="en-US" sz="3200" kern="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838200" y="3923211"/>
            <a:ext cx="419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200" kern="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Zechariah  ~518 BC</a:t>
            </a:r>
            <a:endParaRPr lang="en-US" sz="3200" kern="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8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dl\Documents\Epic Church\Sukkot 2014\Millenium\Rebuilding the 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21345" cy="120342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381000" y="3048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600"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Rebuilding </a:t>
            </a:r>
          </a:p>
          <a:p>
            <a:r>
              <a:rPr lang="en-US" sz="3600"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Temple</a:t>
            </a:r>
            <a:endParaRPr lang="en-US" sz="3600"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401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3048000"/>
            <a:ext cx="8305800" cy="2743200"/>
          </a:xfrm>
        </p:spPr>
        <p:txBody>
          <a:bodyPr/>
          <a:lstStyle/>
          <a:p>
            <a:pPr marL="0" indent="0">
              <a:buNone/>
            </a:pPr>
            <a:r>
              <a:rPr lang="en-US" i="1" dirty="0" smtClean="0">
                <a:solidFill>
                  <a:srgbClr val="903012"/>
                </a:solidFill>
                <a:latin typeface="Arial" pitchFamily="34" charset="0"/>
                <a:cs typeface="Arial" pitchFamily="34" charset="0"/>
              </a:rPr>
              <a:t>Zechariah 1:3</a:t>
            </a:r>
            <a:br>
              <a:rPr lang="en-US" i="1" dirty="0" smtClean="0">
                <a:solidFill>
                  <a:srgbClr val="903012"/>
                </a:solidFill>
                <a:latin typeface="Arial" pitchFamily="34" charset="0"/>
                <a:cs typeface="Arial" pitchFamily="34" charset="0"/>
              </a:rPr>
            </a:br>
            <a:r>
              <a:rPr lang="en-US" kern="1200" dirty="0" smtClean="0">
                <a:solidFill>
                  <a:schemeClr val="accent6">
                    <a:lumMod val="75000"/>
                  </a:schemeClr>
                </a:solidFill>
                <a:latin typeface="Arial" panose="020B0604020202020204" pitchFamily="34" charset="0"/>
                <a:cs typeface="Arial" panose="020B0604020202020204" pitchFamily="34" charset="0"/>
              </a:rPr>
              <a:t>Return </a:t>
            </a:r>
            <a:r>
              <a:rPr lang="en-US" kern="1200" dirty="0">
                <a:solidFill>
                  <a:schemeClr val="accent6">
                    <a:lumMod val="75000"/>
                  </a:schemeClr>
                </a:solidFill>
                <a:latin typeface="Arial" panose="020B0604020202020204" pitchFamily="34" charset="0"/>
                <a:cs typeface="Arial" panose="020B0604020202020204" pitchFamily="34" charset="0"/>
              </a:rPr>
              <a:t>to me</a:t>
            </a:r>
            <a:r>
              <a:rPr lang="en-US" kern="1200" dirty="0">
                <a:latin typeface="Arial" panose="020B0604020202020204" pitchFamily="34" charset="0"/>
                <a:cs typeface="Arial" panose="020B0604020202020204" pitchFamily="34" charset="0"/>
              </a:rPr>
              <a:t>, says YHWH of hosts, </a:t>
            </a:r>
            <a:r>
              <a:rPr lang="en-US" kern="1200" dirty="0">
                <a:solidFill>
                  <a:schemeClr val="accent6">
                    <a:lumMod val="75000"/>
                  </a:schemeClr>
                </a:solidFill>
                <a:latin typeface="Arial" panose="020B0604020202020204" pitchFamily="34" charset="0"/>
                <a:cs typeface="Arial" panose="020B0604020202020204" pitchFamily="34" charset="0"/>
              </a:rPr>
              <a:t>and I will return to you</a:t>
            </a:r>
            <a:r>
              <a:rPr lang="en-US" kern="1200" dirty="0">
                <a:latin typeface="Arial" panose="020B0604020202020204" pitchFamily="34" charset="0"/>
                <a:cs typeface="Arial" panose="020B0604020202020204" pitchFamily="34" charset="0"/>
              </a:rPr>
              <a:t>, says YHWH of hosts. </a:t>
            </a:r>
          </a:p>
        </p:txBody>
      </p:sp>
      <p:sp>
        <p:nvSpPr>
          <p:cNvPr id="4" name="Title 1"/>
          <p:cNvSpPr txBox="1">
            <a:spLocks/>
          </p:cNvSpPr>
          <p:nvPr/>
        </p:nvSpPr>
        <p:spPr bwMode="auto">
          <a:xfrm>
            <a:off x="-188260" y="12954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RETURN to God</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REBUILD the Temple!</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95520" y="5029200"/>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solidFill>
                  <a:srgbClr val="903012"/>
                </a:solidFill>
                <a:latin typeface="Arial" panose="020B0604020202020204" pitchFamily="34" charset="0"/>
                <a:cs typeface="Arial" panose="020B0604020202020204" pitchFamily="34" charset="0"/>
              </a:rPr>
              <a:t>Prepare</a:t>
            </a:r>
            <a:r>
              <a:rPr lang="en-US" sz="3200" b="1" kern="0" dirty="0" smtClean="0">
                <a:latin typeface="Arial" panose="020B0604020202020204" pitchFamily="34" charset="0"/>
                <a:cs typeface="Arial" panose="020B0604020202020204" pitchFamily="34" charset="0"/>
              </a:rPr>
              <a:t> my sukkah, </a:t>
            </a:r>
            <a:br>
              <a:rPr lang="en-US" sz="3200" b="1" kern="0" dirty="0" smtClean="0">
                <a:latin typeface="Arial" panose="020B0604020202020204" pitchFamily="34" charset="0"/>
                <a:cs typeface="Arial" panose="020B0604020202020204" pitchFamily="34" charset="0"/>
              </a:rPr>
            </a:br>
            <a:r>
              <a:rPr lang="en-US" sz="3200" b="1" kern="0" dirty="0" smtClean="0">
                <a:latin typeface="Arial" panose="020B0604020202020204" pitchFamily="34" charset="0"/>
                <a:cs typeface="Arial" panose="020B0604020202020204" pitchFamily="34" charset="0"/>
              </a:rPr>
              <a:t>and I will </a:t>
            </a:r>
            <a:r>
              <a:rPr lang="en-US" sz="3200" b="1" kern="0" dirty="0" smtClean="0">
                <a:solidFill>
                  <a:srgbClr val="903012"/>
                </a:solidFill>
                <a:latin typeface="Arial" panose="020B0604020202020204" pitchFamily="34" charset="0"/>
                <a:cs typeface="Arial" panose="020B0604020202020204" pitchFamily="34" charset="0"/>
              </a:rPr>
              <a:t>sukkah</a:t>
            </a:r>
            <a:r>
              <a:rPr lang="en-US" sz="3200" b="1" kern="0" dirty="0" smtClean="0">
                <a:latin typeface="Arial" panose="020B0604020202020204" pitchFamily="34" charset="0"/>
                <a:cs typeface="Arial" panose="020B0604020202020204" pitchFamily="34" charset="0"/>
              </a:rPr>
              <a:t> with you again!</a:t>
            </a:r>
            <a:endParaRPr 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712258"/>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does he encourage them?</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95520" y="3007658"/>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solidFill>
                  <a:schemeClr val="accent4"/>
                </a:solidFill>
                <a:latin typeface="Arial" panose="020B0604020202020204" pitchFamily="34" charset="0"/>
                <a:cs typeface="Arial" panose="020B0604020202020204" pitchFamily="34" charset="0"/>
              </a:rPr>
              <a:t>He prophesies about the end times...</a:t>
            </a:r>
            <a:br>
              <a:rPr lang="en-US" sz="3200" b="1" kern="0" dirty="0" smtClean="0">
                <a:solidFill>
                  <a:schemeClr val="accent4"/>
                </a:solidFill>
                <a:latin typeface="Arial" panose="020B0604020202020204" pitchFamily="34" charset="0"/>
                <a:cs typeface="Arial" panose="020B0604020202020204" pitchFamily="34" charset="0"/>
              </a:rPr>
            </a:br>
            <a:r>
              <a:rPr lang="en-US" sz="3200" b="1" kern="0" dirty="0" smtClean="0">
                <a:solidFill>
                  <a:schemeClr val="accent6">
                    <a:lumMod val="75000"/>
                  </a:schemeClr>
                </a:solidFill>
                <a:latin typeface="Arial" panose="020B0604020202020204" pitchFamily="34" charset="0"/>
                <a:cs typeface="Arial" panose="020B0604020202020204" pitchFamily="34" charset="0"/>
              </a:rPr>
              <a:t>“The day of YHWH”</a:t>
            </a:r>
            <a:endParaRPr lang="en-US" sz="3200" b="1" kern="0" dirty="0">
              <a:solidFill>
                <a:schemeClr val="accent6">
                  <a:lumMod val="75000"/>
                </a:schemeClr>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28" y="4267200"/>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solidFill>
                  <a:schemeClr val="accent4"/>
                </a:solidFill>
                <a:latin typeface="Arial" panose="020B0604020202020204" pitchFamily="34" charset="0"/>
                <a:cs typeface="Arial" panose="020B0604020202020204" pitchFamily="34" charset="0"/>
              </a:rPr>
              <a:t>Two sides – winners and losers!</a:t>
            </a:r>
            <a:endParaRPr lang="en-US" sz="3200" b="1" kern="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8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622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14:1-2</a:t>
            </a:r>
            <a:br>
              <a:rPr lang="en-US" i="1" dirty="0" smtClean="0">
                <a:solidFill>
                  <a:srgbClr val="903012"/>
                </a:solidFill>
                <a:latin typeface="Arial" pitchFamily="34" charset="0"/>
                <a:cs typeface="Arial" pitchFamily="34" charset="0"/>
              </a:rPr>
            </a:br>
            <a:r>
              <a:rPr lang="en-US" kern="1200" dirty="0" smtClean="0">
                <a:solidFill>
                  <a:schemeClr val="accent4"/>
                </a:solidFill>
                <a:latin typeface="Arial" panose="020B0604020202020204" pitchFamily="34" charset="0"/>
                <a:cs typeface="Arial" panose="020B0604020202020204" pitchFamily="34" charset="0"/>
              </a:rPr>
              <a:t>Behold</a:t>
            </a:r>
            <a:r>
              <a:rPr lang="en-US" kern="1200" dirty="0">
                <a:solidFill>
                  <a:schemeClr val="accent4"/>
                </a:solidFill>
                <a:latin typeface="Arial" panose="020B0604020202020204" pitchFamily="34" charset="0"/>
                <a:cs typeface="Arial" panose="020B0604020202020204" pitchFamily="34" charset="0"/>
              </a:rPr>
              <a:t>, a </a:t>
            </a:r>
            <a:r>
              <a:rPr lang="en-US" kern="1200" dirty="0">
                <a:solidFill>
                  <a:schemeClr val="accent2">
                    <a:lumMod val="75000"/>
                  </a:schemeClr>
                </a:solidFill>
                <a:latin typeface="Arial" panose="020B0604020202020204" pitchFamily="34" charset="0"/>
                <a:cs typeface="Arial" panose="020B0604020202020204" pitchFamily="34" charset="0"/>
              </a:rPr>
              <a:t>day is coming for YHWH</a:t>
            </a:r>
            <a:r>
              <a:rPr lang="en-US" kern="1200" dirty="0">
                <a:solidFill>
                  <a:schemeClr val="accent4"/>
                </a:solidFill>
                <a:latin typeface="Arial" panose="020B0604020202020204" pitchFamily="34" charset="0"/>
                <a:cs typeface="Arial" panose="020B0604020202020204" pitchFamily="34" charset="0"/>
              </a:rPr>
              <a:t>, when the spoil taken from you will be divided in your midst</a:t>
            </a:r>
            <a:r>
              <a:rPr lang="en-US" kern="1200" dirty="0" smtClean="0">
                <a:solidFill>
                  <a:schemeClr val="accent4"/>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For I will gather </a:t>
            </a:r>
            <a:r>
              <a:rPr lang="en-US" kern="1200" dirty="0">
                <a:solidFill>
                  <a:schemeClr val="accent2">
                    <a:lumMod val="75000"/>
                  </a:schemeClr>
                </a:solidFill>
                <a:latin typeface="Arial" panose="020B0604020202020204" pitchFamily="34" charset="0"/>
                <a:cs typeface="Arial" panose="020B0604020202020204" pitchFamily="34" charset="0"/>
              </a:rPr>
              <a:t>all the nations against Jerusalem </a:t>
            </a:r>
            <a:r>
              <a:rPr lang="en-US" kern="1200" dirty="0">
                <a:solidFill>
                  <a:schemeClr val="accent4"/>
                </a:solidFill>
                <a:latin typeface="Arial" panose="020B0604020202020204" pitchFamily="34" charset="0"/>
                <a:cs typeface="Arial" panose="020B0604020202020204" pitchFamily="34" charset="0"/>
              </a:rPr>
              <a:t>to battle, and the city shall be taken and the houses plundered and the women raped. Half of the city shall go out into exile, but the rest of the people shall not be cut off from the city.</a:t>
            </a:r>
          </a:p>
        </p:txBody>
      </p:sp>
    </p:spTree>
    <p:extLst>
      <p:ext uri="{BB962C8B-B14F-4D97-AF65-F5344CB8AC3E}">
        <p14:creationId xmlns:p14="http://schemas.microsoft.com/office/powerpoint/2010/main" val="11006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622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14:3-4</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Then </a:t>
            </a:r>
            <a:r>
              <a:rPr lang="en-US" kern="1200" dirty="0">
                <a:solidFill>
                  <a:schemeClr val="accent2">
                    <a:lumMod val="75000"/>
                  </a:schemeClr>
                </a:solidFill>
                <a:latin typeface="Arial" panose="020B0604020202020204" pitchFamily="34" charset="0"/>
                <a:cs typeface="Arial" panose="020B0604020202020204" pitchFamily="34" charset="0"/>
              </a:rPr>
              <a:t>YHWH will go out and fight against those nations </a:t>
            </a:r>
            <a:r>
              <a:rPr lang="en-US" kern="1200" dirty="0">
                <a:solidFill>
                  <a:schemeClr val="accent4"/>
                </a:solidFill>
                <a:latin typeface="Arial" panose="020B0604020202020204" pitchFamily="34" charset="0"/>
                <a:cs typeface="Arial" panose="020B0604020202020204" pitchFamily="34" charset="0"/>
              </a:rPr>
              <a:t>as when he fights on a day of battle. </a:t>
            </a:r>
            <a:r>
              <a:rPr lang="en-US" kern="1200" dirty="0" smtClean="0">
                <a:solidFill>
                  <a:schemeClr val="accent4"/>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On that day </a:t>
            </a:r>
            <a:r>
              <a:rPr lang="en-US" kern="1200" dirty="0">
                <a:solidFill>
                  <a:schemeClr val="accent2">
                    <a:lumMod val="75000"/>
                  </a:schemeClr>
                </a:solidFill>
                <a:latin typeface="Arial" panose="020B0604020202020204" pitchFamily="34" charset="0"/>
                <a:cs typeface="Arial" panose="020B0604020202020204" pitchFamily="34" charset="0"/>
              </a:rPr>
              <a:t>his </a:t>
            </a:r>
            <a:r>
              <a:rPr lang="en-US" kern="1200" dirty="0">
                <a:solidFill>
                  <a:srgbClr val="903012"/>
                </a:solidFill>
                <a:latin typeface="Arial" panose="020B0604020202020204" pitchFamily="34" charset="0"/>
                <a:cs typeface="Arial" panose="020B0604020202020204" pitchFamily="34" charset="0"/>
              </a:rPr>
              <a:t>feet</a:t>
            </a:r>
            <a:r>
              <a:rPr lang="en-US" kern="1200" dirty="0">
                <a:solidFill>
                  <a:schemeClr val="accent2">
                    <a:lumMod val="75000"/>
                  </a:schemeClr>
                </a:solidFill>
                <a:latin typeface="Arial" panose="020B0604020202020204" pitchFamily="34" charset="0"/>
                <a:cs typeface="Arial" panose="020B0604020202020204" pitchFamily="34" charset="0"/>
              </a:rPr>
              <a:t> shall stand</a:t>
            </a:r>
            <a:r>
              <a:rPr lang="en-US" kern="1200" dirty="0">
                <a:solidFill>
                  <a:schemeClr val="accent4"/>
                </a:solidFill>
                <a:latin typeface="Arial" panose="020B0604020202020204" pitchFamily="34" charset="0"/>
                <a:cs typeface="Arial" panose="020B0604020202020204" pitchFamily="34" charset="0"/>
              </a:rPr>
              <a:t> on the Mount of Olives that lies before Jerusalem </a:t>
            </a:r>
            <a:r>
              <a:rPr lang="en-US" kern="1200" dirty="0">
                <a:solidFill>
                  <a:schemeClr val="accent2">
                    <a:lumMod val="75000"/>
                  </a:schemeClr>
                </a:solidFill>
                <a:latin typeface="Arial" panose="020B0604020202020204" pitchFamily="34" charset="0"/>
                <a:cs typeface="Arial" panose="020B0604020202020204" pitchFamily="34" charset="0"/>
              </a:rPr>
              <a:t>on the </a:t>
            </a:r>
            <a:r>
              <a:rPr lang="en-US" kern="1200" dirty="0">
                <a:solidFill>
                  <a:srgbClr val="903012"/>
                </a:solidFill>
                <a:latin typeface="Arial" panose="020B0604020202020204" pitchFamily="34" charset="0"/>
                <a:cs typeface="Arial" panose="020B0604020202020204" pitchFamily="34" charset="0"/>
              </a:rPr>
              <a:t>east</a:t>
            </a:r>
            <a:r>
              <a:rPr lang="en-US" kern="1200" dirty="0">
                <a:solidFill>
                  <a:schemeClr val="accent4"/>
                </a:solidFill>
                <a:latin typeface="Arial" panose="020B0604020202020204" pitchFamily="34" charset="0"/>
                <a:cs typeface="Arial" panose="020B0604020202020204" pitchFamily="34" charset="0"/>
              </a:rPr>
              <a:t>, and the Mount of Olives shall be split in two from east to west by a very wide valley, so that one half of the Mount shall move northward, and the other half southward.</a:t>
            </a:r>
          </a:p>
        </p:txBody>
      </p:sp>
    </p:spTree>
    <p:extLst>
      <p:ext uri="{BB962C8B-B14F-4D97-AF65-F5344CB8AC3E}">
        <p14:creationId xmlns:p14="http://schemas.microsoft.com/office/powerpoint/2010/main" val="414696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wdl\Documents\Epic Church\Sukkot 2014\Sukkot Graphics\Tabernacle at 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752" y="0"/>
            <a:ext cx="11745438" cy="68906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76200" y="152400"/>
            <a:ext cx="6781800" cy="762000"/>
          </a:xfrm>
          <a:prstGeom prst="rect">
            <a:avLst/>
          </a:prstGeom>
          <a:solidFill>
            <a:schemeClr val="accent4">
              <a:lumMod val="50000"/>
              <a:lumOff val="50000"/>
              <a:alpha val="47000"/>
            </a:schemeClr>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b="1" kern="0" dirty="0" smtClean="0">
                <a:solidFill>
                  <a:schemeClr val="accent4"/>
                </a:solidFill>
                <a:latin typeface="Arial" panose="020B0604020202020204" pitchFamily="34" charset="0"/>
                <a:cs typeface="Arial" panose="020B0604020202020204" pitchFamily="34" charset="0"/>
              </a:rPr>
              <a:t>Journey to the Promised Land</a:t>
            </a:r>
            <a:endParaRPr lang="en-US" sz="3600" b="1" kern="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045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14:5</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And you shall flee to the valley of my mountains, for the valley of the mountains shall reach to Azal. And you shall flee as you fled from the earthquake in the days of </a:t>
            </a:r>
            <a:r>
              <a:rPr lang="en-US" kern="1200" dirty="0" err="1">
                <a:solidFill>
                  <a:schemeClr val="accent4"/>
                </a:solidFill>
                <a:latin typeface="Arial" panose="020B0604020202020204" pitchFamily="34" charset="0"/>
                <a:cs typeface="Arial" panose="020B0604020202020204" pitchFamily="34" charset="0"/>
              </a:rPr>
              <a:t>Uzziah</a:t>
            </a:r>
            <a:r>
              <a:rPr lang="en-US" kern="1200" dirty="0">
                <a:solidFill>
                  <a:schemeClr val="accent4"/>
                </a:solidFill>
                <a:latin typeface="Arial" panose="020B0604020202020204" pitchFamily="34" charset="0"/>
                <a:cs typeface="Arial" panose="020B0604020202020204" pitchFamily="34" charset="0"/>
              </a:rPr>
              <a:t> king of Judah. </a:t>
            </a:r>
            <a:r>
              <a:rPr lang="en-US" kern="1200" dirty="0">
                <a:solidFill>
                  <a:schemeClr val="accent2">
                    <a:lumMod val="75000"/>
                  </a:schemeClr>
                </a:solidFill>
                <a:latin typeface="Arial" panose="020B0604020202020204" pitchFamily="34" charset="0"/>
                <a:cs typeface="Arial" panose="020B0604020202020204" pitchFamily="34" charset="0"/>
              </a:rPr>
              <a:t>Then YHWH my God will come, and </a:t>
            </a:r>
            <a:r>
              <a:rPr lang="en-US" kern="1200" dirty="0">
                <a:solidFill>
                  <a:srgbClr val="903012"/>
                </a:solidFill>
                <a:latin typeface="Arial" panose="020B0604020202020204" pitchFamily="34" charset="0"/>
                <a:cs typeface="Arial" panose="020B0604020202020204" pitchFamily="34" charset="0"/>
              </a:rPr>
              <a:t>all the holy ones </a:t>
            </a:r>
            <a:r>
              <a:rPr lang="en-US" kern="1200" dirty="0">
                <a:solidFill>
                  <a:schemeClr val="accent2">
                    <a:lumMod val="75000"/>
                  </a:schemeClr>
                </a:solidFill>
                <a:latin typeface="Arial" panose="020B0604020202020204" pitchFamily="34" charset="0"/>
                <a:cs typeface="Arial" panose="020B0604020202020204" pitchFamily="34" charset="0"/>
              </a:rPr>
              <a:t>with him</a:t>
            </a:r>
            <a:r>
              <a:rPr lang="en-US" kern="1200" dirty="0">
                <a:solidFill>
                  <a:schemeClr val="accent4"/>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431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603813"/>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14:6-7</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On that day there shall be no light, cold, or frost. </a:t>
            </a:r>
            <a:r>
              <a:rPr lang="en-US" kern="1200" dirty="0" smtClean="0">
                <a:solidFill>
                  <a:schemeClr val="accent4"/>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And there shall be a unique day, which is known to YHWH, neither day nor night, but </a:t>
            </a:r>
            <a:r>
              <a:rPr lang="en-US" kern="1200" dirty="0">
                <a:solidFill>
                  <a:schemeClr val="accent2">
                    <a:lumMod val="75000"/>
                  </a:schemeClr>
                </a:solidFill>
                <a:latin typeface="Arial" panose="020B0604020202020204" pitchFamily="34" charset="0"/>
                <a:cs typeface="Arial" panose="020B0604020202020204" pitchFamily="34" charset="0"/>
              </a:rPr>
              <a:t>at evening time there shall be light</a:t>
            </a:r>
            <a:r>
              <a:rPr lang="en-US" kern="1200" dirty="0">
                <a:solidFill>
                  <a:schemeClr val="accent4"/>
                </a:solidFill>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66800" y="17526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has a similar picture!</a:t>
            </a:r>
            <a:endParaRPr lang="en-US" sz="3600"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35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26226"/>
            <a:ext cx="8610600" cy="2743200"/>
          </a:xfrm>
        </p:spPr>
        <p:txBody>
          <a:bodyPr/>
          <a:lstStyle/>
          <a:p>
            <a:pPr marL="0" indent="0">
              <a:buNone/>
            </a:pPr>
            <a:r>
              <a:rPr lang="en-US" i="1" dirty="0" smtClean="0">
                <a:solidFill>
                  <a:srgbClr val="903012"/>
                </a:solidFill>
                <a:latin typeface="Arial" pitchFamily="34" charset="0"/>
                <a:cs typeface="Arial" pitchFamily="34" charset="0"/>
              </a:rPr>
              <a:t>Revelation 22:5</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And </a:t>
            </a:r>
            <a:r>
              <a:rPr lang="en-US" kern="1200" dirty="0">
                <a:solidFill>
                  <a:schemeClr val="accent2">
                    <a:lumMod val="75000"/>
                  </a:schemeClr>
                </a:solidFill>
                <a:latin typeface="Arial" panose="020B0604020202020204" pitchFamily="34" charset="0"/>
                <a:cs typeface="Arial" panose="020B0604020202020204" pitchFamily="34" charset="0"/>
              </a:rPr>
              <a:t>night will be no more</a:t>
            </a:r>
            <a:r>
              <a:rPr lang="en-US" kern="1200" dirty="0">
                <a:latin typeface="Arial" panose="020B0604020202020204" pitchFamily="34" charset="0"/>
                <a:cs typeface="Arial" panose="020B0604020202020204" pitchFamily="34" charset="0"/>
              </a:rPr>
              <a:t>. They will need no light of lamp or sun, for </a:t>
            </a:r>
            <a:r>
              <a:rPr lang="en-US" kern="1200" dirty="0">
                <a:solidFill>
                  <a:schemeClr val="accent2">
                    <a:lumMod val="75000"/>
                  </a:schemeClr>
                </a:solidFill>
                <a:latin typeface="Arial" panose="020B0604020202020204" pitchFamily="34" charset="0"/>
                <a:cs typeface="Arial" panose="020B0604020202020204" pitchFamily="34" charset="0"/>
              </a:rPr>
              <a:t>the Lord God will be their light</a:t>
            </a:r>
            <a:r>
              <a:rPr lang="en-US" kern="1200" dirty="0">
                <a:latin typeface="Arial" panose="020B0604020202020204" pitchFamily="34" charset="0"/>
                <a:cs typeface="Arial" panose="020B0604020202020204" pitchFamily="34" charset="0"/>
              </a:rPr>
              <a:t>, and they will reign forever and ever.</a:t>
            </a:r>
          </a:p>
        </p:txBody>
      </p:sp>
    </p:spTree>
    <p:extLst>
      <p:ext uri="{BB962C8B-B14F-4D97-AF65-F5344CB8AC3E}">
        <p14:creationId xmlns:p14="http://schemas.microsoft.com/office/powerpoint/2010/main" val="18279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5814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14:8-9</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On that day </a:t>
            </a:r>
            <a:r>
              <a:rPr lang="en-US" kern="1200" dirty="0">
                <a:solidFill>
                  <a:schemeClr val="accent2">
                    <a:lumMod val="75000"/>
                  </a:schemeClr>
                </a:solidFill>
                <a:latin typeface="Arial" panose="020B0604020202020204" pitchFamily="34" charset="0"/>
                <a:cs typeface="Arial" panose="020B0604020202020204" pitchFamily="34" charset="0"/>
              </a:rPr>
              <a:t>living waters shall flow </a:t>
            </a:r>
            <a:r>
              <a:rPr lang="en-US" kern="1200" dirty="0">
                <a:solidFill>
                  <a:schemeClr val="accent4"/>
                </a:solidFill>
                <a:latin typeface="Arial" panose="020B0604020202020204" pitchFamily="34" charset="0"/>
                <a:cs typeface="Arial" panose="020B0604020202020204" pitchFamily="34" charset="0"/>
              </a:rPr>
              <a:t>out from Jerusalem, half of them to the eastern sea and half of them to the western sea. It shall continue in summer as in winter</a:t>
            </a:r>
            <a:r>
              <a:rPr lang="en-US" kern="1200" dirty="0" smtClean="0">
                <a:solidFill>
                  <a:schemeClr val="accent4"/>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And </a:t>
            </a:r>
            <a:r>
              <a:rPr lang="en-US" kern="1200" dirty="0">
                <a:solidFill>
                  <a:schemeClr val="accent2">
                    <a:lumMod val="75000"/>
                  </a:schemeClr>
                </a:solidFill>
                <a:latin typeface="Arial" panose="020B0604020202020204" pitchFamily="34" charset="0"/>
                <a:cs typeface="Arial" panose="020B0604020202020204" pitchFamily="34" charset="0"/>
              </a:rPr>
              <a:t>YHWH will be king over all the earth</a:t>
            </a:r>
            <a:r>
              <a:rPr lang="en-US" kern="1200" dirty="0">
                <a:solidFill>
                  <a:schemeClr val="accent4"/>
                </a:solidFill>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609600" y="16764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Living Water flowing from Jerusalem!</a:t>
            </a:r>
            <a:endParaRPr lang="en-US" sz="3600"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0"/>
            <a:ext cx="8610600" cy="3505200"/>
          </a:xfrm>
        </p:spPr>
        <p:txBody>
          <a:bodyPr/>
          <a:lstStyle/>
          <a:p>
            <a:pPr marL="0" indent="0">
              <a:buNone/>
            </a:pPr>
            <a:r>
              <a:rPr lang="en-US" i="1" dirty="0" smtClean="0">
                <a:solidFill>
                  <a:srgbClr val="903012"/>
                </a:solidFill>
                <a:latin typeface="Arial" pitchFamily="34" charset="0"/>
                <a:cs typeface="Arial" pitchFamily="34" charset="0"/>
              </a:rPr>
              <a:t>Ezekiel 47:1</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Then </a:t>
            </a:r>
            <a:r>
              <a:rPr lang="en-US" kern="1200" dirty="0">
                <a:latin typeface="Arial" panose="020B0604020202020204" pitchFamily="34" charset="0"/>
                <a:cs typeface="Arial" panose="020B0604020202020204" pitchFamily="34" charset="0"/>
              </a:rPr>
              <a:t>he brought me back to the </a:t>
            </a:r>
            <a:r>
              <a:rPr lang="en-US" kern="1200" dirty="0">
                <a:solidFill>
                  <a:schemeClr val="accent2">
                    <a:lumMod val="75000"/>
                  </a:schemeClr>
                </a:solidFill>
                <a:latin typeface="Arial" panose="020B0604020202020204" pitchFamily="34" charset="0"/>
                <a:cs typeface="Arial" panose="020B0604020202020204" pitchFamily="34" charset="0"/>
              </a:rPr>
              <a:t>door of the temple</a:t>
            </a:r>
            <a:r>
              <a:rPr lang="en-US" kern="1200" dirty="0">
                <a:latin typeface="Arial" panose="020B0604020202020204" pitchFamily="34" charset="0"/>
                <a:cs typeface="Arial" panose="020B0604020202020204" pitchFamily="34" charset="0"/>
              </a:rPr>
              <a:t>, and behold, water was issuing from below the </a:t>
            </a:r>
            <a:r>
              <a:rPr lang="en-US" kern="1200" dirty="0">
                <a:solidFill>
                  <a:schemeClr val="accent2">
                    <a:lumMod val="75000"/>
                  </a:schemeClr>
                </a:solidFill>
                <a:latin typeface="Arial" panose="020B0604020202020204" pitchFamily="34" charset="0"/>
                <a:cs typeface="Arial" panose="020B0604020202020204" pitchFamily="34" charset="0"/>
              </a:rPr>
              <a:t>threshold of the temple toward the east </a:t>
            </a:r>
            <a:r>
              <a:rPr lang="en-US" kern="1200" dirty="0">
                <a:latin typeface="Arial" panose="020B0604020202020204" pitchFamily="34" charset="0"/>
                <a:cs typeface="Arial" panose="020B0604020202020204" pitchFamily="34" charset="0"/>
              </a:rPr>
              <a:t>(for the temple faced east). The water was flowing down from below the south end of the threshold of the temple, south of the altar.</a:t>
            </a:r>
          </a:p>
        </p:txBody>
      </p:sp>
    </p:spTree>
    <p:extLst>
      <p:ext uri="{BB962C8B-B14F-4D97-AF65-F5344CB8AC3E}">
        <p14:creationId xmlns:p14="http://schemas.microsoft.com/office/powerpoint/2010/main" val="36005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657600"/>
            <a:ext cx="8610600" cy="3200400"/>
          </a:xfrm>
        </p:spPr>
        <p:txBody>
          <a:bodyPr/>
          <a:lstStyle/>
          <a:p>
            <a:pPr marL="0" indent="0">
              <a:buNone/>
            </a:pPr>
            <a:r>
              <a:rPr lang="en-US" i="1" dirty="0" smtClean="0">
                <a:solidFill>
                  <a:srgbClr val="903012"/>
                </a:solidFill>
                <a:latin typeface="Arial" pitchFamily="34" charset="0"/>
                <a:cs typeface="Arial" pitchFamily="34" charset="0"/>
              </a:rPr>
              <a:t>Ezekiel 47:2-5 </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The water was </a:t>
            </a:r>
            <a:r>
              <a:rPr lang="en-US" kern="1200" dirty="0" smtClean="0">
                <a:solidFill>
                  <a:schemeClr val="accent6">
                    <a:lumMod val="75000"/>
                  </a:schemeClr>
                </a:solidFill>
                <a:latin typeface="Arial" panose="020B0604020202020204" pitchFamily="34" charset="0"/>
                <a:cs typeface="Arial" panose="020B0604020202020204" pitchFamily="34" charset="0"/>
              </a:rPr>
              <a:t>trickling</a:t>
            </a:r>
            <a:r>
              <a:rPr lang="en-US" kern="1200" dirty="0" smtClean="0">
                <a:latin typeface="Arial" panose="020B0604020202020204" pitchFamily="34" charset="0"/>
                <a:cs typeface="Arial" panose="020B0604020202020204" pitchFamily="34" charset="0"/>
              </a:rPr>
              <a:t> out... </a:t>
            </a:r>
            <a:br>
              <a:rPr lang="en-US" kern="1200" dirty="0" smtClean="0">
                <a:latin typeface="Arial" panose="020B0604020202020204" pitchFamily="34" charset="0"/>
                <a:cs typeface="Arial" panose="020B0604020202020204" pitchFamily="34" charset="0"/>
              </a:rPr>
            </a:br>
            <a:r>
              <a:rPr lang="en-US" kern="1200" dirty="0" smtClean="0">
                <a:latin typeface="Arial" panose="020B0604020202020204" pitchFamily="34" charset="0"/>
                <a:cs typeface="Arial" panose="020B0604020202020204" pitchFamily="34" charset="0"/>
              </a:rPr>
              <a:t>Going on eastward... it was </a:t>
            </a:r>
            <a:r>
              <a:rPr lang="en-US" kern="1200" dirty="0" smtClean="0">
                <a:solidFill>
                  <a:schemeClr val="accent6">
                    <a:lumMod val="75000"/>
                  </a:schemeClr>
                </a:solidFill>
                <a:latin typeface="Arial" panose="020B0604020202020204" pitchFamily="34" charset="0"/>
                <a:cs typeface="Arial" panose="020B0604020202020204" pitchFamily="34" charset="0"/>
              </a:rPr>
              <a:t>ankle</a:t>
            </a:r>
            <a:r>
              <a:rPr lang="en-US" kern="1200" dirty="0" smtClean="0">
                <a:latin typeface="Arial" panose="020B0604020202020204" pitchFamily="34" charset="0"/>
                <a:cs typeface="Arial" panose="020B0604020202020204" pitchFamily="34" charset="0"/>
              </a:rPr>
              <a:t> deep... </a:t>
            </a:r>
            <a:br>
              <a:rPr lang="en-US" kern="1200" dirty="0" smtClean="0">
                <a:latin typeface="Arial" panose="020B0604020202020204" pitchFamily="34" charset="0"/>
                <a:cs typeface="Arial" panose="020B0604020202020204" pitchFamily="34" charset="0"/>
              </a:rPr>
            </a:br>
            <a:r>
              <a:rPr lang="en-US" kern="1200" dirty="0" smtClean="0">
                <a:latin typeface="Arial" panose="020B0604020202020204" pitchFamily="34" charset="0"/>
                <a:cs typeface="Arial" panose="020B0604020202020204" pitchFamily="34" charset="0"/>
              </a:rPr>
              <a:t>it was</a:t>
            </a:r>
            <a:r>
              <a:rPr lang="en-US" kern="1200" dirty="0" smtClean="0">
                <a:solidFill>
                  <a:schemeClr val="accent6">
                    <a:lumMod val="75000"/>
                  </a:schemeClr>
                </a:solidFill>
                <a:latin typeface="Arial" panose="020B0604020202020204" pitchFamily="34" charset="0"/>
                <a:cs typeface="Arial" panose="020B0604020202020204" pitchFamily="34" charset="0"/>
              </a:rPr>
              <a:t> knee </a:t>
            </a:r>
            <a:r>
              <a:rPr lang="en-US" kern="1200" dirty="0" smtClean="0">
                <a:latin typeface="Arial" panose="020B0604020202020204" pitchFamily="34" charset="0"/>
                <a:cs typeface="Arial" panose="020B0604020202020204" pitchFamily="34" charset="0"/>
              </a:rPr>
              <a:t>deep... it was </a:t>
            </a:r>
            <a:r>
              <a:rPr lang="en-US" kern="1200" dirty="0" smtClean="0">
                <a:solidFill>
                  <a:schemeClr val="accent6">
                    <a:lumMod val="75000"/>
                  </a:schemeClr>
                </a:solidFill>
                <a:latin typeface="Arial" panose="020B0604020202020204" pitchFamily="34" charset="0"/>
                <a:cs typeface="Arial" panose="020B0604020202020204" pitchFamily="34" charset="0"/>
              </a:rPr>
              <a:t>waist</a:t>
            </a:r>
            <a:r>
              <a:rPr lang="en-US" kern="1200" dirty="0" smtClean="0">
                <a:latin typeface="Arial" panose="020B0604020202020204" pitchFamily="34" charset="0"/>
                <a:cs typeface="Arial" panose="020B0604020202020204" pitchFamily="34" charset="0"/>
              </a:rPr>
              <a:t> deep... </a:t>
            </a:r>
            <a:br>
              <a:rPr lang="en-US" kern="1200" dirty="0" smtClean="0">
                <a:latin typeface="Arial" panose="020B0604020202020204" pitchFamily="34" charset="0"/>
                <a:cs typeface="Arial" panose="020B0604020202020204" pitchFamily="34" charset="0"/>
              </a:rPr>
            </a:br>
            <a:r>
              <a:rPr lang="en-US" kern="1200" dirty="0" smtClean="0">
                <a:latin typeface="Arial" panose="020B0604020202020204" pitchFamily="34" charset="0"/>
                <a:cs typeface="Arial" panose="020B0604020202020204" pitchFamily="34" charset="0"/>
              </a:rPr>
              <a:t>it was deep enough to </a:t>
            </a:r>
            <a:r>
              <a:rPr lang="en-US" kern="1200" dirty="0" smtClean="0">
                <a:solidFill>
                  <a:schemeClr val="accent6">
                    <a:lumMod val="75000"/>
                  </a:schemeClr>
                </a:solidFill>
                <a:latin typeface="Arial" panose="020B0604020202020204" pitchFamily="34" charset="0"/>
                <a:cs typeface="Arial" panose="020B0604020202020204" pitchFamily="34" charset="0"/>
              </a:rPr>
              <a:t>swim in</a:t>
            </a:r>
            <a:r>
              <a:rPr lang="en-US" kern="1200" dirty="0" smtClean="0">
                <a:latin typeface="Arial" panose="020B0604020202020204" pitchFamily="34" charset="0"/>
                <a:cs typeface="Arial" panose="020B0604020202020204" pitchFamily="34" charset="0"/>
              </a:rPr>
              <a:t>... </a:t>
            </a:r>
            <a:br>
              <a:rPr lang="en-US" kern="1200" dirty="0" smtClean="0">
                <a:latin typeface="Arial" panose="020B0604020202020204" pitchFamily="34" charset="0"/>
                <a:cs typeface="Arial" panose="020B0604020202020204" pitchFamily="34" charset="0"/>
              </a:rPr>
            </a:br>
            <a:r>
              <a:rPr lang="en-US" kern="1200" dirty="0" smtClean="0">
                <a:latin typeface="Arial" panose="020B0604020202020204" pitchFamily="34" charset="0"/>
                <a:cs typeface="Arial" panose="020B0604020202020204" pitchFamily="34" charset="0"/>
              </a:rPr>
              <a:t>it </a:t>
            </a:r>
            <a:r>
              <a:rPr lang="en-US" kern="1200" dirty="0" smtClean="0">
                <a:solidFill>
                  <a:schemeClr val="accent6">
                    <a:lumMod val="75000"/>
                  </a:schemeClr>
                </a:solidFill>
                <a:latin typeface="Arial" panose="020B0604020202020204" pitchFamily="34" charset="0"/>
                <a:cs typeface="Arial" panose="020B0604020202020204" pitchFamily="34" charset="0"/>
              </a:rPr>
              <a:t>could not be passed </a:t>
            </a:r>
            <a:r>
              <a:rPr lang="en-US" kern="1200" dirty="0" smtClean="0">
                <a:latin typeface="Arial" panose="020B0604020202020204" pitchFamily="34" charset="0"/>
                <a:cs typeface="Arial" panose="020B0604020202020204" pitchFamily="34" charset="0"/>
              </a:rPr>
              <a:t>through.</a:t>
            </a:r>
            <a:endParaRPr lang="en-US" kern="12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304800" y="1295400"/>
            <a:ext cx="8763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b="1" i="1" kern="0" dirty="0" smtClean="0">
                <a:solidFill>
                  <a:srgbClr val="903012"/>
                </a:solidFill>
                <a:latin typeface="Arial" pitchFamily="34" charset="0"/>
                <a:cs typeface="Arial" pitchFamily="34" charset="0"/>
              </a:rPr>
              <a:t>John 7:38-39</a:t>
            </a:r>
            <a:r>
              <a:rPr lang="en-US" i="1" kern="0" dirty="0" smtClean="0">
                <a:solidFill>
                  <a:srgbClr val="903012"/>
                </a:solidFill>
                <a:latin typeface="Arial" pitchFamily="34" charset="0"/>
                <a:cs typeface="Arial" pitchFamily="34" charset="0"/>
              </a:rPr>
              <a:t/>
            </a:r>
            <a:br>
              <a:rPr lang="en-US" i="1" kern="0" dirty="0" smtClean="0">
                <a:solidFill>
                  <a:srgbClr val="903012"/>
                </a:solidFill>
                <a:latin typeface="Arial" pitchFamily="34" charset="0"/>
                <a:cs typeface="Arial" pitchFamily="34" charset="0"/>
              </a:rPr>
            </a:br>
            <a:r>
              <a:rPr lang="en-US" dirty="0" smtClean="0">
                <a:latin typeface="Arial" panose="020B0604020202020204" pitchFamily="34" charset="0"/>
                <a:cs typeface="Arial" panose="020B0604020202020204" pitchFamily="34" charset="0"/>
              </a:rPr>
              <a:t>Whoever </a:t>
            </a:r>
            <a:r>
              <a:rPr lang="en-US" dirty="0">
                <a:latin typeface="Arial" panose="020B0604020202020204" pitchFamily="34" charset="0"/>
                <a:cs typeface="Arial" panose="020B0604020202020204" pitchFamily="34" charset="0"/>
              </a:rPr>
              <a:t>believes in me, as the Scripture has said, ‘</a:t>
            </a:r>
            <a:r>
              <a:rPr lang="en-US" b="1" dirty="0">
                <a:solidFill>
                  <a:schemeClr val="accent6">
                    <a:lumMod val="75000"/>
                  </a:schemeClr>
                </a:solidFill>
                <a:latin typeface="Arial" panose="020B0604020202020204" pitchFamily="34" charset="0"/>
                <a:cs typeface="Arial" panose="020B0604020202020204" pitchFamily="34" charset="0"/>
              </a:rPr>
              <a:t>Out of his heart will flow rivers of living water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Now </a:t>
            </a:r>
            <a:r>
              <a:rPr lang="en-US" dirty="0">
                <a:latin typeface="Arial" panose="020B0604020202020204" pitchFamily="34" charset="0"/>
                <a:cs typeface="Arial" panose="020B0604020202020204" pitchFamily="34" charset="0"/>
              </a:rPr>
              <a:t>this he said about the </a:t>
            </a:r>
            <a:r>
              <a:rPr lang="en-US" dirty="0" smtClean="0">
                <a:latin typeface="Arial" panose="020B0604020202020204" pitchFamily="34" charset="0"/>
                <a:cs typeface="Arial" panose="020B0604020202020204" pitchFamily="34" charset="0"/>
              </a:rPr>
              <a:t>Spirit.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8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305800" cy="4953000"/>
          </a:xfrm>
        </p:spPr>
        <p:txBody>
          <a:bodyPr/>
          <a:lstStyle/>
          <a:p>
            <a:pPr marL="0" indent="0">
              <a:buNone/>
            </a:pPr>
            <a:r>
              <a:rPr lang="en-US" i="1" dirty="0" smtClean="0">
                <a:solidFill>
                  <a:srgbClr val="903012"/>
                </a:solidFill>
                <a:latin typeface="Arial" pitchFamily="34" charset="0"/>
                <a:cs typeface="Arial" pitchFamily="34" charset="0"/>
              </a:rPr>
              <a:t>Ezekiel 47:8-9</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This </a:t>
            </a:r>
            <a:r>
              <a:rPr lang="en-US" kern="1200" dirty="0">
                <a:latin typeface="Arial" panose="020B0604020202020204" pitchFamily="34" charset="0"/>
                <a:cs typeface="Arial" panose="020B0604020202020204" pitchFamily="34" charset="0"/>
              </a:rPr>
              <a:t>water flows toward the eastern region and goes down into the </a:t>
            </a:r>
            <a:r>
              <a:rPr lang="en-US" kern="1200" dirty="0" err="1">
                <a:solidFill>
                  <a:schemeClr val="accent2">
                    <a:lumMod val="75000"/>
                  </a:schemeClr>
                </a:solidFill>
                <a:latin typeface="Arial" panose="020B0604020202020204" pitchFamily="34" charset="0"/>
                <a:cs typeface="Arial" panose="020B0604020202020204" pitchFamily="34" charset="0"/>
              </a:rPr>
              <a:t>Arabah</a:t>
            </a:r>
            <a:r>
              <a:rPr lang="en-US" kern="1200" dirty="0">
                <a:solidFill>
                  <a:schemeClr val="accent2">
                    <a:lumMod val="75000"/>
                  </a:schemeClr>
                </a:solidFill>
                <a:latin typeface="Arial" panose="020B0604020202020204" pitchFamily="34" charset="0"/>
                <a:cs typeface="Arial" panose="020B0604020202020204" pitchFamily="34" charset="0"/>
              </a:rPr>
              <a:t>, and enters the sea; </a:t>
            </a:r>
            <a:r>
              <a:rPr lang="en-US" kern="1200" dirty="0">
                <a:latin typeface="Arial" panose="020B0604020202020204" pitchFamily="34" charset="0"/>
                <a:cs typeface="Arial" panose="020B0604020202020204" pitchFamily="34" charset="0"/>
              </a:rPr>
              <a:t>when the water flows into the sea, </a:t>
            </a:r>
            <a:r>
              <a:rPr lang="en-US" kern="1200" dirty="0">
                <a:solidFill>
                  <a:schemeClr val="accent6">
                    <a:lumMod val="75000"/>
                  </a:schemeClr>
                </a:solidFill>
                <a:latin typeface="Arial" panose="020B0604020202020204" pitchFamily="34" charset="0"/>
                <a:cs typeface="Arial" panose="020B0604020202020204" pitchFamily="34" charset="0"/>
              </a:rPr>
              <a:t>the water will become fresh</a:t>
            </a:r>
            <a:r>
              <a:rPr lang="en-US" kern="1200" dirty="0" smtClean="0">
                <a:latin typeface="Arial" panose="020B0604020202020204" pitchFamily="34" charset="0"/>
                <a:cs typeface="Arial" panose="020B0604020202020204" pitchFamily="34" charset="0"/>
              </a:rPr>
              <a:t>. </a:t>
            </a:r>
            <a:r>
              <a:rPr lang="en-US" kern="1200" dirty="0">
                <a:latin typeface="Arial" panose="020B0604020202020204" pitchFamily="34" charset="0"/>
                <a:cs typeface="Arial" panose="020B0604020202020204" pitchFamily="34" charset="0"/>
              </a:rPr>
              <a:t>And wherever the river goes, every living creature that swarms will live, and </a:t>
            </a:r>
            <a:r>
              <a:rPr lang="en-US" kern="1200" dirty="0">
                <a:solidFill>
                  <a:srgbClr val="903012"/>
                </a:solidFill>
                <a:latin typeface="Arial" panose="020B0604020202020204" pitchFamily="34" charset="0"/>
                <a:cs typeface="Arial" panose="020B0604020202020204" pitchFamily="34" charset="0"/>
              </a:rPr>
              <a:t>there will be very many fish</a:t>
            </a:r>
            <a:r>
              <a:rPr lang="en-US" kern="1200" dirty="0">
                <a:latin typeface="Arial" panose="020B0604020202020204" pitchFamily="34" charset="0"/>
                <a:cs typeface="Arial" panose="020B0604020202020204" pitchFamily="34" charset="0"/>
              </a:rPr>
              <a:t>. For this water goes there, that the waters of the sea may become fresh; so </a:t>
            </a:r>
            <a:r>
              <a:rPr lang="en-US" kern="1200" dirty="0">
                <a:solidFill>
                  <a:schemeClr val="accent6">
                    <a:lumMod val="75000"/>
                  </a:schemeClr>
                </a:solidFill>
                <a:latin typeface="Arial" panose="020B0604020202020204" pitchFamily="34" charset="0"/>
                <a:cs typeface="Arial" panose="020B0604020202020204" pitchFamily="34" charset="0"/>
              </a:rPr>
              <a:t>everything will live where the river goes</a:t>
            </a:r>
            <a:r>
              <a:rPr lang="en-US" kern="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83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wdl\Documents\Epic Church\Sukkot 2014\Millenium\Gary -0474- P5220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609600" y="53340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Abundant life in the Dead Sea ?!</a:t>
            </a:r>
            <a:endParaRPr lang="en-US" sz="3600"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862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99329"/>
            <a:ext cx="8229600" cy="2743200"/>
          </a:xfrm>
        </p:spPr>
        <p:txBody>
          <a:bodyPr/>
          <a:lstStyle/>
          <a:p>
            <a:pPr marL="0" indent="0">
              <a:buNone/>
            </a:pPr>
            <a:r>
              <a:rPr lang="en-US" i="1" dirty="0" smtClean="0">
                <a:solidFill>
                  <a:srgbClr val="903012"/>
                </a:solidFill>
                <a:latin typeface="Arial" pitchFamily="34" charset="0"/>
                <a:cs typeface="Arial" pitchFamily="34" charset="0"/>
              </a:rPr>
              <a:t>Ezekiel 47:10</a:t>
            </a:r>
            <a:br>
              <a:rPr lang="en-US" i="1" dirty="0" smtClean="0">
                <a:solidFill>
                  <a:srgbClr val="903012"/>
                </a:solidFill>
                <a:latin typeface="Arial" pitchFamily="34" charset="0"/>
                <a:cs typeface="Arial" pitchFamily="34" charset="0"/>
              </a:rPr>
            </a:br>
            <a:r>
              <a:rPr lang="en-US" kern="1200" dirty="0" smtClean="0">
                <a:solidFill>
                  <a:schemeClr val="accent2">
                    <a:lumMod val="75000"/>
                  </a:schemeClr>
                </a:solidFill>
                <a:latin typeface="Arial" panose="020B0604020202020204" pitchFamily="34" charset="0"/>
                <a:cs typeface="Arial" panose="020B0604020202020204" pitchFamily="34" charset="0"/>
              </a:rPr>
              <a:t>Fishermen </a:t>
            </a:r>
            <a:r>
              <a:rPr lang="en-US" kern="1200" dirty="0">
                <a:solidFill>
                  <a:schemeClr val="accent2">
                    <a:lumMod val="75000"/>
                  </a:schemeClr>
                </a:solidFill>
                <a:latin typeface="Arial" panose="020B0604020202020204" pitchFamily="34" charset="0"/>
                <a:cs typeface="Arial" panose="020B0604020202020204" pitchFamily="34" charset="0"/>
              </a:rPr>
              <a:t>will stand beside the sea</a:t>
            </a:r>
            <a:r>
              <a:rPr lang="en-US" kern="1200" dirty="0">
                <a:latin typeface="Arial" panose="020B0604020202020204" pitchFamily="34" charset="0"/>
                <a:cs typeface="Arial" panose="020B0604020202020204" pitchFamily="34" charset="0"/>
              </a:rPr>
              <a:t>. From </a:t>
            </a:r>
            <a:r>
              <a:rPr lang="en-US" kern="1200" dirty="0" err="1">
                <a:latin typeface="Arial" panose="020B0604020202020204" pitchFamily="34" charset="0"/>
                <a:cs typeface="Arial" panose="020B0604020202020204" pitchFamily="34" charset="0"/>
              </a:rPr>
              <a:t>Engedi</a:t>
            </a:r>
            <a:r>
              <a:rPr lang="en-US" kern="1200" dirty="0">
                <a:latin typeface="Arial" panose="020B0604020202020204" pitchFamily="34" charset="0"/>
                <a:cs typeface="Arial" panose="020B0604020202020204" pitchFamily="34" charset="0"/>
              </a:rPr>
              <a:t> to </a:t>
            </a:r>
            <a:r>
              <a:rPr lang="en-US" kern="1200" dirty="0" err="1">
                <a:latin typeface="Arial" panose="020B0604020202020204" pitchFamily="34" charset="0"/>
                <a:cs typeface="Arial" panose="020B0604020202020204" pitchFamily="34" charset="0"/>
              </a:rPr>
              <a:t>Eneglaim</a:t>
            </a:r>
            <a:r>
              <a:rPr lang="en-US" kern="1200" dirty="0">
                <a:latin typeface="Arial" panose="020B0604020202020204" pitchFamily="34" charset="0"/>
                <a:cs typeface="Arial" panose="020B0604020202020204" pitchFamily="34" charset="0"/>
              </a:rPr>
              <a:t> it will be </a:t>
            </a:r>
            <a:r>
              <a:rPr lang="en-US" kern="1200" dirty="0">
                <a:solidFill>
                  <a:schemeClr val="accent2">
                    <a:lumMod val="75000"/>
                  </a:schemeClr>
                </a:solidFill>
                <a:latin typeface="Arial" panose="020B0604020202020204" pitchFamily="34" charset="0"/>
                <a:cs typeface="Arial" panose="020B0604020202020204" pitchFamily="34" charset="0"/>
              </a:rPr>
              <a:t>a place for the spreading of nets</a:t>
            </a:r>
            <a:r>
              <a:rPr lang="en-US" kern="1200" dirty="0">
                <a:solidFill>
                  <a:srgbClr val="903012"/>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Its fish will be of very</a:t>
            </a:r>
            <a:r>
              <a:rPr lang="en-US" b="1" kern="1200" dirty="0">
                <a:solidFill>
                  <a:schemeClr val="accent4"/>
                </a:solidFill>
                <a:latin typeface="Arial" panose="020B0604020202020204" pitchFamily="34" charset="0"/>
                <a:cs typeface="Arial" panose="020B0604020202020204" pitchFamily="34" charset="0"/>
              </a:rPr>
              <a:t> </a:t>
            </a:r>
            <a:r>
              <a:rPr lang="en-US" kern="1200" dirty="0">
                <a:solidFill>
                  <a:srgbClr val="903012"/>
                </a:solidFill>
                <a:latin typeface="Arial" panose="020B0604020202020204" pitchFamily="34" charset="0"/>
                <a:cs typeface="Arial" panose="020B0604020202020204" pitchFamily="34" charset="0"/>
              </a:rPr>
              <a:t>many kinds</a:t>
            </a:r>
            <a:r>
              <a:rPr lang="en-US" kern="1200" dirty="0">
                <a:solidFill>
                  <a:schemeClr val="accent4"/>
                </a:solidFill>
                <a:latin typeface="Arial" panose="020B0604020202020204" pitchFamily="34" charset="0"/>
                <a:cs typeface="Arial" panose="020B0604020202020204" pitchFamily="34" charset="0"/>
              </a:rPr>
              <a:t>, like the fish of the Great Sea. </a:t>
            </a:r>
          </a:p>
        </p:txBody>
      </p:sp>
      <p:sp>
        <p:nvSpPr>
          <p:cNvPr id="4" name="Content Placeholder 2"/>
          <p:cNvSpPr txBox="1">
            <a:spLocks/>
          </p:cNvSpPr>
          <p:nvPr/>
        </p:nvSpPr>
        <p:spPr bwMode="auto">
          <a:xfrm>
            <a:off x="533400" y="1295400"/>
            <a:ext cx="8229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i="1" kern="0" dirty="0" smtClean="0">
                <a:solidFill>
                  <a:srgbClr val="903012"/>
                </a:solidFill>
                <a:latin typeface="Arial" pitchFamily="34" charset="0"/>
                <a:cs typeface="Arial" pitchFamily="34" charset="0"/>
              </a:rPr>
              <a:t>Matthew 4:19</a:t>
            </a:r>
            <a:r>
              <a:rPr lang="en-US" i="1" kern="0" dirty="0">
                <a:solidFill>
                  <a:srgbClr val="903012"/>
                </a:solidFill>
                <a:latin typeface="Arial" pitchFamily="34" charset="0"/>
                <a:cs typeface="Arial" pitchFamily="34" charset="0"/>
              </a:rPr>
              <a:t/>
            </a:r>
            <a:br>
              <a:rPr lang="en-US" i="1" kern="0" dirty="0">
                <a:solidFill>
                  <a:srgbClr val="903012"/>
                </a:solidFill>
                <a:latin typeface="Arial" pitchFamily="34" charset="0"/>
                <a:cs typeface="Arial" pitchFamily="34" charset="0"/>
              </a:rPr>
            </a:br>
            <a:r>
              <a:rPr lang="en-US" kern="0" dirty="0" smtClean="0">
                <a:solidFill>
                  <a:schemeClr val="accent2">
                    <a:lumMod val="75000"/>
                  </a:schemeClr>
                </a:solidFill>
                <a:latin typeface="Arial" pitchFamily="34" charset="0"/>
                <a:cs typeface="Arial" pitchFamily="34" charset="0"/>
              </a:rPr>
              <a:t>And he said </a:t>
            </a:r>
            <a:r>
              <a:rPr lang="en-US" kern="0" dirty="0">
                <a:solidFill>
                  <a:schemeClr val="accent2">
                    <a:lumMod val="75000"/>
                  </a:schemeClr>
                </a:solidFill>
                <a:latin typeface="Arial" pitchFamily="34" charset="0"/>
                <a:cs typeface="Arial" pitchFamily="34" charset="0"/>
              </a:rPr>
              <a:t>to them, “Follow me, and I will make you fishers of men</a:t>
            </a:r>
            <a:r>
              <a:rPr lang="en-US" kern="0" dirty="0" smtClean="0">
                <a:solidFill>
                  <a:schemeClr val="accent2">
                    <a:lumMod val="75000"/>
                  </a:schemeClr>
                </a:solidFill>
                <a:latin typeface="Arial" pitchFamily="34" charset="0"/>
                <a:cs typeface="Arial" pitchFamily="34" charset="0"/>
              </a:rPr>
              <a:t>.”</a:t>
            </a:r>
            <a:endParaRPr lang="en-US" kern="0"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7968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8305800" cy="4191000"/>
          </a:xfrm>
        </p:spPr>
        <p:txBody>
          <a:bodyPr/>
          <a:lstStyle/>
          <a:p>
            <a:pPr marL="0" indent="0">
              <a:buNone/>
            </a:pPr>
            <a:r>
              <a:rPr lang="en-US" i="1" dirty="0" smtClean="0">
                <a:solidFill>
                  <a:srgbClr val="903012"/>
                </a:solidFill>
                <a:latin typeface="Arial" pitchFamily="34" charset="0"/>
                <a:cs typeface="Arial" pitchFamily="34" charset="0"/>
              </a:rPr>
              <a:t>Ezekiel 47:12</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And </a:t>
            </a:r>
            <a:r>
              <a:rPr lang="en-US" kern="1200" dirty="0">
                <a:latin typeface="Arial" panose="020B0604020202020204" pitchFamily="34" charset="0"/>
                <a:cs typeface="Arial" panose="020B0604020202020204" pitchFamily="34" charset="0"/>
              </a:rPr>
              <a:t>on the banks, on both sides of the river, there will grow all kinds of trees for food. Their leaves will not wither, nor their fruit fail, but they will </a:t>
            </a:r>
            <a:r>
              <a:rPr lang="en-US" kern="1200" dirty="0">
                <a:solidFill>
                  <a:schemeClr val="accent2">
                    <a:lumMod val="75000"/>
                  </a:schemeClr>
                </a:solidFill>
                <a:latin typeface="Arial" panose="020B0604020202020204" pitchFamily="34" charset="0"/>
                <a:cs typeface="Arial" panose="020B0604020202020204" pitchFamily="34" charset="0"/>
              </a:rPr>
              <a:t>bear fresh fruit every month</a:t>
            </a:r>
            <a:r>
              <a:rPr lang="en-US" kern="1200" dirty="0">
                <a:latin typeface="Arial" panose="020B0604020202020204" pitchFamily="34" charset="0"/>
                <a:cs typeface="Arial" panose="020B0604020202020204" pitchFamily="34" charset="0"/>
              </a:rPr>
              <a:t>, because the water for them flows </a:t>
            </a:r>
            <a:r>
              <a:rPr lang="en-US" kern="1200" dirty="0">
                <a:solidFill>
                  <a:schemeClr val="accent2">
                    <a:lumMod val="75000"/>
                  </a:schemeClr>
                </a:solidFill>
                <a:latin typeface="Arial" panose="020B0604020202020204" pitchFamily="34" charset="0"/>
                <a:cs typeface="Arial" panose="020B0604020202020204" pitchFamily="34" charset="0"/>
              </a:rPr>
              <a:t>from the sanctuary</a:t>
            </a:r>
            <a:r>
              <a:rPr lang="en-US" kern="1200" dirty="0">
                <a:latin typeface="Arial" panose="020B0604020202020204" pitchFamily="34" charset="0"/>
                <a:cs typeface="Arial" panose="020B0604020202020204" pitchFamily="34" charset="0"/>
              </a:rPr>
              <a:t>. Their fruit will be for food, and </a:t>
            </a:r>
            <a:r>
              <a:rPr lang="en-US" kern="1200" dirty="0">
                <a:solidFill>
                  <a:schemeClr val="accent2">
                    <a:lumMod val="75000"/>
                  </a:schemeClr>
                </a:solidFill>
                <a:latin typeface="Arial" panose="020B0604020202020204" pitchFamily="34" charset="0"/>
                <a:cs typeface="Arial" panose="020B0604020202020204" pitchFamily="34" charset="0"/>
              </a:rPr>
              <a:t>their leaves for healing</a:t>
            </a:r>
            <a:r>
              <a:rPr lang="en-US" kern="1200" dirty="0" smtClean="0">
                <a:latin typeface="Arial" panose="020B0604020202020204" pitchFamily="34" charset="0"/>
                <a:cs typeface="Arial" panose="020B0604020202020204" pitchFamily="34" charset="0"/>
              </a:rPr>
              <a:t>.</a:t>
            </a:r>
            <a:endParaRPr lang="en-US" kern="1200"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66800" y="7620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kern="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has a similar picture!</a:t>
            </a:r>
            <a:endParaRPr lang="en-US" sz="3600"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0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7239000" cy="1066800"/>
          </a:xfrm>
          <a:ln>
            <a:noFill/>
          </a:ln>
        </p:spPr>
        <p:txBody>
          <a:bodyPr/>
          <a:lstStyle/>
          <a:p>
            <a:pPr algn="l"/>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Annual</a:t>
            </a:r>
            <a:b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Appointed Times of YHWH</a:t>
            </a:r>
            <a:endParaRPr lang="en-US"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4038600"/>
            <a:ext cx="7620000" cy="1981200"/>
          </a:xfrm>
        </p:spPr>
        <p:txBody>
          <a:bodyPr/>
          <a:lstStyle/>
          <a:p>
            <a:pPr>
              <a:buFont typeface="Arial" panose="020B0604020202020204" pitchFamily="34" charset="0"/>
              <a:buChar char="•"/>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Recall PAST events</a:t>
            </a:r>
          </a:p>
          <a:p>
            <a:pPr>
              <a:buFont typeface="Arial" panose="020B0604020202020204" pitchFamily="34" charset="0"/>
              <a:buChar char="•"/>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PRESENT applications</a:t>
            </a:r>
          </a:p>
          <a:p>
            <a:pPr>
              <a:buFont typeface="Arial" panose="020B0604020202020204" pitchFamily="34" charset="0"/>
              <a:buChar char="•"/>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Foreshadow FUTURE fulfillments</a:t>
            </a:r>
          </a:p>
          <a:p>
            <a:pPr>
              <a:buFont typeface="Arial" panose="020B0604020202020204" pitchFamily="34" charset="0"/>
              <a:buChar char="•"/>
            </a:pP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8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08413"/>
            <a:ext cx="8305800" cy="4572000"/>
          </a:xfrm>
        </p:spPr>
        <p:txBody>
          <a:bodyPr/>
          <a:lstStyle/>
          <a:p>
            <a:pPr marL="0" indent="0">
              <a:buNone/>
            </a:pPr>
            <a:r>
              <a:rPr lang="en-US" i="1" dirty="0" smtClean="0">
                <a:solidFill>
                  <a:srgbClr val="903012"/>
                </a:solidFill>
                <a:latin typeface="Arial" pitchFamily="34" charset="0"/>
                <a:cs typeface="Arial" pitchFamily="34" charset="0"/>
              </a:rPr>
              <a:t>Revelation 22:1-2</a:t>
            </a:r>
            <a:br>
              <a:rPr lang="en-US" i="1" dirty="0" smtClean="0">
                <a:solidFill>
                  <a:srgbClr val="903012"/>
                </a:solidFill>
                <a:latin typeface="Arial" pitchFamily="34" charset="0"/>
                <a:cs typeface="Arial" pitchFamily="34" charset="0"/>
              </a:rPr>
            </a:br>
            <a:r>
              <a:rPr lang="en-US" kern="1200" dirty="0" smtClean="0">
                <a:latin typeface="Arial" panose="020B0604020202020204" pitchFamily="34" charset="0"/>
                <a:cs typeface="Arial" panose="020B0604020202020204" pitchFamily="34" charset="0"/>
              </a:rPr>
              <a:t>Then </a:t>
            </a:r>
            <a:r>
              <a:rPr lang="en-US" kern="1200" dirty="0">
                <a:latin typeface="Arial" panose="020B0604020202020204" pitchFamily="34" charset="0"/>
                <a:cs typeface="Arial" panose="020B0604020202020204" pitchFamily="34" charset="0"/>
              </a:rPr>
              <a:t>the angel showed me the </a:t>
            </a:r>
            <a:r>
              <a:rPr lang="en-US" kern="1200" dirty="0">
                <a:solidFill>
                  <a:schemeClr val="accent2">
                    <a:lumMod val="75000"/>
                  </a:schemeClr>
                </a:solidFill>
                <a:latin typeface="Arial" panose="020B0604020202020204" pitchFamily="34" charset="0"/>
                <a:cs typeface="Arial" panose="020B0604020202020204" pitchFamily="34" charset="0"/>
              </a:rPr>
              <a:t>river of the water of life</a:t>
            </a:r>
            <a:r>
              <a:rPr lang="en-US" kern="1200" dirty="0">
                <a:latin typeface="Arial" panose="020B0604020202020204" pitchFamily="34" charset="0"/>
                <a:cs typeface="Arial" panose="020B0604020202020204" pitchFamily="34" charset="0"/>
              </a:rPr>
              <a:t>, bright as crystal, </a:t>
            </a:r>
            <a:r>
              <a:rPr lang="en-US" kern="1200" dirty="0">
                <a:solidFill>
                  <a:schemeClr val="accent2">
                    <a:lumMod val="75000"/>
                  </a:schemeClr>
                </a:solidFill>
                <a:latin typeface="Arial" panose="020B0604020202020204" pitchFamily="34" charset="0"/>
                <a:cs typeface="Arial" panose="020B0604020202020204" pitchFamily="34" charset="0"/>
              </a:rPr>
              <a:t>flowing from the throne of God and of the </a:t>
            </a:r>
            <a:r>
              <a:rPr lang="en-US" kern="1200" dirty="0" smtClean="0">
                <a:solidFill>
                  <a:schemeClr val="accent2">
                    <a:lumMod val="75000"/>
                  </a:schemeClr>
                </a:solidFill>
                <a:latin typeface="Arial" panose="020B0604020202020204" pitchFamily="34" charset="0"/>
                <a:cs typeface="Arial" panose="020B0604020202020204" pitchFamily="34" charset="0"/>
              </a:rPr>
              <a:t>Lamb </a:t>
            </a:r>
            <a:r>
              <a:rPr lang="en-US" kern="1200" dirty="0">
                <a:latin typeface="Arial" panose="020B0604020202020204" pitchFamily="34" charset="0"/>
                <a:cs typeface="Arial" panose="020B0604020202020204" pitchFamily="34" charset="0"/>
              </a:rPr>
              <a:t>through the middle of the street of the city; also, on either side of the river, the tree of life with its twelve kinds of fruit</a:t>
            </a:r>
            <a:r>
              <a:rPr lang="en-US" kern="1200" dirty="0">
                <a:solidFill>
                  <a:schemeClr val="accent2">
                    <a:lumMod val="75000"/>
                  </a:schemeClr>
                </a:solidFill>
                <a:latin typeface="Arial" panose="020B0604020202020204" pitchFamily="34" charset="0"/>
                <a:cs typeface="Arial" panose="020B0604020202020204" pitchFamily="34" charset="0"/>
              </a:rPr>
              <a:t>, yielding its fruit each month</a:t>
            </a:r>
            <a:r>
              <a:rPr lang="en-US" kern="1200" dirty="0">
                <a:latin typeface="Arial" panose="020B0604020202020204" pitchFamily="34" charset="0"/>
                <a:cs typeface="Arial" panose="020B0604020202020204" pitchFamily="34" charset="0"/>
              </a:rPr>
              <a:t>. The leaves of the tree were for the </a:t>
            </a:r>
            <a:r>
              <a:rPr lang="en-US" kern="1200" dirty="0">
                <a:solidFill>
                  <a:schemeClr val="accent2">
                    <a:lumMod val="75000"/>
                  </a:schemeClr>
                </a:solidFill>
                <a:latin typeface="Arial" panose="020B0604020202020204" pitchFamily="34" charset="0"/>
                <a:cs typeface="Arial" panose="020B0604020202020204" pitchFamily="34" charset="0"/>
              </a:rPr>
              <a:t>healing of the nations</a:t>
            </a:r>
            <a:r>
              <a:rPr lang="en-US" kern="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21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65929"/>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14:8-9</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On that day </a:t>
            </a:r>
            <a:r>
              <a:rPr lang="en-US" kern="1200" dirty="0">
                <a:solidFill>
                  <a:schemeClr val="accent2">
                    <a:lumMod val="75000"/>
                  </a:schemeClr>
                </a:solidFill>
                <a:latin typeface="Arial" panose="020B0604020202020204" pitchFamily="34" charset="0"/>
                <a:cs typeface="Arial" panose="020B0604020202020204" pitchFamily="34" charset="0"/>
              </a:rPr>
              <a:t>living waters shall flow </a:t>
            </a:r>
            <a:r>
              <a:rPr lang="en-US" kern="1200" dirty="0">
                <a:solidFill>
                  <a:schemeClr val="accent4"/>
                </a:solidFill>
                <a:latin typeface="Arial" panose="020B0604020202020204" pitchFamily="34" charset="0"/>
                <a:cs typeface="Arial" panose="020B0604020202020204" pitchFamily="34" charset="0"/>
              </a:rPr>
              <a:t>out from Jerusalem, half of them to the eastern sea and half of them to the western sea. It shall continue in summer as in winter</a:t>
            </a:r>
            <a:r>
              <a:rPr lang="en-US" kern="1200" dirty="0" smtClean="0">
                <a:solidFill>
                  <a:schemeClr val="accent4"/>
                </a:solidFill>
                <a:latin typeface="Arial" panose="020B0604020202020204" pitchFamily="34" charset="0"/>
                <a:cs typeface="Arial" panose="020B0604020202020204" pitchFamily="34" charset="0"/>
              </a:rPr>
              <a:t>. </a:t>
            </a:r>
            <a:r>
              <a:rPr lang="en-US" kern="1200" dirty="0">
                <a:solidFill>
                  <a:schemeClr val="accent4"/>
                </a:solidFill>
                <a:latin typeface="Arial" panose="020B0604020202020204" pitchFamily="34" charset="0"/>
                <a:cs typeface="Arial" panose="020B0604020202020204" pitchFamily="34" charset="0"/>
              </a:rPr>
              <a:t>And </a:t>
            </a:r>
            <a:r>
              <a:rPr lang="en-US" kern="1200" dirty="0">
                <a:solidFill>
                  <a:schemeClr val="accent2">
                    <a:lumMod val="75000"/>
                  </a:schemeClr>
                </a:solidFill>
                <a:latin typeface="Arial" panose="020B0604020202020204" pitchFamily="34" charset="0"/>
                <a:cs typeface="Arial" panose="020B0604020202020204" pitchFamily="34" charset="0"/>
              </a:rPr>
              <a:t>YHWH will be king over all the earth</a:t>
            </a:r>
            <a:r>
              <a:rPr lang="en-US" kern="1200" dirty="0">
                <a:solidFill>
                  <a:schemeClr val="accent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85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5814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14:16</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Then everyone who survives of </a:t>
            </a:r>
            <a:r>
              <a:rPr lang="en-US" kern="1200" dirty="0">
                <a:solidFill>
                  <a:schemeClr val="accent2">
                    <a:lumMod val="75000"/>
                  </a:schemeClr>
                </a:solidFill>
                <a:latin typeface="Arial" panose="020B0604020202020204" pitchFamily="34" charset="0"/>
                <a:cs typeface="Arial" panose="020B0604020202020204" pitchFamily="34" charset="0"/>
              </a:rPr>
              <a:t>all the nations </a:t>
            </a:r>
            <a:r>
              <a:rPr lang="en-US" kern="1200" dirty="0">
                <a:solidFill>
                  <a:schemeClr val="accent4"/>
                </a:solidFill>
                <a:latin typeface="Arial" panose="020B0604020202020204" pitchFamily="34" charset="0"/>
                <a:cs typeface="Arial" panose="020B0604020202020204" pitchFamily="34" charset="0"/>
              </a:rPr>
              <a:t>that have come against Jerusalem </a:t>
            </a:r>
            <a:r>
              <a:rPr lang="en-US" kern="1200" dirty="0">
                <a:solidFill>
                  <a:schemeClr val="accent2">
                    <a:lumMod val="75000"/>
                  </a:schemeClr>
                </a:solidFill>
                <a:latin typeface="Arial" panose="020B0604020202020204" pitchFamily="34" charset="0"/>
                <a:cs typeface="Arial" panose="020B0604020202020204" pitchFamily="34" charset="0"/>
              </a:rPr>
              <a:t>shall go up year after year to worship the King</a:t>
            </a:r>
            <a:r>
              <a:rPr lang="en-US" kern="1200" dirty="0">
                <a:solidFill>
                  <a:schemeClr val="accent4"/>
                </a:solidFill>
                <a:latin typeface="Arial" panose="020B0604020202020204" pitchFamily="34" charset="0"/>
                <a:cs typeface="Arial" panose="020B0604020202020204" pitchFamily="34" charset="0"/>
              </a:rPr>
              <a:t>, YHWH of hosts, and </a:t>
            </a:r>
            <a:r>
              <a:rPr lang="en-US" kern="1200" dirty="0">
                <a:solidFill>
                  <a:schemeClr val="accent2">
                    <a:lumMod val="75000"/>
                  </a:schemeClr>
                </a:solidFill>
                <a:latin typeface="Arial" panose="020B0604020202020204" pitchFamily="34" charset="0"/>
                <a:cs typeface="Arial" panose="020B0604020202020204" pitchFamily="34" charset="0"/>
              </a:rPr>
              <a:t>to keep the </a:t>
            </a:r>
            <a:r>
              <a:rPr lang="en-US" kern="1200" dirty="0">
                <a:solidFill>
                  <a:srgbClr val="903012"/>
                </a:solidFill>
                <a:latin typeface="Arial" panose="020B0604020202020204" pitchFamily="34" charset="0"/>
                <a:cs typeface="Arial" panose="020B0604020202020204" pitchFamily="34" charset="0"/>
              </a:rPr>
              <a:t>Feast of Booths</a:t>
            </a:r>
            <a:r>
              <a:rPr lang="en-US" kern="1200" dirty="0">
                <a:solidFill>
                  <a:schemeClr val="accent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96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5814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14:17</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And if any of the families of the earth do not go up to Jerusalem to worship the King, YHWH of hosts, </a:t>
            </a:r>
            <a:r>
              <a:rPr lang="en-US" kern="1200" dirty="0">
                <a:solidFill>
                  <a:schemeClr val="accent2">
                    <a:lumMod val="75000"/>
                  </a:schemeClr>
                </a:solidFill>
                <a:latin typeface="Arial" panose="020B0604020202020204" pitchFamily="34" charset="0"/>
                <a:cs typeface="Arial" panose="020B0604020202020204" pitchFamily="34" charset="0"/>
              </a:rPr>
              <a:t>there will be no rain </a:t>
            </a:r>
            <a:r>
              <a:rPr lang="en-US" kern="1200" dirty="0">
                <a:solidFill>
                  <a:schemeClr val="accent4"/>
                </a:solidFill>
                <a:latin typeface="Arial" panose="020B0604020202020204" pitchFamily="34" charset="0"/>
                <a:cs typeface="Arial" panose="020B0604020202020204" pitchFamily="34" charset="0"/>
              </a:rPr>
              <a:t>on them.</a:t>
            </a:r>
          </a:p>
        </p:txBody>
      </p:sp>
    </p:spTree>
    <p:extLst>
      <p:ext uri="{BB962C8B-B14F-4D97-AF65-F5344CB8AC3E}">
        <p14:creationId xmlns:p14="http://schemas.microsoft.com/office/powerpoint/2010/main" val="21803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0"/>
            <a:ext cx="8610600" cy="4572000"/>
          </a:xfrm>
        </p:spPr>
        <p:txBody>
          <a:bodyPr/>
          <a:lstStyle/>
          <a:p>
            <a:pPr marL="0" indent="0">
              <a:buNone/>
            </a:pPr>
            <a:r>
              <a:rPr lang="en-US" i="1" dirty="0" smtClean="0">
                <a:solidFill>
                  <a:srgbClr val="903012"/>
                </a:solidFill>
                <a:latin typeface="Arial" pitchFamily="34" charset="0"/>
                <a:cs typeface="Arial" pitchFamily="34" charset="0"/>
              </a:rPr>
              <a:t>Zechariah 14:18-19</a:t>
            </a:r>
            <a:br>
              <a:rPr lang="en-US" i="1" dirty="0" smtClean="0">
                <a:solidFill>
                  <a:srgbClr val="903012"/>
                </a:solidFill>
                <a:latin typeface="Arial" pitchFamily="34" charset="0"/>
                <a:cs typeface="Arial" pitchFamily="34" charset="0"/>
              </a:rPr>
            </a:br>
            <a:r>
              <a:rPr lang="en-US" kern="1200" dirty="0">
                <a:solidFill>
                  <a:schemeClr val="accent4"/>
                </a:solidFill>
                <a:latin typeface="Arial" panose="020B0604020202020204" pitchFamily="34" charset="0"/>
                <a:cs typeface="Arial" panose="020B0604020202020204" pitchFamily="34" charset="0"/>
              </a:rPr>
              <a:t>And if the </a:t>
            </a:r>
            <a:r>
              <a:rPr lang="en-US" kern="1200" dirty="0">
                <a:solidFill>
                  <a:schemeClr val="accent2">
                    <a:lumMod val="75000"/>
                  </a:schemeClr>
                </a:solidFill>
                <a:latin typeface="Arial" panose="020B0604020202020204" pitchFamily="34" charset="0"/>
                <a:cs typeface="Arial" panose="020B0604020202020204" pitchFamily="34" charset="0"/>
              </a:rPr>
              <a:t>family of Egypt </a:t>
            </a:r>
            <a:r>
              <a:rPr lang="en-US" kern="1200" dirty="0">
                <a:solidFill>
                  <a:schemeClr val="accent4"/>
                </a:solidFill>
                <a:latin typeface="Arial" panose="020B0604020202020204" pitchFamily="34" charset="0"/>
                <a:cs typeface="Arial" panose="020B0604020202020204" pitchFamily="34" charset="0"/>
              </a:rPr>
              <a:t>does not go up and present themselves, then on them there shall be no rain; there shall be </a:t>
            </a:r>
            <a:r>
              <a:rPr lang="en-US" kern="1200" dirty="0">
                <a:solidFill>
                  <a:schemeClr val="accent2">
                    <a:lumMod val="75000"/>
                  </a:schemeClr>
                </a:solidFill>
                <a:latin typeface="Arial" panose="020B0604020202020204" pitchFamily="34" charset="0"/>
                <a:cs typeface="Arial" panose="020B0604020202020204" pitchFamily="34" charset="0"/>
              </a:rPr>
              <a:t>the plague </a:t>
            </a:r>
            <a:r>
              <a:rPr lang="en-US" kern="1200" dirty="0">
                <a:solidFill>
                  <a:schemeClr val="accent4"/>
                </a:solidFill>
                <a:latin typeface="Arial" panose="020B0604020202020204" pitchFamily="34" charset="0"/>
                <a:cs typeface="Arial" panose="020B0604020202020204" pitchFamily="34" charset="0"/>
              </a:rPr>
              <a:t>with which YHWH afflicts the nations that do not go up to </a:t>
            </a:r>
            <a:r>
              <a:rPr lang="en-US" kern="1200" dirty="0">
                <a:solidFill>
                  <a:schemeClr val="accent2">
                    <a:lumMod val="75000"/>
                  </a:schemeClr>
                </a:solidFill>
                <a:latin typeface="Arial" panose="020B0604020202020204" pitchFamily="34" charset="0"/>
                <a:cs typeface="Arial" panose="020B0604020202020204" pitchFamily="34" charset="0"/>
              </a:rPr>
              <a:t>keep the </a:t>
            </a:r>
            <a:r>
              <a:rPr lang="en-US" kern="1200" dirty="0">
                <a:solidFill>
                  <a:srgbClr val="903012"/>
                </a:solidFill>
                <a:latin typeface="Arial" panose="020B0604020202020204" pitchFamily="34" charset="0"/>
                <a:cs typeface="Arial" panose="020B0604020202020204" pitchFamily="34" charset="0"/>
              </a:rPr>
              <a:t>Feast of Booths</a:t>
            </a:r>
            <a:r>
              <a:rPr lang="en-US" kern="1200" dirty="0">
                <a:solidFill>
                  <a:schemeClr val="accent4"/>
                </a:solidFill>
                <a:latin typeface="Arial" panose="020B0604020202020204" pitchFamily="34" charset="0"/>
                <a:cs typeface="Arial" panose="020B0604020202020204" pitchFamily="34" charset="0"/>
              </a:rPr>
              <a:t>. </a:t>
            </a:r>
            <a:r>
              <a:rPr lang="en-US" kern="1200" dirty="0" smtClean="0">
                <a:solidFill>
                  <a:schemeClr val="accent4"/>
                </a:solidFill>
                <a:latin typeface="Arial" panose="020B0604020202020204" pitchFamily="34" charset="0"/>
                <a:cs typeface="Arial" panose="020B0604020202020204" pitchFamily="34" charset="0"/>
              </a:rPr>
              <a:t>This </a:t>
            </a:r>
            <a:r>
              <a:rPr lang="en-US" kern="1200" dirty="0">
                <a:solidFill>
                  <a:schemeClr val="accent4"/>
                </a:solidFill>
                <a:latin typeface="Arial" panose="020B0604020202020204" pitchFamily="34" charset="0"/>
                <a:cs typeface="Arial" panose="020B0604020202020204" pitchFamily="34" charset="0"/>
              </a:rPr>
              <a:t>shall be the punishment to Egypt and the </a:t>
            </a:r>
            <a:r>
              <a:rPr lang="en-US" kern="1200" dirty="0">
                <a:solidFill>
                  <a:schemeClr val="accent2">
                    <a:lumMod val="75000"/>
                  </a:schemeClr>
                </a:solidFill>
                <a:latin typeface="Arial" panose="020B0604020202020204" pitchFamily="34" charset="0"/>
                <a:cs typeface="Arial" panose="020B0604020202020204" pitchFamily="34" charset="0"/>
              </a:rPr>
              <a:t>punishment to all the nations </a:t>
            </a:r>
            <a:r>
              <a:rPr lang="en-US" kern="1200" dirty="0">
                <a:solidFill>
                  <a:schemeClr val="accent4"/>
                </a:solidFill>
                <a:latin typeface="Arial" panose="020B0604020202020204" pitchFamily="34" charset="0"/>
                <a:cs typeface="Arial" panose="020B0604020202020204" pitchFamily="34" charset="0"/>
              </a:rPr>
              <a:t>that do not go up to </a:t>
            </a:r>
            <a:r>
              <a:rPr lang="en-US" kern="1200" dirty="0">
                <a:solidFill>
                  <a:schemeClr val="accent2">
                    <a:lumMod val="75000"/>
                  </a:schemeClr>
                </a:solidFill>
                <a:latin typeface="Arial" panose="020B0604020202020204" pitchFamily="34" charset="0"/>
                <a:cs typeface="Arial" panose="020B0604020202020204" pitchFamily="34" charset="0"/>
              </a:rPr>
              <a:t>keep the </a:t>
            </a:r>
            <a:r>
              <a:rPr lang="en-US" kern="1200" dirty="0">
                <a:solidFill>
                  <a:srgbClr val="903012"/>
                </a:solidFill>
                <a:latin typeface="Arial" panose="020B0604020202020204" pitchFamily="34" charset="0"/>
                <a:cs typeface="Arial" panose="020B0604020202020204" pitchFamily="34" charset="0"/>
              </a:rPr>
              <a:t>Feast of Booths</a:t>
            </a:r>
            <a:r>
              <a:rPr lang="en-US" kern="1200" dirty="0">
                <a:solidFill>
                  <a:schemeClr val="accent2">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948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905000"/>
            <a:ext cx="8763000" cy="1066800"/>
          </a:xfrm>
        </p:spPr>
        <p:txBody>
          <a:bodyPr/>
          <a:lstStyle/>
          <a:p>
            <a:pPr algn="l"/>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Return to God!</a:t>
            </a:r>
            <a:endParaRPr lang="en-US"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3505200"/>
            <a:ext cx="8534400" cy="1447800"/>
          </a:xfrm>
        </p:spPr>
        <p:txBody>
          <a:bodyPr/>
          <a:lstStyle/>
          <a:p>
            <a:r>
              <a:rPr lang="en-US" dirty="0" smtClean="0">
                <a:solidFill>
                  <a:schemeClr val="tx2"/>
                </a:solidFill>
                <a:latin typeface="Arial" panose="020B0604020202020204" pitchFamily="34" charset="0"/>
                <a:cs typeface="Arial" panose="020B0604020202020204" pitchFamily="34" charset="0"/>
              </a:rPr>
              <a:t>Remember why the temple was destroyed!</a:t>
            </a:r>
          </a:p>
          <a:p>
            <a:r>
              <a:rPr lang="en-US" dirty="0" smtClean="0">
                <a:latin typeface="Arial" panose="020B0604020202020204" pitchFamily="34" charset="0"/>
                <a:cs typeface="Arial" panose="020B0604020202020204" pitchFamily="34" charset="0"/>
              </a:rPr>
              <a:t>Remember that you walked away from Him! </a:t>
            </a:r>
          </a:p>
        </p:txBody>
      </p:sp>
    </p:spTree>
    <p:extLst>
      <p:ext uri="{BB962C8B-B14F-4D97-AF65-F5344CB8AC3E}">
        <p14:creationId xmlns:p14="http://schemas.microsoft.com/office/powerpoint/2010/main" val="1107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828800"/>
            <a:ext cx="8763000" cy="1066800"/>
          </a:xfrm>
        </p:spPr>
        <p:txBody>
          <a:bodyPr/>
          <a:lstStyle/>
          <a:p>
            <a:pPr algn="l"/>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Rebuild the temple!</a:t>
            </a:r>
            <a:endParaRPr lang="en-US"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95400" y="3505200"/>
            <a:ext cx="8382000" cy="2209800"/>
          </a:xfrm>
        </p:spPr>
        <p:txBody>
          <a:bodyPr/>
          <a:lstStyle/>
          <a:p>
            <a:r>
              <a:rPr lang="en-US" dirty="0" smtClean="0">
                <a:solidFill>
                  <a:schemeClr val="tx2"/>
                </a:solidFill>
                <a:latin typeface="Arial" panose="020B0604020202020204" pitchFamily="34" charset="0"/>
                <a:cs typeface="Arial" panose="020B0604020202020204" pitchFamily="34" charset="0"/>
              </a:rPr>
              <a:t>He will “sukkah” with you again!</a:t>
            </a:r>
          </a:p>
          <a:p>
            <a:r>
              <a:rPr lang="en-US" dirty="0" smtClean="0">
                <a:latin typeface="Arial" panose="020B0604020202020204" pitchFamily="34" charset="0"/>
                <a:cs typeface="Arial" panose="020B0604020202020204" pitchFamily="34" charset="0"/>
              </a:rPr>
              <a:t>All the nations will worship him</a:t>
            </a:r>
          </a:p>
          <a:p>
            <a:r>
              <a:rPr lang="en-US" dirty="0" smtClean="0">
                <a:latin typeface="Arial" panose="020B0604020202020204" pitchFamily="34" charset="0"/>
                <a:cs typeface="Arial" panose="020B0604020202020204" pitchFamily="34" charset="0"/>
              </a:rPr>
              <a:t>All the nations will keep Sukkot!</a:t>
            </a:r>
          </a:p>
        </p:txBody>
      </p:sp>
    </p:spTree>
    <p:extLst>
      <p:ext uri="{BB962C8B-B14F-4D97-AF65-F5344CB8AC3E}">
        <p14:creationId xmlns:p14="http://schemas.microsoft.com/office/powerpoint/2010/main" val="12924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3124200"/>
            <a:ext cx="8305800" cy="2743200"/>
          </a:xfrm>
        </p:spPr>
        <p:txBody>
          <a:bodyPr/>
          <a:lstStyle/>
          <a:p>
            <a:pPr marL="0" indent="0">
              <a:buNone/>
            </a:pPr>
            <a:r>
              <a:rPr lang="en-US" i="1" dirty="0" smtClean="0">
                <a:solidFill>
                  <a:srgbClr val="903012"/>
                </a:solidFill>
                <a:latin typeface="Arial" pitchFamily="34" charset="0"/>
                <a:cs typeface="Arial" pitchFamily="34" charset="0"/>
              </a:rPr>
              <a:t>Zechariah 1:3</a:t>
            </a:r>
            <a:br>
              <a:rPr lang="en-US" i="1" dirty="0" smtClean="0">
                <a:solidFill>
                  <a:srgbClr val="903012"/>
                </a:solidFill>
                <a:latin typeface="Arial" pitchFamily="34" charset="0"/>
                <a:cs typeface="Arial" pitchFamily="34" charset="0"/>
              </a:rPr>
            </a:br>
            <a:r>
              <a:rPr lang="en-US" kern="1200" dirty="0" smtClean="0">
                <a:solidFill>
                  <a:schemeClr val="accent6">
                    <a:lumMod val="75000"/>
                  </a:schemeClr>
                </a:solidFill>
                <a:latin typeface="Arial" panose="020B0604020202020204" pitchFamily="34" charset="0"/>
                <a:cs typeface="Arial" panose="020B0604020202020204" pitchFamily="34" charset="0"/>
              </a:rPr>
              <a:t>Return </a:t>
            </a:r>
            <a:r>
              <a:rPr lang="en-US" kern="1200" dirty="0">
                <a:solidFill>
                  <a:schemeClr val="accent6">
                    <a:lumMod val="75000"/>
                  </a:schemeClr>
                </a:solidFill>
                <a:latin typeface="Arial" panose="020B0604020202020204" pitchFamily="34" charset="0"/>
                <a:cs typeface="Arial" panose="020B0604020202020204" pitchFamily="34" charset="0"/>
              </a:rPr>
              <a:t>to me</a:t>
            </a:r>
            <a:r>
              <a:rPr lang="en-US" kern="1200" dirty="0">
                <a:latin typeface="Arial" panose="020B0604020202020204" pitchFamily="34" charset="0"/>
                <a:cs typeface="Arial" panose="020B0604020202020204" pitchFamily="34" charset="0"/>
              </a:rPr>
              <a:t>, says YHWH of hosts, </a:t>
            </a:r>
            <a:r>
              <a:rPr lang="en-US" kern="1200" dirty="0">
                <a:solidFill>
                  <a:schemeClr val="accent6">
                    <a:lumMod val="75000"/>
                  </a:schemeClr>
                </a:solidFill>
                <a:latin typeface="Arial" panose="020B0604020202020204" pitchFamily="34" charset="0"/>
                <a:cs typeface="Arial" panose="020B0604020202020204" pitchFamily="34" charset="0"/>
              </a:rPr>
              <a:t>and I will return to you</a:t>
            </a:r>
            <a:r>
              <a:rPr lang="en-US" kern="1200" dirty="0">
                <a:latin typeface="Arial" panose="020B0604020202020204" pitchFamily="34" charset="0"/>
                <a:cs typeface="Arial" panose="020B0604020202020204" pitchFamily="34" charset="0"/>
              </a:rPr>
              <a:t>, says YHWH of hosts. </a:t>
            </a:r>
          </a:p>
        </p:txBody>
      </p:sp>
      <p:sp>
        <p:nvSpPr>
          <p:cNvPr id="4" name="Title 1"/>
          <p:cNvSpPr txBox="1">
            <a:spLocks/>
          </p:cNvSpPr>
          <p:nvPr/>
        </p:nvSpPr>
        <p:spPr bwMode="auto">
          <a:xfrm>
            <a:off x="-18826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RETURN to God</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&amp; REBUILD the Temple!</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95520" y="5029200"/>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solidFill>
                  <a:srgbClr val="903012"/>
                </a:solidFill>
                <a:latin typeface="Arial" panose="020B0604020202020204" pitchFamily="34" charset="0"/>
                <a:cs typeface="Arial" panose="020B0604020202020204" pitchFamily="34" charset="0"/>
              </a:rPr>
              <a:t>Prepare</a:t>
            </a:r>
            <a:r>
              <a:rPr lang="en-US" sz="3200" b="1" kern="0" dirty="0" smtClean="0">
                <a:latin typeface="Arial" panose="020B0604020202020204" pitchFamily="34" charset="0"/>
                <a:cs typeface="Arial" panose="020B0604020202020204" pitchFamily="34" charset="0"/>
              </a:rPr>
              <a:t> my sukkah, </a:t>
            </a:r>
            <a:br>
              <a:rPr lang="en-US" sz="3200" b="1" kern="0" dirty="0" smtClean="0">
                <a:latin typeface="Arial" panose="020B0604020202020204" pitchFamily="34" charset="0"/>
                <a:cs typeface="Arial" panose="020B0604020202020204" pitchFamily="34" charset="0"/>
              </a:rPr>
            </a:br>
            <a:r>
              <a:rPr lang="en-US" sz="3200" b="1" kern="0" dirty="0" smtClean="0">
                <a:latin typeface="Arial" panose="020B0604020202020204" pitchFamily="34" charset="0"/>
                <a:cs typeface="Arial" panose="020B0604020202020204" pitchFamily="34" charset="0"/>
              </a:rPr>
              <a:t>and I will </a:t>
            </a:r>
            <a:r>
              <a:rPr lang="en-US" sz="3200" b="1" kern="0" dirty="0" smtClean="0">
                <a:solidFill>
                  <a:srgbClr val="903012"/>
                </a:solidFill>
                <a:latin typeface="Arial" panose="020B0604020202020204" pitchFamily="34" charset="0"/>
                <a:cs typeface="Arial" panose="020B0604020202020204" pitchFamily="34" charset="0"/>
              </a:rPr>
              <a:t>sukkah</a:t>
            </a:r>
            <a:r>
              <a:rPr lang="en-US" sz="3200" b="1" kern="0" dirty="0" smtClean="0">
                <a:latin typeface="Arial" panose="020B0604020202020204" pitchFamily="34" charset="0"/>
                <a:cs typeface="Arial" panose="020B0604020202020204" pitchFamily="34" charset="0"/>
              </a:rPr>
              <a:t> with you again!</a:t>
            </a:r>
            <a:endParaRPr 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41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581400"/>
            <a:ext cx="8839200" cy="3276600"/>
          </a:xfrm>
        </p:spPr>
        <p:txBody>
          <a:bodyPr/>
          <a:lstStyle/>
          <a:p>
            <a:pPr marL="0" indent="0">
              <a:buNone/>
            </a:pPr>
            <a:r>
              <a:rPr lang="en-US" i="1" dirty="0" smtClean="0">
                <a:solidFill>
                  <a:srgbClr val="903012"/>
                </a:solidFill>
                <a:latin typeface="Arial" pitchFamily="34" charset="0"/>
                <a:cs typeface="Arial" pitchFamily="34" charset="0"/>
              </a:rPr>
              <a:t>I Corinthians 6:19-20</a:t>
            </a:r>
            <a:br>
              <a:rPr lang="en-US" i="1" dirty="0" smtClean="0">
                <a:solidFill>
                  <a:srgbClr val="903012"/>
                </a:solidFill>
                <a:latin typeface="Arial" pitchFamily="34" charset="0"/>
                <a:cs typeface="Arial" pitchFamily="34" charset="0"/>
              </a:rPr>
            </a:br>
            <a:r>
              <a:rPr lang="en-US" kern="1200" dirty="0">
                <a:latin typeface="Arial" panose="020B0604020202020204" pitchFamily="34" charset="0"/>
                <a:cs typeface="Arial" panose="020B0604020202020204" pitchFamily="34" charset="0"/>
              </a:rPr>
              <a:t>Or do you not know that </a:t>
            </a:r>
            <a:r>
              <a:rPr lang="en-US" kern="1200" dirty="0">
                <a:solidFill>
                  <a:schemeClr val="accent2">
                    <a:lumMod val="75000"/>
                  </a:schemeClr>
                </a:solidFill>
                <a:latin typeface="Arial" panose="020B0604020202020204" pitchFamily="34" charset="0"/>
                <a:cs typeface="Arial" panose="020B0604020202020204" pitchFamily="34" charset="0"/>
              </a:rPr>
              <a:t>your body is a temple of the Holy Spirit</a:t>
            </a:r>
            <a:r>
              <a:rPr lang="en-US" kern="1200" dirty="0">
                <a:latin typeface="Arial" panose="020B0604020202020204" pitchFamily="34" charset="0"/>
                <a:cs typeface="Arial" panose="020B0604020202020204" pitchFamily="34" charset="0"/>
              </a:rPr>
              <a:t> within you, whom you have from God? You are not your own, </a:t>
            </a:r>
            <a:r>
              <a:rPr lang="en-US" kern="1200" dirty="0" smtClean="0">
                <a:latin typeface="Arial" panose="020B0604020202020204" pitchFamily="34" charset="0"/>
                <a:cs typeface="Arial" panose="020B0604020202020204" pitchFamily="34" charset="0"/>
              </a:rPr>
              <a:t>for </a:t>
            </a:r>
            <a:r>
              <a:rPr lang="en-US" kern="1200" dirty="0">
                <a:latin typeface="Arial" panose="020B0604020202020204" pitchFamily="34" charset="0"/>
                <a:cs typeface="Arial" panose="020B0604020202020204" pitchFamily="34" charset="0"/>
              </a:rPr>
              <a:t>you were bought with a price. </a:t>
            </a:r>
            <a:r>
              <a:rPr lang="en-US" kern="1200" dirty="0" smtClean="0">
                <a:latin typeface="Arial" panose="020B0604020202020204" pitchFamily="34" charset="0"/>
                <a:cs typeface="Arial" panose="020B0604020202020204" pitchFamily="34" charset="0"/>
              </a:rPr>
              <a:t>So </a:t>
            </a:r>
            <a:r>
              <a:rPr lang="en-US" kern="1200" dirty="0">
                <a:solidFill>
                  <a:srgbClr val="903012"/>
                </a:solidFill>
                <a:latin typeface="Arial" panose="020B0604020202020204" pitchFamily="34" charset="0"/>
                <a:cs typeface="Arial" panose="020B0604020202020204" pitchFamily="34" charset="0"/>
              </a:rPr>
              <a:t>glorify </a:t>
            </a:r>
            <a:r>
              <a:rPr lang="en-US" kern="1200" dirty="0">
                <a:solidFill>
                  <a:schemeClr val="accent2">
                    <a:lumMod val="75000"/>
                  </a:schemeClr>
                </a:solidFill>
                <a:latin typeface="Arial" panose="020B0604020202020204" pitchFamily="34" charset="0"/>
                <a:cs typeface="Arial" panose="020B0604020202020204" pitchFamily="34" charset="0"/>
              </a:rPr>
              <a:t>God in your body</a:t>
            </a:r>
            <a:r>
              <a:rPr lang="en-US" kern="1200" dirty="0">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152400" y="18288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your temple need rebuilding?</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0"/>
            <a:ext cx="8763000" cy="1066800"/>
          </a:xfrm>
        </p:spPr>
        <p:txBody>
          <a:bodyPr/>
          <a:lstStyle/>
          <a:p>
            <a:pPr algn="l"/>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you need to return to God?</a:t>
            </a:r>
            <a:endParaRPr lang="en-US"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3505200"/>
            <a:ext cx="8534400" cy="2514600"/>
          </a:xfrm>
        </p:spPr>
        <p:txBody>
          <a:bodyPr/>
          <a:lstStyle/>
          <a:p>
            <a:r>
              <a:rPr lang="en-US" dirty="0" smtClean="0">
                <a:solidFill>
                  <a:schemeClr val="tx2"/>
                </a:solidFill>
                <a:latin typeface="Arial" panose="020B0604020202020204" pitchFamily="34" charset="0"/>
                <a:cs typeface="Arial" panose="020B0604020202020204" pitchFamily="34" charset="0"/>
              </a:rPr>
              <a:t>Why was your temple damaged?</a:t>
            </a:r>
          </a:p>
          <a:p>
            <a:r>
              <a:rPr lang="en-US" dirty="0" smtClean="0">
                <a:solidFill>
                  <a:schemeClr val="tx2"/>
                </a:solidFill>
                <a:latin typeface="Arial" panose="020B0604020202020204" pitchFamily="34" charset="0"/>
                <a:cs typeface="Arial" panose="020B0604020202020204" pitchFamily="34" charset="0"/>
              </a:rPr>
              <a:t>Have you walked away from Him?</a:t>
            </a:r>
          </a:p>
          <a:p>
            <a:r>
              <a:rPr lang="en-US" dirty="0" smtClean="0">
                <a:latin typeface="Arial" panose="020B0604020202020204" pitchFamily="34" charset="0"/>
                <a:cs typeface="Arial" panose="020B0604020202020204" pitchFamily="34" charset="0"/>
              </a:rPr>
              <a:t>Have you neglected to keep His Word?</a:t>
            </a:r>
          </a:p>
          <a:p>
            <a:r>
              <a:rPr lang="en-US" dirty="0" smtClean="0">
                <a:latin typeface="Arial" panose="020B0604020202020204" pitchFamily="34" charset="0"/>
                <a:cs typeface="Arial" panose="020B0604020202020204" pitchFamily="34" charset="0"/>
              </a:rPr>
              <a:t>Have you never made a place for Him?</a:t>
            </a:r>
          </a:p>
        </p:txBody>
      </p:sp>
    </p:spTree>
    <p:extLst>
      <p:ext uri="{BB962C8B-B14F-4D97-AF65-F5344CB8AC3E}">
        <p14:creationId xmlns:p14="http://schemas.microsoft.com/office/powerpoint/2010/main" val="2648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7200" y="6096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effectLst>
                  <a:outerShdw blurRad="38100" dist="38100" dir="2700000" algn="tl">
                    <a:srgbClr val="000000">
                      <a:alpha val="43137"/>
                    </a:srgbClr>
                  </a:outerShdw>
                </a:effectLst>
                <a:latin typeface="Arial" pitchFamily="34" charset="0"/>
                <a:cs typeface="Arial" pitchFamily="34" charset="0"/>
              </a:rPr>
              <a:t>3 Spring Appointed Times</a:t>
            </a:r>
          </a:p>
        </p:txBody>
      </p:sp>
      <p:sp>
        <p:nvSpPr>
          <p:cNvPr id="5" name="Content Placeholder 2"/>
          <p:cNvSpPr txBox="1">
            <a:spLocks/>
          </p:cNvSpPr>
          <p:nvPr/>
        </p:nvSpPr>
        <p:spPr bwMode="auto">
          <a:xfrm>
            <a:off x="838200" y="1219200"/>
            <a:ext cx="5638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Passover –</a:t>
            </a:r>
            <a:r>
              <a:rPr lang="en-US"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Crucifixion</a:t>
            </a:r>
          </a:p>
          <a:p>
            <a:pPr marL="0" indent="0">
              <a:buFontTx/>
              <a:buNone/>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Unleavened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Bread</a:t>
            </a:r>
            <a:r>
              <a:rPr lang="en-US" dirty="0">
                <a:solidFill>
                  <a:schemeClr val="accent2">
                    <a:lumMod val="50000"/>
                  </a:schemeClr>
                </a:solidFill>
                <a:latin typeface="Arial" pitchFamily="34" charset="0"/>
                <a:cs typeface="Arial" pitchFamily="34" charset="0"/>
              </a:rPr>
              <a:t>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en-US" dirty="0">
                <a:solidFill>
                  <a:schemeClr val="bg1"/>
                </a:solidFill>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Burial</a:t>
            </a:r>
          </a:p>
          <a:p>
            <a:pPr marL="0" indent="0">
              <a:buFontTx/>
              <a:buNone/>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Firstfruits – </a:t>
            </a:r>
            <a:r>
              <a:rPr lang="en-US" dirty="0" smtClean="0">
                <a:solidFill>
                  <a:schemeClr val="accent2">
                    <a:lumMod val="75000"/>
                  </a:schemeClr>
                </a:solidFill>
                <a:latin typeface="Arial" pitchFamily="34" charset="0"/>
                <a:cs typeface="Arial" pitchFamily="34" charset="0"/>
              </a:rPr>
              <a:t>Resurrection</a:t>
            </a:r>
          </a:p>
        </p:txBody>
      </p:sp>
      <p:sp>
        <p:nvSpPr>
          <p:cNvPr id="10" name="Content Placeholder 2"/>
          <p:cNvSpPr txBox="1">
            <a:spLocks/>
          </p:cNvSpPr>
          <p:nvPr/>
        </p:nvSpPr>
        <p:spPr bwMode="auto">
          <a:xfrm>
            <a:off x="457200" y="4343400"/>
            <a:ext cx="533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effectLst>
                  <a:outerShdw blurRad="38100" dist="38100" dir="2700000" algn="tl">
                    <a:srgbClr val="000000">
                      <a:alpha val="43137"/>
                    </a:srgbClr>
                  </a:outerShdw>
                </a:effectLst>
                <a:latin typeface="Arial" pitchFamily="34" charset="0"/>
                <a:cs typeface="Arial" pitchFamily="34" charset="0"/>
              </a:rPr>
              <a:t>3 Fall Appointed Times</a:t>
            </a:r>
          </a:p>
        </p:txBody>
      </p:sp>
      <p:sp>
        <p:nvSpPr>
          <p:cNvPr id="11" name="Content Placeholder 2"/>
          <p:cNvSpPr txBox="1">
            <a:spLocks/>
          </p:cNvSpPr>
          <p:nvPr/>
        </p:nvSpPr>
        <p:spPr bwMode="auto">
          <a:xfrm>
            <a:off x="838200" y="4953000"/>
            <a:ext cx="624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Trumpets –  </a:t>
            </a:r>
            <a:r>
              <a:rPr lang="en-US" dirty="0" smtClean="0">
                <a:solidFill>
                  <a:schemeClr val="accent2">
                    <a:lumMod val="75000"/>
                  </a:schemeClr>
                </a:solidFill>
                <a:latin typeface="Arial" pitchFamily="34" charset="0"/>
                <a:cs typeface="Arial" pitchFamily="34" charset="0"/>
              </a:rPr>
              <a:t>Messiah returns</a:t>
            </a:r>
          </a:p>
          <a:p>
            <a:pPr marL="0" indent="0">
              <a:buFontTx/>
              <a:buNone/>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Atonement – </a:t>
            </a:r>
            <a:r>
              <a:rPr lang="en-US" dirty="0" smtClean="0">
                <a:solidFill>
                  <a:schemeClr val="accent2">
                    <a:lumMod val="75000"/>
                  </a:schemeClr>
                </a:solidFill>
                <a:latin typeface="Arial" pitchFamily="34" charset="0"/>
                <a:cs typeface="Arial" pitchFamily="34" charset="0"/>
              </a:rPr>
              <a:t>Judgment Day</a:t>
            </a:r>
          </a:p>
          <a:p>
            <a:pPr marL="0" indent="0">
              <a:buNone/>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Sukkot –</a:t>
            </a:r>
            <a:r>
              <a:rPr lang="en-US" dirty="0" smtClean="0">
                <a:solidFill>
                  <a:schemeClr val="bg1"/>
                </a:solidFill>
                <a:latin typeface="Arial" pitchFamily="34" charset="0"/>
                <a:cs typeface="Arial" pitchFamily="34" charset="0"/>
              </a:rPr>
              <a:t> </a:t>
            </a:r>
            <a:r>
              <a:rPr lang="en-US" dirty="0" smtClean="0">
                <a:solidFill>
                  <a:schemeClr val="accent2">
                    <a:lumMod val="75000"/>
                  </a:schemeClr>
                </a:solidFill>
                <a:latin typeface="Arial" pitchFamily="34" charset="0"/>
                <a:cs typeface="Arial" pitchFamily="34" charset="0"/>
              </a:rPr>
              <a:t>Messiah’s reign as King</a:t>
            </a:r>
            <a:endParaRPr lang="en-US" dirty="0">
              <a:solidFill>
                <a:schemeClr val="accent2">
                  <a:lumMod val="75000"/>
                </a:schemeClr>
              </a:solidFill>
              <a:latin typeface="Arial" pitchFamily="34" charset="0"/>
              <a:cs typeface="Arial" pitchFamily="34" charset="0"/>
            </a:endParaRPr>
          </a:p>
          <a:p>
            <a:pPr marL="0" indent="0">
              <a:buFontTx/>
              <a:buNone/>
            </a:pPr>
            <a:endParaRPr lang="en-US" dirty="0" smtClean="0">
              <a:solidFill>
                <a:schemeClr val="accent2">
                  <a:lumMod val="75000"/>
                </a:schemeClr>
              </a:solidFill>
              <a:latin typeface="Arial" pitchFamily="34" charset="0"/>
              <a:cs typeface="Arial" pitchFamily="34" charset="0"/>
            </a:endParaRPr>
          </a:p>
        </p:txBody>
      </p:sp>
      <p:sp>
        <p:nvSpPr>
          <p:cNvPr id="8" name="Content Placeholder 2"/>
          <p:cNvSpPr txBox="1">
            <a:spLocks/>
          </p:cNvSpPr>
          <p:nvPr/>
        </p:nvSpPr>
        <p:spPr bwMode="auto">
          <a:xfrm>
            <a:off x="457200" y="3352800"/>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Pentecost – </a:t>
            </a:r>
            <a:r>
              <a:rPr lang="en-US" dirty="0" smtClean="0">
                <a:solidFill>
                  <a:schemeClr val="accent2">
                    <a:lumMod val="75000"/>
                  </a:schemeClr>
                </a:solidFill>
                <a:latin typeface="Arial" pitchFamily="34" charset="0"/>
                <a:cs typeface="Arial" pitchFamily="34" charset="0"/>
              </a:rPr>
              <a:t>Holy Spirit</a:t>
            </a:r>
          </a:p>
        </p:txBody>
      </p:sp>
      <p:sp>
        <p:nvSpPr>
          <p:cNvPr id="7" name="Content Placeholder 2"/>
          <p:cNvSpPr txBox="1">
            <a:spLocks/>
          </p:cNvSpPr>
          <p:nvPr/>
        </p:nvSpPr>
        <p:spPr bwMode="auto">
          <a:xfrm>
            <a:off x="6416040" y="1295400"/>
            <a:ext cx="2133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b="1" dirty="0" smtClean="0">
                <a:solidFill>
                  <a:srgbClr val="903012"/>
                </a:solidFill>
                <a:latin typeface="Arial" pitchFamily="34" charset="0"/>
                <a:cs typeface="Arial" pitchFamily="34" charset="0"/>
              </a:rPr>
              <a:t>First </a:t>
            </a:r>
            <a:br>
              <a:rPr lang="en-US" b="1" dirty="0" smtClean="0">
                <a:solidFill>
                  <a:srgbClr val="903012"/>
                </a:solidFill>
                <a:latin typeface="Arial" pitchFamily="34" charset="0"/>
                <a:cs typeface="Arial" pitchFamily="34" charset="0"/>
              </a:rPr>
            </a:br>
            <a:r>
              <a:rPr lang="en-US" b="1" dirty="0" smtClean="0">
                <a:solidFill>
                  <a:srgbClr val="903012"/>
                </a:solidFill>
                <a:latin typeface="Arial" pitchFamily="34" charset="0"/>
                <a:cs typeface="Arial" pitchFamily="34" charset="0"/>
              </a:rPr>
              <a:t>Harvest</a:t>
            </a:r>
          </a:p>
        </p:txBody>
      </p:sp>
      <p:sp>
        <p:nvSpPr>
          <p:cNvPr id="18" name="Content Placeholder 2"/>
          <p:cNvSpPr txBox="1">
            <a:spLocks/>
          </p:cNvSpPr>
          <p:nvPr/>
        </p:nvSpPr>
        <p:spPr bwMode="auto">
          <a:xfrm>
            <a:off x="6339840" y="3200400"/>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b="1" dirty="0" smtClean="0">
                <a:solidFill>
                  <a:srgbClr val="903012"/>
                </a:solidFill>
                <a:latin typeface="Arial" pitchFamily="34" charset="0"/>
                <a:cs typeface="Arial" pitchFamily="34" charset="0"/>
              </a:rPr>
              <a:t>Wheat </a:t>
            </a:r>
            <a:br>
              <a:rPr lang="en-US" b="1" dirty="0" smtClean="0">
                <a:solidFill>
                  <a:srgbClr val="903012"/>
                </a:solidFill>
                <a:latin typeface="Arial" pitchFamily="34" charset="0"/>
                <a:cs typeface="Arial" pitchFamily="34" charset="0"/>
              </a:rPr>
            </a:br>
            <a:r>
              <a:rPr lang="en-US" b="1" dirty="0" smtClean="0">
                <a:solidFill>
                  <a:srgbClr val="903012"/>
                </a:solidFill>
                <a:latin typeface="Arial" pitchFamily="34" charset="0"/>
                <a:cs typeface="Arial" pitchFamily="34" charset="0"/>
              </a:rPr>
              <a:t>Harvest</a:t>
            </a:r>
          </a:p>
        </p:txBody>
      </p:sp>
      <p:sp>
        <p:nvSpPr>
          <p:cNvPr id="13" name="Content Placeholder 2"/>
          <p:cNvSpPr txBox="1">
            <a:spLocks/>
          </p:cNvSpPr>
          <p:nvPr/>
        </p:nvSpPr>
        <p:spPr bwMode="auto">
          <a:xfrm>
            <a:off x="6416040" y="5071654"/>
            <a:ext cx="2270760"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b="1" dirty="0" smtClean="0">
                <a:solidFill>
                  <a:srgbClr val="903012"/>
                </a:solidFill>
                <a:latin typeface="Arial" pitchFamily="34" charset="0"/>
                <a:cs typeface="Arial" pitchFamily="34" charset="0"/>
              </a:rPr>
              <a:t>Final</a:t>
            </a:r>
            <a:br>
              <a:rPr lang="en-US" b="1" dirty="0" smtClean="0">
                <a:solidFill>
                  <a:srgbClr val="903012"/>
                </a:solidFill>
                <a:latin typeface="Arial" pitchFamily="34" charset="0"/>
                <a:cs typeface="Arial" pitchFamily="34" charset="0"/>
              </a:rPr>
            </a:br>
            <a:r>
              <a:rPr lang="en-US" b="1" dirty="0" smtClean="0">
                <a:solidFill>
                  <a:srgbClr val="903012"/>
                </a:solidFill>
                <a:latin typeface="Arial" pitchFamily="34" charset="0"/>
                <a:cs typeface="Arial" pitchFamily="34" charset="0"/>
              </a:rPr>
              <a:t>Harvest</a:t>
            </a:r>
          </a:p>
        </p:txBody>
      </p:sp>
    </p:spTree>
    <p:extLst>
      <p:ext uri="{BB962C8B-B14F-4D97-AF65-F5344CB8AC3E}">
        <p14:creationId xmlns:p14="http://schemas.microsoft.com/office/powerpoint/2010/main" val="9946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8" grpId="0"/>
      <p:bldP spid="7" grpId="0"/>
      <p:bldP spid="18"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52600"/>
            <a:ext cx="8763000" cy="1066800"/>
          </a:xfrm>
        </p:spPr>
        <p:txBody>
          <a:bodyPr/>
          <a:lstStyle/>
          <a:p>
            <a:pPr algn="l"/>
            <a:r>
              <a:rPr lang="en-US"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Will you rebuild your temple</a:t>
            </a:r>
            <a:r>
              <a:rPr lang="en-US"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381000" y="3048000"/>
            <a:ext cx="8610600" cy="2209800"/>
          </a:xfrm>
        </p:spPr>
        <p:txBody>
          <a:bodyPr/>
          <a:lstStyle/>
          <a:p>
            <a:r>
              <a:rPr lang="en-US" dirty="0" smtClean="0">
                <a:solidFill>
                  <a:schemeClr val="tx2"/>
                </a:solidFill>
                <a:latin typeface="Arial" panose="020B0604020202020204" pitchFamily="34" charset="0"/>
                <a:cs typeface="Arial" panose="020B0604020202020204" pitchFamily="34" charset="0"/>
              </a:rPr>
              <a:t>YHWH wants to sukkah with you!</a:t>
            </a:r>
          </a:p>
          <a:p>
            <a:r>
              <a:rPr lang="en-US" dirty="0" smtClean="0">
                <a:solidFill>
                  <a:schemeClr val="tx2"/>
                </a:solidFill>
                <a:latin typeface="Arial" panose="020B0604020202020204" pitchFamily="34" charset="0"/>
                <a:cs typeface="Arial" panose="020B0604020202020204" pitchFamily="34" charset="0"/>
              </a:rPr>
              <a:t>He wants His glory to fill you!</a:t>
            </a:r>
          </a:p>
          <a:p>
            <a:r>
              <a:rPr lang="en-US" dirty="0">
                <a:latin typeface="Arial" panose="020B0604020202020204" pitchFamily="34" charset="0"/>
                <a:cs typeface="Arial" panose="020B0604020202020204" pitchFamily="34" charset="0"/>
              </a:rPr>
              <a:t>He wants Living Water to flow through you</a:t>
            </a:r>
          </a:p>
          <a:p>
            <a:r>
              <a:rPr lang="en-US" dirty="0" smtClean="0">
                <a:latin typeface="Arial" panose="020B0604020202020204" pitchFamily="34" charset="0"/>
                <a:cs typeface="Arial" panose="020B0604020202020204" pitchFamily="34" charset="0"/>
              </a:rPr>
              <a:t>He wants your sukkah to bring others to Him</a:t>
            </a:r>
          </a:p>
        </p:txBody>
      </p:sp>
    </p:spTree>
    <p:extLst>
      <p:ext uri="{BB962C8B-B14F-4D97-AF65-F5344CB8AC3E}">
        <p14:creationId xmlns:p14="http://schemas.microsoft.com/office/powerpoint/2010/main" val="207137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76400"/>
            <a:ext cx="5562600" cy="1200329"/>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pPr algn="ctr"/>
            <a:r>
              <a:rPr lang="en-US" sz="7200" b="1" dirty="0" smtClean="0">
                <a:ln w="18415" cmpd="sng">
                  <a:solidFill>
                    <a:schemeClr val="bg2">
                      <a:lumMod val="75000"/>
                    </a:schemeClr>
                  </a:solidFill>
                  <a:prstDash val="solid"/>
                </a:ln>
                <a:solidFill>
                  <a:srgbClr val="903012"/>
                </a:solidFill>
                <a:effectLst>
                  <a:outerShdw blurRad="38100" dist="38100" dir="2700000" algn="tl">
                    <a:srgbClr val="000000">
                      <a:alpha val="43137"/>
                    </a:srgbClr>
                  </a:outerShdw>
                </a:effectLst>
                <a:latin typeface="Arial" pitchFamily="34" charset="0"/>
                <a:ea typeface="Aegean" pitchFamily="34" charset="0"/>
                <a:cs typeface="Arial" pitchFamily="34" charset="0"/>
              </a:rPr>
              <a:t>Sukkot</a:t>
            </a:r>
            <a:r>
              <a:rPr lang="en-US" sz="48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rPr>
              <a:t> </a:t>
            </a:r>
            <a:endParaRPr lang="en-US" sz="44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endParaRPr>
          </a:p>
        </p:txBody>
      </p:sp>
      <p:sp>
        <p:nvSpPr>
          <p:cNvPr id="4" name="Rectangle 3"/>
          <p:cNvSpPr/>
          <p:nvPr/>
        </p:nvSpPr>
        <p:spPr>
          <a:xfrm>
            <a:off x="1066800" y="3200400"/>
            <a:ext cx="7467600" cy="830997"/>
          </a:xfrm>
          <a:prstGeom prst="rect">
            <a:avLst/>
          </a:prstGeom>
          <a:noFill/>
          <a:effectLst/>
        </p:spPr>
        <p:txBody>
          <a:bodyPr wrap="square" lIns="91440" tIns="45720" rIns="91440" bIns="45720">
            <a:spAutoFit/>
            <a:scene3d>
              <a:camera prst="orthographicFront"/>
              <a:lightRig rig="twoPt" dir="t"/>
            </a:scene3d>
            <a:sp3d extrusionH="57150" prstMaterial="plastic">
              <a:bevelT w="38100" h="38100"/>
              <a:bevelB w="82550" h="38100" prst="coolSlant"/>
            </a:sp3d>
          </a:bodyPr>
          <a:lstStyle/>
          <a:p>
            <a:r>
              <a:rPr lang="en-US" sz="48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rPr>
              <a:t>Rebuilding the Temple</a:t>
            </a:r>
            <a:endParaRPr lang="en-US" sz="4400" b="1" dirty="0" smtClean="0">
              <a:ln w="18415" cmpd="sng">
                <a:solidFill>
                  <a:schemeClr val="bg2">
                    <a:lumMod val="75000"/>
                  </a:schemeClr>
                </a:solidFill>
                <a:prstDash val="solid"/>
              </a:ln>
              <a:solidFill>
                <a:srgbClr val="903012"/>
              </a:solidFill>
              <a:latin typeface="Arial" pitchFamily="34" charset="0"/>
              <a:ea typeface="Aegean" pitchFamily="34" charset="0"/>
              <a:cs typeface="Arial" pitchFamily="34" charset="0"/>
            </a:endParaRPr>
          </a:p>
        </p:txBody>
      </p:sp>
      <p:sp>
        <p:nvSpPr>
          <p:cNvPr id="7" name="Title 1"/>
          <p:cNvSpPr txBox="1">
            <a:spLocks/>
          </p:cNvSpPr>
          <p:nvPr/>
        </p:nvSpPr>
        <p:spPr bwMode="auto">
          <a:xfrm>
            <a:off x="589972" y="4383742"/>
            <a:ext cx="872884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r>
              <a:rPr lang="en-US" sz="3200" b="1" kern="0" dirty="0" smtClean="0">
                <a:latin typeface="Arial" panose="020B0604020202020204" pitchFamily="34" charset="0"/>
                <a:cs typeface="Arial" panose="020B0604020202020204" pitchFamily="34" charset="0"/>
              </a:rPr>
              <a:t>God’s PRESENCE &amp; God’s PROVISION</a:t>
            </a:r>
            <a:endParaRPr 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5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97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91000"/>
            <a:ext cx="7239000" cy="1066800"/>
          </a:xfrm>
          <a:ln>
            <a:noFill/>
          </a:ln>
        </p:spPr>
        <p:txBody>
          <a:bodyPr/>
          <a:lstStyle/>
          <a:p>
            <a:pPr algn="l"/>
            <a:r>
              <a:rPr lang="en-US"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Prophesy in Scripture</a:t>
            </a:r>
            <a:endParaRPr lang="en-US"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5181600"/>
            <a:ext cx="7620000" cy="1371600"/>
          </a:xfrm>
        </p:spPr>
        <p:txBody>
          <a:bodyPr/>
          <a:lstStyle/>
          <a:p>
            <a:pPr>
              <a:buFont typeface="Arial" panose="020B0604020202020204" pitchFamily="34" charset="0"/>
              <a:buChar char="•"/>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Zechariah 14</a:t>
            </a:r>
          </a:p>
          <a:p>
            <a:pPr>
              <a:buFont typeface="Arial" panose="020B0604020202020204" pitchFamily="34" charset="0"/>
              <a:buChar char="•"/>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Ezekiel &amp; Revelation</a:t>
            </a:r>
          </a:p>
        </p:txBody>
      </p:sp>
      <p:sp>
        <p:nvSpPr>
          <p:cNvPr id="4" name="Title 1"/>
          <p:cNvSpPr txBox="1">
            <a:spLocks/>
          </p:cNvSpPr>
          <p:nvPr/>
        </p:nvSpPr>
        <p:spPr bwMode="auto">
          <a:xfrm>
            <a:off x="413657" y="1828800"/>
            <a:ext cx="723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 fulfillment of Sukkot</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718457" y="2895600"/>
            <a:ext cx="7620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end times – reign of Messiah</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temple – His presence</a:t>
            </a:r>
          </a:p>
          <a:p>
            <a:pPr marL="0" indent="0">
              <a:buFontTx/>
              <a:buNone/>
            </a:pPr>
            <a:endParaRPr lang="en-US"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22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dl\Documents\Epic Church\Sukkot 2014\Photos\Tabernacle Reconstruction Timna.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250"/>
                    </a14:imgEffect>
                    <a14:imgEffect>
                      <a14:saturation sat="85000"/>
                    </a14:imgEffect>
                  </a14:imgLayer>
                </a14:imgProps>
              </a:ext>
              <a:ext uri="{28A0092B-C50C-407E-A947-70E740481C1C}">
                <a14:useLocalDpi xmlns:a14="http://schemas.microsoft.com/office/drawing/2010/main" val="0"/>
              </a:ext>
            </a:extLst>
          </a:blip>
          <a:srcRect/>
          <a:stretch>
            <a:fillRect/>
          </a:stretch>
        </p:blipFill>
        <p:spPr bwMode="auto">
          <a:xfrm>
            <a:off x="-513760" y="-76200"/>
            <a:ext cx="981016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685800" y="228600"/>
            <a:ext cx="7696200" cy="762000"/>
          </a:xfrm>
          <a:prstGeom prst="rect">
            <a:avLst/>
          </a:prstGeom>
          <a:solidFill>
            <a:schemeClr val="accent4">
              <a:lumMod val="50000"/>
              <a:lumOff val="50000"/>
              <a:alpha val="47000"/>
            </a:schemeClr>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sz="3600" b="1" kern="0" dirty="0" smtClean="0">
                <a:solidFill>
                  <a:schemeClr val="accent4"/>
                </a:solidFill>
                <a:latin typeface="Arial" panose="020B0604020202020204" pitchFamily="34" charset="0"/>
                <a:cs typeface="Arial" panose="020B0604020202020204" pitchFamily="34" charset="0"/>
              </a:rPr>
              <a:t>The Tabernacle – YHWH’s Sukkah</a:t>
            </a:r>
            <a:endParaRPr lang="en-US" sz="3600" b="1" kern="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564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3400" y="12192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a:defRPr>
            </a:lvl2pPr>
            <a:lvl3pPr algn="ctr" rtl="0" eaLnBrk="1" fontAlgn="base" hangingPunct="1">
              <a:spcBef>
                <a:spcPct val="0"/>
              </a:spcBef>
              <a:spcAft>
                <a:spcPct val="0"/>
              </a:spcAft>
              <a:defRPr sz="4400">
                <a:solidFill>
                  <a:schemeClr val="tx2"/>
                </a:solidFill>
                <a:latin typeface="Times New Roman"/>
              </a:defRPr>
            </a:lvl3pPr>
            <a:lvl4pPr algn="ctr" rtl="0" eaLnBrk="1" fontAlgn="base" hangingPunct="1">
              <a:spcBef>
                <a:spcPct val="0"/>
              </a:spcBef>
              <a:spcAft>
                <a:spcPct val="0"/>
              </a:spcAft>
              <a:defRPr sz="4400">
                <a:solidFill>
                  <a:schemeClr val="tx2"/>
                </a:solidFill>
                <a:latin typeface="Times New Roman"/>
              </a:defRPr>
            </a:lvl4pPr>
            <a:lvl5pPr algn="ctr" rtl="0" eaLnBrk="1" fontAlgn="base" hangingPunct="1">
              <a:spcBef>
                <a:spcPct val="0"/>
              </a:spcBef>
              <a:spcAft>
                <a:spcPct val="0"/>
              </a:spcAft>
              <a:defRPr sz="4400">
                <a:solidFill>
                  <a:schemeClr val="tx2"/>
                </a:solidFill>
                <a:latin typeface="Times New Roman"/>
              </a:defRPr>
            </a:lvl5pPr>
            <a:lvl6pPr marL="457200" algn="ctr" rtl="0" eaLnBrk="1" fontAlgn="base" hangingPunct="1">
              <a:spcBef>
                <a:spcPct val="0"/>
              </a:spcBef>
              <a:spcAft>
                <a:spcPct val="0"/>
              </a:spcAft>
              <a:defRPr sz="4400">
                <a:solidFill>
                  <a:schemeClr val="tx2"/>
                </a:solidFill>
                <a:latin typeface="Times New Roman"/>
              </a:defRPr>
            </a:lvl6pPr>
            <a:lvl7pPr marL="914400" algn="ctr" rtl="0" eaLnBrk="1" fontAlgn="base" hangingPunct="1">
              <a:spcBef>
                <a:spcPct val="0"/>
              </a:spcBef>
              <a:spcAft>
                <a:spcPct val="0"/>
              </a:spcAft>
              <a:defRPr sz="4400">
                <a:solidFill>
                  <a:schemeClr val="tx2"/>
                </a:solidFill>
                <a:latin typeface="Times New Roman"/>
              </a:defRPr>
            </a:lvl7pPr>
            <a:lvl8pPr marL="1371600" algn="ctr" rtl="0" eaLnBrk="1" fontAlgn="base" hangingPunct="1">
              <a:spcBef>
                <a:spcPct val="0"/>
              </a:spcBef>
              <a:spcAft>
                <a:spcPct val="0"/>
              </a:spcAft>
              <a:defRPr sz="4400">
                <a:solidFill>
                  <a:schemeClr val="tx2"/>
                </a:solidFill>
                <a:latin typeface="Times New Roman"/>
              </a:defRPr>
            </a:lvl8pPr>
            <a:lvl9pPr marL="1828800" algn="ctr" rtl="0" eaLnBrk="1" fontAlgn="base" hangingPunct="1">
              <a:spcBef>
                <a:spcPct val="0"/>
              </a:spcBef>
              <a:spcAft>
                <a:spcPct val="0"/>
              </a:spcAft>
              <a:defRPr sz="4400">
                <a:solidFill>
                  <a:schemeClr val="tx2"/>
                </a:solidFill>
                <a:latin typeface="Times New Roman"/>
              </a:defRPr>
            </a:lvl9pPr>
          </a:lstStyle>
          <a:p>
            <a:pPr algn="l"/>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God’s PRESENCE</a:t>
            </a:r>
            <a:b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Holy of Holies</a:t>
            </a:r>
            <a:endParaRPr lang="en-US" kern="0" dirty="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685800" y="2895600"/>
            <a:ext cx="7620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Tabernacle, 1446 BC -974 BC</a:t>
            </a:r>
          </a:p>
          <a:p>
            <a:pPr>
              <a:buFont typeface="Arial" panose="020B0604020202020204" pitchFamily="34" charset="0"/>
              <a:buChar char="•"/>
            </a:pP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kern="0" baseline="30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Temple, 974 BC - 586 BC</a:t>
            </a:r>
            <a:br>
              <a:rPr lang="en-US"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kern="0" dirty="0" smtClean="0">
                <a:solidFill>
                  <a:srgbClr val="9030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House)</a:t>
            </a:r>
          </a:p>
        </p:txBody>
      </p:sp>
    </p:spTree>
    <p:extLst>
      <p:ext uri="{BB962C8B-B14F-4D97-AF65-F5344CB8AC3E}">
        <p14:creationId xmlns:p14="http://schemas.microsoft.com/office/powerpoint/2010/main" val="22718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dl\Documents\Epic Church\Sukkot 2014\Millenium\Solomons Temp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71793" y="304800"/>
            <a:ext cx="98202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45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3280</TotalTime>
  <Words>495</Words>
  <Application>Microsoft Office PowerPoint</Application>
  <PresentationFormat>On-screen Show (4:3)</PresentationFormat>
  <Paragraphs>118</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blank</vt:lpstr>
      <vt:lpstr>PowerPoint Presentation</vt:lpstr>
      <vt:lpstr>PowerPoint Presentation</vt:lpstr>
      <vt:lpstr>PowerPoint Presentation</vt:lpstr>
      <vt:lpstr>Seven Annual Appointed Times of YHWH</vt:lpstr>
      <vt:lpstr>PowerPoint Presentation</vt:lpstr>
      <vt:lpstr>Prophesy in Scripture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Return to God!</vt:lpstr>
      <vt:lpstr>Rebuild the temple!</vt:lpstr>
      <vt:lpstr>PowerPoint Presentation</vt:lpstr>
      <vt:lpstr>PowerPoint Presentation</vt:lpstr>
      <vt:lpstr>Do you need to return to God?</vt:lpstr>
      <vt:lpstr>Will you rebuild your temple?</vt:lpstr>
      <vt:lpstr>PowerPoint Presentation</vt:lpstr>
      <vt:lpstr>PowerPoint Presentation</vt:lpstr>
    </vt:vector>
  </TitlesOfParts>
  <Company>Laidig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Wyn Laidig</dc:creator>
  <cp:lastModifiedBy>Wyn Laidig</cp:lastModifiedBy>
  <cp:revision>221</cp:revision>
  <dcterms:created xsi:type="dcterms:W3CDTF">2013-05-08T00:08:14Z</dcterms:created>
  <dcterms:modified xsi:type="dcterms:W3CDTF">2014-10-15T17:20:16Z</dcterms:modified>
</cp:coreProperties>
</file>