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92" r:id="rId2"/>
    <p:sldId id="295" r:id="rId3"/>
    <p:sldId id="325" r:id="rId4"/>
    <p:sldId id="343" r:id="rId5"/>
    <p:sldId id="349" r:id="rId6"/>
    <p:sldId id="350" r:id="rId7"/>
    <p:sldId id="318" r:id="rId8"/>
    <p:sldId id="348" r:id="rId9"/>
    <p:sldId id="355" r:id="rId10"/>
    <p:sldId id="324" r:id="rId11"/>
    <p:sldId id="345" r:id="rId12"/>
    <p:sldId id="344" r:id="rId13"/>
    <p:sldId id="393" r:id="rId14"/>
    <p:sldId id="297" r:id="rId15"/>
    <p:sldId id="346" r:id="rId16"/>
    <p:sldId id="352" r:id="rId17"/>
    <p:sldId id="357" r:id="rId18"/>
    <p:sldId id="358" r:id="rId19"/>
    <p:sldId id="368" r:id="rId20"/>
    <p:sldId id="360" r:id="rId21"/>
    <p:sldId id="317" r:id="rId22"/>
    <p:sldId id="353" r:id="rId23"/>
    <p:sldId id="362" r:id="rId24"/>
    <p:sldId id="363" r:id="rId25"/>
    <p:sldId id="359" r:id="rId26"/>
    <p:sldId id="364" r:id="rId27"/>
    <p:sldId id="365" r:id="rId28"/>
    <p:sldId id="369" r:id="rId29"/>
    <p:sldId id="366" r:id="rId30"/>
    <p:sldId id="367" r:id="rId31"/>
    <p:sldId id="370" r:id="rId32"/>
    <p:sldId id="371" r:id="rId33"/>
    <p:sldId id="361" r:id="rId34"/>
    <p:sldId id="372" r:id="rId35"/>
    <p:sldId id="374" r:id="rId36"/>
    <p:sldId id="375" r:id="rId37"/>
    <p:sldId id="376" r:id="rId38"/>
    <p:sldId id="377" r:id="rId39"/>
    <p:sldId id="378" r:id="rId40"/>
    <p:sldId id="386" r:id="rId41"/>
    <p:sldId id="337" r:id="rId42"/>
    <p:sldId id="395" r:id="rId43"/>
    <p:sldId id="387" r:id="rId44"/>
    <p:sldId id="347" r:id="rId45"/>
    <p:sldId id="379" r:id="rId46"/>
    <p:sldId id="388" r:id="rId47"/>
    <p:sldId id="380" r:id="rId48"/>
    <p:sldId id="389" r:id="rId49"/>
    <p:sldId id="382" r:id="rId50"/>
    <p:sldId id="342" r:id="rId51"/>
    <p:sldId id="390" r:id="rId52"/>
    <p:sldId id="326" r:id="rId53"/>
    <p:sldId id="391" r:id="rId5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3012"/>
    <a:srgbClr val="D06E02"/>
    <a:srgbClr val="E07602"/>
    <a:srgbClr val="156D45"/>
    <a:srgbClr val="1B7F03"/>
    <a:srgbClr val="1F9703"/>
    <a:srgbClr val="78262E"/>
    <a:srgbClr val="BB3B47"/>
    <a:srgbClr val="F89378"/>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autoAdjust="0"/>
    <p:restoredTop sz="94680" autoAdjust="0"/>
  </p:normalViewPr>
  <p:slideViewPr>
    <p:cSldViewPr>
      <p:cViewPr>
        <p:scale>
          <a:sx n="100" d="100"/>
          <a:sy n="100" d="100"/>
        </p:scale>
        <p:origin x="-966" y="-22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35D658-C03B-4478-984D-0C25155BEF3F}" type="datetimeFigureOut">
              <a:rPr lang="en-US" smtClean="0"/>
              <a:t>10/11/2014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D5C731-29E5-4669-97B2-ADD48B32F860}" type="slidenum">
              <a:rPr lang="en-US" smtClean="0"/>
              <a:t>‹#›</a:t>
            </a:fld>
            <a:endParaRPr lang="en-US"/>
          </a:p>
        </p:txBody>
      </p:sp>
    </p:spTree>
    <p:extLst>
      <p:ext uri="{BB962C8B-B14F-4D97-AF65-F5344CB8AC3E}">
        <p14:creationId xmlns:p14="http://schemas.microsoft.com/office/powerpoint/2010/main" val="2463932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D5C731-29E5-4669-97B2-ADD48B32F860}" type="slidenum">
              <a:rPr lang="en-US" smtClean="0"/>
              <a:t>49</a:t>
            </a:fld>
            <a:endParaRPr lang="en-US"/>
          </a:p>
        </p:txBody>
      </p:sp>
    </p:spTree>
    <p:extLst>
      <p:ext uri="{BB962C8B-B14F-4D97-AF65-F5344CB8AC3E}">
        <p14:creationId xmlns:p14="http://schemas.microsoft.com/office/powerpoint/2010/main" val="3954022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DEA10E-1113-41B3-9A0F-25EF5A23F2CE}" type="slidenum">
              <a:rPr lang="en-US"/>
              <a:pPr/>
              <a:t>‹#›</a:t>
            </a:fld>
            <a:endParaRPr lang="en-US"/>
          </a:p>
        </p:txBody>
      </p:sp>
    </p:spTree>
    <p:extLst>
      <p:ext uri="{BB962C8B-B14F-4D97-AF65-F5344CB8AC3E}">
        <p14:creationId xmlns:p14="http://schemas.microsoft.com/office/powerpoint/2010/main" val="360800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4DF34F-469C-4009-B575-F044D7F69F3D}" type="slidenum">
              <a:rPr lang="en-US"/>
              <a:pPr/>
              <a:t>‹#›</a:t>
            </a:fld>
            <a:endParaRPr lang="en-US"/>
          </a:p>
        </p:txBody>
      </p:sp>
    </p:spTree>
    <p:extLst>
      <p:ext uri="{BB962C8B-B14F-4D97-AF65-F5344CB8AC3E}">
        <p14:creationId xmlns:p14="http://schemas.microsoft.com/office/powerpoint/2010/main" val="86971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A32973-7929-41C0-AEC0-C52F4AD31FC4}" type="slidenum">
              <a:rPr lang="en-US"/>
              <a:pPr/>
              <a:t>‹#›</a:t>
            </a:fld>
            <a:endParaRPr lang="en-US"/>
          </a:p>
        </p:txBody>
      </p:sp>
    </p:spTree>
    <p:extLst>
      <p:ext uri="{BB962C8B-B14F-4D97-AF65-F5344CB8AC3E}">
        <p14:creationId xmlns:p14="http://schemas.microsoft.com/office/powerpoint/2010/main" val="1584125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286859-9970-42E4-A742-C1F99FE547C6}" type="slidenum">
              <a:rPr lang="en-US"/>
              <a:pPr/>
              <a:t>‹#›</a:t>
            </a:fld>
            <a:endParaRPr lang="en-US"/>
          </a:p>
        </p:txBody>
      </p:sp>
    </p:spTree>
    <p:extLst>
      <p:ext uri="{BB962C8B-B14F-4D97-AF65-F5344CB8AC3E}">
        <p14:creationId xmlns:p14="http://schemas.microsoft.com/office/powerpoint/2010/main" val="3113914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255ABE2-0C63-4AC0-9E0F-4D8F4983D39A}" type="slidenum">
              <a:rPr lang="en-US"/>
              <a:pPr/>
              <a:t>‹#›</a:t>
            </a:fld>
            <a:endParaRPr lang="en-US"/>
          </a:p>
        </p:txBody>
      </p:sp>
    </p:spTree>
    <p:extLst>
      <p:ext uri="{BB962C8B-B14F-4D97-AF65-F5344CB8AC3E}">
        <p14:creationId xmlns:p14="http://schemas.microsoft.com/office/powerpoint/2010/main" val="122886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0C9062B-DF2C-414A-B4CD-CE114BA5B36A}" type="slidenum">
              <a:rPr lang="en-US"/>
              <a:pPr/>
              <a:t>‹#›</a:t>
            </a:fld>
            <a:endParaRPr lang="en-US"/>
          </a:p>
        </p:txBody>
      </p:sp>
    </p:spTree>
    <p:extLst>
      <p:ext uri="{BB962C8B-B14F-4D97-AF65-F5344CB8AC3E}">
        <p14:creationId xmlns:p14="http://schemas.microsoft.com/office/powerpoint/2010/main" val="203258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9977956-EBEB-4DFE-98E5-B288F1E6DC4E}" type="slidenum">
              <a:rPr lang="en-US"/>
              <a:pPr/>
              <a:t>‹#›</a:t>
            </a:fld>
            <a:endParaRPr lang="en-US"/>
          </a:p>
        </p:txBody>
      </p:sp>
    </p:spTree>
    <p:extLst>
      <p:ext uri="{BB962C8B-B14F-4D97-AF65-F5344CB8AC3E}">
        <p14:creationId xmlns:p14="http://schemas.microsoft.com/office/powerpoint/2010/main" val="2327816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2881D7C-D28F-48E7-9741-21A707B5081C}" type="slidenum">
              <a:rPr lang="en-US"/>
              <a:pPr/>
              <a:t>‹#›</a:t>
            </a:fld>
            <a:endParaRPr lang="en-US"/>
          </a:p>
        </p:txBody>
      </p:sp>
    </p:spTree>
    <p:extLst>
      <p:ext uri="{BB962C8B-B14F-4D97-AF65-F5344CB8AC3E}">
        <p14:creationId xmlns:p14="http://schemas.microsoft.com/office/powerpoint/2010/main" val="937933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82BCC97-160E-45F3-A7BF-3DA6CF0C4AD7}" type="slidenum">
              <a:rPr lang="en-US"/>
              <a:pPr/>
              <a:t>‹#›</a:t>
            </a:fld>
            <a:endParaRPr lang="en-US"/>
          </a:p>
        </p:txBody>
      </p:sp>
    </p:spTree>
    <p:extLst>
      <p:ext uri="{BB962C8B-B14F-4D97-AF65-F5344CB8AC3E}">
        <p14:creationId xmlns:p14="http://schemas.microsoft.com/office/powerpoint/2010/main" val="3846493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987709A-B472-48EE-B05B-832BB7578DB9}" type="slidenum">
              <a:rPr lang="en-US"/>
              <a:pPr/>
              <a:t>‹#›</a:t>
            </a:fld>
            <a:endParaRPr lang="en-US"/>
          </a:p>
        </p:txBody>
      </p:sp>
    </p:spTree>
    <p:extLst>
      <p:ext uri="{BB962C8B-B14F-4D97-AF65-F5344CB8AC3E}">
        <p14:creationId xmlns:p14="http://schemas.microsoft.com/office/powerpoint/2010/main" val="263454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B3F0E46-8236-4480-9A88-FECD3E6D7CF6}" type="slidenum">
              <a:rPr lang="en-US"/>
              <a:pPr/>
              <a:t>‹#›</a:t>
            </a:fld>
            <a:endParaRPr lang="en-US"/>
          </a:p>
        </p:txBody>
      </p:sp>
    </p:spTree>
    <p:extLst>
      <p:ext uri="{BB962C8B-B14F-4D97-AF65-F5344CB8AC3E}">
        <p14:creationId xmlns:p14="http://schemas.microsoft.com/office/powerpoint/2010/main" val="1567384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A6E3512-7D83-4FE9-BD20-32F931E3166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435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wdl\Documents\Epic Church\Sukkot 2014\Sukkot Graphics\Tabernacle at N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752" y="0"/>
            <a:ext cx="11745438" cy="6890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638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wdl\Documents\Epic Church\Sukkot 2014\Photos\Tabernacle Reconstruction Timna.jp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250"/>
                    </a14:imgEffect>
                    <a14:imgEffect>
                      <a14:saturation sat="85000"/>
                    </a14:imgEffect>
                  </a14:imgLayer>
                </a14:imgProps>
              </a:ext>
              <a:ext uri="{28A0092B-C50C-407E-A947-70E740481C1C}">
                <a14:useLocalDpi xmlns:a14="http://schemas.microsoft.com/office/drawing/2010/main" val="0"/>
              </a:ext>
            </a:extLst>
          </a:blip>
          <a:srcRect/>
          <a:stretch>
            <a:fillRect/>
          </a:stretch>
        </p:blipFill>
        <p:spPr bwMode="auto">
          <a:xfrm>
            <a:off x="-513760" y="-76200"/>
            <a:ext cx="9810160" cy="693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564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wdl\Documents\Epic Church\Sukkot 2014\Photos\Ark of Covenant-o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109728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432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586" y="2895600"/>
            <a:ext cx="8839200" cy="1066800"/>
          </a:xfrm>
        </p:spPr>
        <p:txBody>
          <a:bodyPr/>
          <a:lstStyle/>
          <a:p>
            <a:pPr algn="l"/>
            <a:r>
              <a:rPr lang="en-US" dirty="0" smtClean="0">
                <a:solidFill>
                  <a:srgbClr val="90301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it was like living the desert?</a:t>
            </a:r>
            <a:endParaRPr lang="en-US" dirty="0">
              <a:solidFill>
                <a:srgbClr val="90301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itle 1"/>
          <p:cNvSpPr txBox="1">
            <a:spLocks/>
          </p:cNvSpPr>
          <p:nvPr/>
        </p:nvSpPr>
        <p:spPr bwMode="auto">
          <a:xfrm>
            <a:off x="262759" y="4114800"/>
            <a:ext cx="8728841"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r>
              <a:rPr lang="en-US" sz="3200" b="1" kern="0" dirty="0">
                <a:latin typeface="Arial" panose="020B0604020202020204" pitchFamily="34" charset="0"/>
                <a:cs typeface="Arial" panose="020B0604020202020204" pitchFamily="34" charset="0"/>
              </a:rPr>
              <a:t>A</a:t>
            </a:r>
            <a:r>
              <a:rPr lang="en-US" sz="3200" b="1" kern="0" dirty="0" smtClean="0">
                <a:latin typeface="Arial" panose="020B0604020202020204" pitchFamily="34" charset="0"/>
                <a:cs typeface="Arial" panose="020B0604020202020204" pitchFamily="34" charset="0"/>
              </a:rPr>
              <a:t>n awesome, intimate walk with </a:t>
            </a:r>
            <a:r>
              <a:rPr lang="en-US" sz="3200" b="1" kern="0" dirty="0" smtClean="0">
                <a:latin typeface="Arial" panose="020B0604020202020204" pitchFamily="34" charset="0"/>
                <a:cs typeface="Arial" panose="020B0604020202020204" pitchFamily="34" charset="0"/>
              </a:rPr>
              <a:t>YWHW ? </a:t>
            </a:r>
            <a:endParaRPr lang="en-US" sz="32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996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wdl\Documents\Epic Church\Sukkot 2014\Photos\W371 Mektesh Ram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 y="1"/>
            <a:ext cx="9165363"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299545" y="189186"/>
            <a:ext cx="2286000" cy="1066800"/>
          </a:xfrm>
        </p:spPr>
        <p:txBody>
          <a:bodyPr/>
          <a:lstStyle/>
          <a:p>
            <a:r>
              <a:rPr lang="en-US" sz="3600" dirty="0" smtClean="0">
                <a:latin typeface="Arial" panose="020B0604020202020204" pitchFamily="34" charset="0"/>
                <a:cs typeface="Arial" panose="020B0604020202020204" pitchFamily="34" charset="0"/>
              </a:rPr>
              <a:t>Water??</a:t>
            </a:r>
            <a:endParaRPr lang="en-US" sz="3600" dirty="0">
              <a:latin typeface="Arial" panose="020B0604020202020204" pitchFamily="34" charset="0"/>
              <a:cs typeface="Arial" panose="020B0604020202020204" pitchFamily="34" charset="0"/>
            </a:endParaRPr>
          </a:p>
        </p:txBody>
      </p:sp>
      <p:sp>
        <p:nvSpPr>
          <p:cNvPr id="4" name="Title 1"/>
          <p:cNvSpPr txBox="1">
            <a:spLocks/>
          </p:cNvSpPr>
          <p:nvPr/>
        </p:nvSpPr>
        <p:spPr bwMode="auto">
          <a:xfrm>
            <a:off x="2590800" y="175061"/>
            <a:ext cx="2286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r>
              <a:rPr lang="en-US" sz="3600" kern="0" dirty="0" smtClean="0">
                <a:latin typeface="Arial" panose="020B0604020202020204" pitchFamily="34" charset="0"/>
                <a:cs typeface="Arial" panose="020B0604020202020204" pitchFamily="34" charset="0"/>
              </a:rPr>
              <a:t>Food??</a:t>
            </a:r>
            <a:endParaRPr lang="en-US" sz="36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177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wdl\Documents\Epic Church\Sukkot 2014\Photos\W378 Tim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32960"/>
            <a:ext cx="9165771" cy="685830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838200" y="152400"/>
            <a:ext cx="9677400" cy="1066800"/>
          </a:xfrm>
        </p:spPr>
        <p:txBody>
          <a:bodyPr/>
          <a:lstStyle/>
          <a:p>
            <a:r>
              <a:rPr lang="en-US" sz="3600" dirty="0" smtClean="0">
                <a:latin typeface="Arial" panose="020B0604020202020204" pitchFamily="34" charset="0"/>
                <a:cs typeface="Arial" panose="020B0604020202020204" pitchFamily="34" charset="0"/>
              </a:rPr>
              <a:t>Lost, wandering in the w</a:t>
            </a:r>
            <a:r>
              <a:rPr lang="en-US" sz="3600" dirty="0" smtClean="0">
                <a:latin typeface="Arial" panose="020B0604020202020204" pitchFamily="34" charset="0"/>
                <a:cs typeface="Arial" panose="020B0604020202020204" pitchFamily="34" charset="0"/>
              </a:rPr>
              <a:t>ilderness...</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2691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534400" cy="6096000"/>
          </a:xfrm>
        </p:spPr>
        <p:txBody>
          <a:bodyPr/>
          <a:lstStyle/>
          <a:p>
            <a:pPr marL="0" indent="0">
              <a:buNone/>
            </a:pPr>
            <a:r>
              <a:rPr lang="en-US" i="1" dirty="0" smtClean="0">
                <a:solidFill>
                  <a:srgbClr val="903012"/>
                </a:solidFill>
                <a:latin typeface="Arial" pitchFamily="34" charset="0"/>
                <a:cs typeface="Arial" pitchFamily="34" charset="0"/>
              </a:rPr>
              <a:t>Numbers 9:17-19</a:t>
            </a:r>
          </a:p>
          <a:p>
            <a:pPr marL="0" lvl="0" indent="0" fontAlgn="auto">
              <a:spcAft>
                <a:spcPts val="0"/>
              </a:spcAft>
              <a:buNone/>
            </a:pPr>
            <a:r>
              <a:rPr lang="en-US" kern="1200" dirty="0" smtClean="0">
                <a:latin typeface="Arial" panose="020B0604020202020204" pitchFamily="34" charset="0"/>
                <a:cs typeface="Arial" panose="020B0604020202020204" pitchFamily="34" charset="0"/>
              </a:rPr>
              <a:t>And </a:t>
            </a:r>
            <a:r>
              <a:rPr lang="en-US" kern="1200" dirty="0">
                <a:latin typeface="Arial" panose="020B0604020202020204" pitchFamily="34" charset="0"/>
                <a:cs typeface="Arial" panose="020B0604020202020204" pitchFamily="34" charset="0"/>
              </a:rPr>
              <a:t>whenever the cloud lifted from over the tent, after that the people of Israel set out, and in the place where the cloud settled down, there the people of Israel camped. </a:t>
            </a:r>
            <a:r>
              <a:rPr lang="en-US" kern="1200" dirty="0" smtClean="0">
                <a:latin typeface="Arial" panose="020B0604020202020204" pitchFamily="34" charset="0"/>
                <a:cs typeface="Arial" panose="020B0604020202020204" pitchFamily="34" charset="0"/>
              </a:rPr>
              <a:t> </a:t>
            </a:r>
            <a:r>
              <a:rPr lang="en-US" kern="1200" dirty="0">
                <a:solidFill>
                  <a:schemeClr val="accent2">
                    <a:lumMod val="75000"/>
                  </a:schemeClr>
                </a:solidFill>
                <a:latin typeface="Arial" panose="020B0604020202020204" pitchFamily="34" charset="0"/>
                <a:cs typeface="Arial" panose="020B0604020202020204" pitchFamily="34" charset="0"/>
              </a:rPr>
              <a:t>At the command of YHWH </a:t>
            </a:r>
            <a:r>
              <a:rPr lang="en-US" kern="1200" dirty="0">
                <a:latin typeface="Arial" panose="020B0604020202020204" pitchFamily="34" charset="0"/>
                <a:cs typeface="Arial" panose="020B0604020202020204" pitchFamily="34" charset="0"/>
              </a:rPr>
              <a:t>the people of Israel set out, and</a:t>
            </a:r>
            <a:r>
              <a:rPr lang="en-US" kern="1200" dirty="0">
                <a:solidFill>
                  <a:schemeClr val="accent2">
                    <a:lumMod val="75000"/>
                  </a:schemeClr>
                </a:solidFill>
                <a:latin typeface="Arial" panose="020B0604020202020204" pitchFamily="34" charset="0"/>
                <a:cs typeface="Arial" panose="020B0604020202020204" pitchFamily="34" charset="0"/>
              </a:rPr>
              <a:t> at the command of YHWH </a:t>
            </a:r>
            <a:r>
              <a:rPr lang="en-US" kern="1200" dirty="0">
                <a:latin typeface="Arial" panose="020B0604020202020204" pitchFamily="34" charset="0"/>
                <a:cs typeface="Arial" panose="020B0604020202020204" pitchFamily="34" charset="0"/>
              </a:rPr>
              <a:t>they camped. As long as the cloud rested over the tabernacle, they remained in camp. </a:t>
            </a:r>
            <a:r>
              <a:rPr lang="en-US" kern="1200" dirty="0" smtClean="0">
                <a:latin typeface="Arial" panose="020B0604020202020204" pitchFamily="34" charset="0"/>
                <a:cs typeface="Arial" panose="020B0604020202020204" pitchFamily="34" charset="0"/>
              </a:rPr>
              <a:t>Even </a:t>
            </a:r>
            <a:r>
              <a:rPr lang="en-US" kern="1200" dirty="0">
                <a:latin typeface="Arial" panose="020B0604020202020204" pitchFamily="34" charset="0"/>
                <a:cs typeface="Arial" panose="020B0604020202020204" pitchFamily="34" charset="0"/>
              </a:rPr>
              <a:t>when the cloud continued over the tabernacle many days, the people of Israel kept the charge of YHWH and did not set out</a:t>
            </a:r>
            <a:r>
              <a:rPr lang="en-US" kern="1200" dirty="0" smtClean="0">
                <a:latin typeface="Arial" panose="020B0604020202020204" pitchFamily="34" charset="0"/>
                <a:cs typeface="Arial" panose="020B0604020202020204" pitchFamily="34" charset="0"/>
              </a:rPr>
              <a:t>.</a:t>
            </a:r>
            <a:endParaRPr lang="en-US"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07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133600"/>
            <a:ext cx="8839200" cy="4724400"/>
          </a:xfrm>
        </p:spPr>
        <p:txBody>
          <a:bodyPr/>
          <a:lstStyle/>
          <a:p>
            <a:pPr marL="0" indent="0">
              <a:buNone/>
            </a:pPr>
            <a:r>
              <a:rPr lang="en-US" i="1" dirty="0" smtClean="0">
                <a:solidFill>
                  <a:srgbClr val="903012"/>
                </a:solidFill>
                <a:latin typeface="Arial" pitchFamily="34" charset="0"/>
                <a:cs typeface="Arial" pitchFamily="34" charset="0"/>
              </a:rPr>
              <a:t>Numbers 9:20-21</a:t>
            </a:r>
          </a:p>
          <a:p>
            <a:pPr marL="0" lvl="0" indent="0" fontAlgn="auto">
              <a:spcAft>
                <a:spcPts val="0"/>
              </a:spcAft>
              <a:buNone/>
            </a:pPr>
            <a:r>
              <a:rPr lang="en-US" kern="1200" dirty="0" smtClean="0">
                <a:latin typeface="Arial" panose="020B0604020202020204" pitchFamily="34" charset="0"/>
                <a:cs typeface="Arial" panose="020B0604020202020204" pitchFamily="34" charset="0"/>
              </a:rPr>
              <a:t>Sometimes </a:t>
            </a:r>
            <a:r>
              <a:rPr lang="en-US" kern="1200" dirty="0">
                <a:latin typeface="Arial" panose="020B0604020202020204" pitchFamily="34" charset="0"/>
                <a:cs typeface="Arial" panose="020B0604020202020204" pitchFamily="34" charset="0"/>
              </a:rPr>
              <a:t>the cloud was a few days over the tabernacle, and according to the command of YHWH they remained in camp; then </a:t>
            </a:r>
            <a:r>
              <a:rPr lang="en-US" kern="1200" dirty="0">
                <a:solidFill>
                  <a:schemeClr val="accent2">
                    <a:lumMod val="75000"/>
                  </a:schemeClr>
                </a:solidFill>
                <a:latin typeface="Arial" panose="020B0604020202020204" pitchFamily="34" charset="0"/>
                <a:cs typeface="Arial" panose="020B0604020202020204" pitchFamily="34" charset="0"/>
              </a:rPr>
              <a:t>according to the command of YHWH </a:t>
            </a:r>
            <a:r>
              <a:rPr lang="en-US" kern="1200" dirty="0">
                <a:latin typeface="Arial" panose="020B0604020202020204" pitchFamily="34" charset="0"/>
                <a:cs typeface="Arial" panose="020B0604020202020204" pitchFamily="34" charset="0"/>
              </a:rPr>
              <a:t>they set out. </a:t>
            </a:r>
            <a:r>
              <a:rPr lang="en-US" kern="1200" dirty="0" smtClean="0">
                <a:latin typeface="Arial" panose="020B0604020202020204" pitchFamily="34" charset="0"/>
                <a:cs typeface="Arial" panose="020B0604020202020204" pitchFamily="34" charset="0"/>
              </a:rPr>
              <a:t>And </a:t>
            </a:r>
            <a:r>
              <a:rPr lang="en-US" kern="1200" dirty="0">
                <a:latin typeface="Arial" panose="020B0604020202020204" pitchFamily="34" charset="0"/>
                <a:cs typeface="Arial" panose="020B0604020202020204" pitchFamily="34" charset="0"/>
              </a:rPr>
              <a:t>sometimes the cloud remained from evening until morning. And when the cloud lifted in the morning, they set out, or if it continued for a day and a night, when the cloud lifted they set </a:t>
            </a:r>
            <a:r>
              <a:rPr lang="en-US" kern="1200" dirty="0" smtClean="0">
                <a:latin typeface="Arial" panose="020B0604020202020204" pitchFamily="34" charset="0"/>
                <a:cs typeface="Arial" panose="020B0604020202020204" pitchFamily="34" charset="0"/>
              </a:rPr>
              <a:t>out.</a:t>
            </a:r>
            <a:endParaRPr lang="en-US"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47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438400"/>
            <a:ext cx="8610600" cy="4191000"/>
          </a:xfrm>
        </p:spPr>
        <p:txBody>
          <a:bodyPr/>
          <a:lstStyle/>
          <a:p>
            <a:pPr marL="0" indent="0">
              <a:buNone/>
            </a:pPr>
            <a:r>
              <a:rPr lang="en-US" i="1" dirty="0" smtClean="0">
                <a:solidFill>
                  <a:srgbClr val="903012"/>
                </a:solidFill>
                <a:latin typeface="Arial" pitchFamily="34" charset="0"/>
                <a:cs typeface="Arial" pitchFamily="34" charset="0"/>
              </a:rPr>
              <a:t>Numbers 9:20-21</a:t>
            </a:r>
          </a:p>
          <a:p>
            <a:pPr marL="0" lvl="0" indent="0" fontAlgn="auto">
              <a:spcAft>
                <a:spcPts val="0"/>
              </a:spcAft>
              <a:buNone/>
            </a:pPr>
            <a:r>
              <a:rPr lang="en-US" kern="1200" dirty="0">
                <a:latin typeface="Arial" panose="020B0604020202020204" pitchFamily="34" charset="0"/>
                <a:cs typeface="Arial" panose="020B0604020202020204" pitchFamily="34" charset="0"/>
              </a:rPr>
              <a:t>Whether it was two days, or a month, or a longer time, that the cloud continued over the tabernacle, abiding there, the people of Israel remained in camp and did not set out, but when it lifted they set out. </a:t>
            </a:r>
            <a:r>
              <a:rPr lang="en-US" kern="1200" dirty="0" smtClean="0">
                <a:solidFill>
                  <a:schemeClr val="accent2">
                    <a:lumMod val="75000"/>
                  </a:schemeClr>
                </a:solidFill>
                <a:latin typeface="Arial" panose="020B0604020202020204" pitchFamily="34" charset="0"/>
                <a:cs typeface="Arial" panose="020B0604020202020204" pitchFamily="34" charset="0"/>
              </a:rPr>
              <a:t>At </a:t>
            </a:r>
            <a:r>
              <a:rPr lang="en-US" kern="1200" dirty="0">
                <a:solidFill>
                  <a:schemeClr val="accent2">
                    <a:lumMod val="75000"/>
                  </a:schemeClr>
                </a:solidFill>
                <a:latin typeface="Arial" panose="020B0604020202020204" pitchFamily="34" charset="0"/>
                <a:cs typeface="Arial" panose="020B0604020202020204" pitchFamily="34" charset="0"/>
              </a:rPr>
              <a:t>the command of YHWH </a:t>
            </a:r>
            <a:r>
              <a:rPr lang="en-US" kern="1200" dirty="0">
                <a:latin typeface="Arial" panose="020B0604020202020204" pitchFamily="34" charset="0"/>
                <a:cs typeface="Arial" panose="020B0604020202020204" pitchFamily="34" charset="0"/>
              </a:rPr>
              <a:t>they camped, and </a:t>
            </a:r>
            <a:r>
              <a:rPr lang="en-US" kern="1200" dirty="0">
                <a:solidFill>
                  <a:schemeClr val="accent2">
                    <a:lumMod val="75000"/>
                  </a:schemeClr>
                </a:solidFill>
                <a:latin typeface="Arial" panose="020B0604020202020204" pitchFamily="34" charset="0"/>
                <a:cs typeface="Arial" panose="020B0604020202020204" pitchFamily="34" charset="0"/>
              </a:rPr>
              <a:t>at the command of YHWH </a:t>
            </a:r>
            <a:r>
              <a:rPr lang="en-US" kern="1200" dirty="0">
                <a:latin typeface="Arial" panose="020B0604020202020204" pitchFamily="34" charset="0"/>
                <a:cs typeface="Arial" panose="020B0604020202020204" pitchFamily="34" charset="0"/>
              </a:rPr>
              <a:t>they set </a:t>
            </a:r>
            <a:r>
              <a:rPr lang="en-US" kern="1200" dirty="0" smtClean="0">
                <a:latin typeface="Arial" panose="020B0604020202020204" pitchFamily="34" charset="0"/>
                <a:cs typeface="Arial" panose="020B0604020202020204" pitchFamily="34" charset="0"/>
              </a:rPr>
              <a:t>out.</a:t>
            </a:r>
            <a:endParaRPr lang="en-US"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357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441" y="2895600"/>
            <a:ext cx="8839200" cy="1066800"/>
          </a:xfrm>
        </p:spPr>
        <p:txBody>
          <a:bodyPr/>
          <a:lstStyle/>
          <a:p>
            <a:pPr algn="l"/>
            <a:r>
              <a:rPr lang="en-US" dirty="0" smtClean="0">
                <a:solidFill>
                  <a:srgbClr val="90301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like living the desert?</a:t>
            </a:r>
            <a:endParaRPr lang="en-US" dirty="0">
              <a:solidFill>
                <a:srgbClr val="90301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itle 1"/>
          <p:cNvSpPr txBox="1">
            <a:spLocks/>
          </p:cNvSpPr>
          <p:nvPr/>
        </p:nvSpPr>
        <p:spPr bwMode="auto">
          <a:xfrm>
            <a:off x="381000" y="3810000"/>
            <a:ext cx="8347841"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r>
              <a:rPr lang="en-US" sz="3200" b="1" kern="0" dirty="0" smtClean="0">
                <a:latin typeface="Arial" panose="020B0604020202020204" pitchFamily="34" charset="0"/>
                <a:cs typeface="Arial" panose="020B0604020202020204" pitchFamily="34" charset="0"/>
              </a:rPr>
              <a:t>Learning that YWHW is in control</a:t>
            </a:r>
            <a:endParaRPr lang="en-US" sz="3200" b="1" kern="0" dirty="0">
              <a:latin typeface="Arial" panose="020B0604020202020204" pitchFamily="34" charset="0"/>
              <a:cs typeface="Arial" panose="020B0604020202020204" pitchFamily="34" charset="0"/>
            </a:endParaRPr>
          </a:p>
        </p:txBody>
      </p:sp>
      <p:sp>
        <p:nvSpPr>
          <p:cNvPr id="4" name="Title 1"/>
          <p:cNvSpPr txBox="1">
            <a:spLocks/>
          </p:cNvSpPr>
          <p:nvPr/>
        </p:nvSpPr>
        <p:spPr bwMode="auto">
          <a:xfrm>
            <a:off x="-228600" y="4716518"/>
            <a:ext cx="813054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r>
              <a:rPr lang="en-US" sz="3200" b="1" kern="0" dirty="0" smtClean="0">
                <a:solidFill>
                  <a:schemeClr val="accent2">
                    <a:lumMod val="75000"/>
                  </a:schemeClr>
                </a:solidFill>
                <a:latin typeface="Arial" panose="020B0604020202020204" pitchFamily="34" charset="0"/>
                <a:cs typeface="Arial" panose="020B0604020202020204" pitchFamily="34" charset="0"/>
              </a:rPr>
              <a:t>Learning to follow YWHW</a:t>
            </a:r>
            <a:endParaRPr lang="en-US" sz="3200" b="1" kern="0" dirty="0">
              <a:solidFill>
                <a:schemeClr val="accent2">
                  <a:lumMod val="75000"/>
                </a:schemeClr>
              </a:solidFill>
              <a:latin typeface="Arial" panose="020B0604020202020204" pitchFamily="34" charset="0"/>
              <a:cs typeface="Arial" panose="020B0604020202020204" pitchFamily="34" charset="0"/>
            </a:endParaRPr>
          </a:p>
        </p:txBody>
      </p:sp>
      <p:sp>
        <p:nvSpPr>
          <p:cNvPr id="5" name="Title 1"/>
          <p:cNvSpPr txBox="1">
            <a:spLocks/>
          </p:cNvSpPr>
          <p:nvPr/>
        </p:nvSpPr>
        <p:spPr bwMode="auto">
          <a:xfrm>
            <a:off x="719959" y="5680843"/>
            <a:ext cx="8347841"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r>
              <a:rPr lang="en-US" sz="3200" b="1" kern="0" dirty="0" smtClean="0">
                <a:latin typeface="Arial" panose="020B0604020202020204" pitchFamily="34" charset="0"/>
                <a:cs typeface="Arial" panose="020B0604020202020204" pitchFamily="34" charset="0"/>
              </a:rPr>
              <a:t>Learning </a:t>
            </a:r>
            <a:r>
              <a:rPr lang="en-US" sz="3200" b="1" kern="0" dirty="0" smtClean="0">
                <a:latin typeface="Arial" panose="020B0604020202020204" pitchFamily="34" charset="0"/>
                <a:cs typeface="Arial" panose="020B0604020202020204" pitchFamily="34" charset="0"/>
              </a:rPr>
              <a:t>total dependency on YHWH</a:t>
            </a:r>
            <a:endParaRPr lang="en-US" sz="32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92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663" y="2057400"/>
            <a:ext cx="5562600" cy="1200329"/>
          </a:xfrm>
          <a:prstGeom prst="rect">
            <a:avLst/>
          </a:prstGeom>
          <a:noFill/>
          <a:effectLst/>
        </p:spPr>
        <p:txBody>
          <a:bodyPr wrap="square" lIns="91440" tIns="45720" rIns="91440" bIns="45720">
            <a:spAutoFit/>
            <a:scene3d>
              <a:camera prst="orthographicFront"/>
              <a:lightRig rig="twoPt" dir="t"/>
            </a:scene3d>
            <a:sp3d extrusionH="57150" prstMaterial="plastic">
              <a:bevelT w="38100" h="38100"/>
              <a:bevelB w="82550" h="38100" prst="coolSlant"/>
            </a:sp3d>
          </a:bodyPr>
          <a:lstStyle/>
          <a:p>
            <a:pPr algn="ctr"/>
            <a:r>
              <a:rPr lang="en-US" sz="7200" b="1" dirty="0" smtClean="0">
                <a:ln w="18415" cmpd="sng">
                  <a:solidFill>
                    <a:schemeClr val="bg2">
                      <a:lumMod val="75000"/>
                    </a:schemeClr>
                  </a:solidFill>
                  <a:prstDash val="solid"/>
                </a:ln>
                <a:solidFill>
                  <a:srgbClr val="903012"/>
                </a:solidFill>
                <a:effectLst>
                  <a:outerShdw blurRad="38100" dist="38100" dir="2700000" algn="tl">
                    <a:srgbClr val="000000">
                      <a:alpha val="43137"/>
                    </a:srgbClr>
                  </a:outerShdw>
                </a:effectLst>
                <a:latin typeface="Arial" pitchFamily="34" charset="0"/>
                <a:ea typeface="Aegean" pitchFamily="34" charset="0"/>
                <a:cs typeface="Arial" pitchFamily="34" charset="0"/>
              </a:rPr>
              <a:t>Sukkot</a:t>
            </a:r>
            <a:r>
              <a:rPr lang="en-US" sz="4800" b="1" dirty="0" smtClean="0">
                <a:ln w="18415" cmpd="sng">
                  <a:solidFill>
                    <a:schemeClr val="bg2">
                      <a:lumMod val="75000"/>
                    </a:schemeClr>
                  </a:solidFill>
                  <a:prstDash val="solid"/>
                </a:ln>
                <a:solidFill>
                  <a:srgbClr val="903012"/>
                </a:solidFill>
                <a:latin typeface="Arial" pitchFamily="34" charset="0"/>
                <a:ea typeface="Aegean" pitchFamily="34" charset="0"/>
                <a:cs typeface="Arial" pitchFamily="34" charset="0"/>
              </a:rPr>
              <a:t> </a:t>
            </a:r>
            <a:endParaRPr lang="en-US" sz="4400" b="1" dirty="0" smtClean="0">
              <a:ln w="18415" cmpd="sng">
                <a:solidFill>
                  <a:schemeClr val="bg2">
                    <a:lumMod val="75000"/>
                  </a:schemeClr>
                </a:solidFill>
                <a:prstDash val="solid"/>
              </a:ln>
              <a:solidFill>
                <a:srgbClr val="903012"/>
              </a:solidFill>
              <a:latin typeface="Arial" pitchFamily="34" charset="0"/>
              <a:ea typeface="Aegean" pitchFamily="34" charset="0"/>
              <a:cs typeface="Arial" pitchFamily="34" charset="0"/>
            </a:endParaRPr>
          </a:p>
        </p:txBody>
      </p:sp>
      <p:sp>
        <p:nvSpPr>
          <p:cNvPr id="4" name="Rectangle 3"/>
          <p:cNvSpPr/>
          <p:nvPr/>
        </p:nvSpPr>
        <p:spPr>
          <a:xfrm>
            <a:off x="685800" y="3360003"/>
            <a:ext cx="7467600" cy="830997"/>
          </a:xfrm>
          <a:prstGeom prst="rect">
            <a:avLst/>
          </a:prstGeom>
          <a:noFill/>
          <a:effectLst/>
        </p:spPr>
        <p:txBody>
          <a:bodyPr wrap="square" lIns="91440" tIns="45720" rIns="91440" bIns="45720">
            <a:spAutoFit/>
            <a:scene3d>
              <a:camera prst="orthographicFront"/>
              <a:lightRig rig="twoPt" dir="t"/>
            </a:scene3d>
            <a:sp3d extrusionH="57150" prstMaterial="plastic">
              <a:bevelT w="38100" h="38100"/>
              <a:bevelB w="82550" h="38100" prst="coolSlant"/>
            </a:sp3d>
          </a:bodyPr>
          <a:lstStyle/>
          <a:p>
            <a:pPr algn="ctr"/>
            <a:r>
              <a:rPr lang="en-US" sz="4800" b="1" dirty="0" smtClean="0">
                <a:ln w="18415" cmpd="sng">
                  <a:solidFill>
                    <a:schemeClr val="bg2">
                      <a:lumMod val="75000"/>
                    </a:schemeClr>
                  </a:solidFill>
                  <a:prstDash val="solid"/>
                </a:ln>
                <a:solidFill>
                  <a:srgbClr val="903012"/>
                </a:solidFill>
                <a:latin typeface="Arial" pitchFamily="34" charset="0"/>
                <a:ea typeface="Aegean" pitchFamily="34" charset="0"/>
                <a:cs typeface="Arial" pitchFamily="34" charset="0"/>
              </a:rPr>
              <a:t>Living in the Desert</a:t>
            </a:r>
            <a:endParaRPr lang="en-US" sz="4400" b="1" dirty="0" smtClean="0">
              <a:ln w="18415" cmpd="sng">
                <a:solidFill>
                  <a:schemeClr val="bg2">
                    <a:lumMod val="75000"/>
                  </a:schemeClr>
                </a:solidFill>
                <a:prstDash val="solid"/>
              </a:ln>
              <a:solidFill>
                <a:srgbClr val="903012"/>
              </a:solidFill>
              <a:latin typeface="Arial" pitchFamily="34" charset="0"/>
              <a:ea typeface="Aegean" pitchFamily="34" charset="0"/>
              <a:cs typeface="Arial" pitchFamily="34" charset="0"/>
            </a:endParaRPr>
          </a:p>
        </p:txBody>
      </p:sp>
      <p:sp>
        <p:nvSpPr>
          <p:cNvPr id="6" name="Content Placeholder 2"/>
          <p:cNvSpPr txBox="1">
            <a:spLocks/>
          </p:cNvSpPr>
          <p:nvPr/>
        </p:nvSpPr>
        <p:spPr bwMode="auto">
          <a:xfrm>
            <a:off x="2209800" y="4614041"/>
            <a:ext cx="4648200" cy="145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mn-lt"/>
                <a:ea typeface="+mn-ea"/>
                <a:cs typeface="+mn-cs"/>
              </a:defRPr>
            </a:lvl1pPr>
            <a:lvl2pPr marL="457200" indent="0" algn="ctr" rtl="0" eaLnBrk="1" fontAlgn="base" hangingPunct="1">
              <a:spcBef>
                <a:spcPct val="20000"/>
              </a:spcBef>
              <a:spcAft>
                <a:spcPct val="0"/>
              </a:spcAft>
              <a:buNone/>
              <a:defRPr sz="2800">
                <a:solidFill>
                  <a:schemeClr val="tx1"/>
                </a:solidFill>
                <a:latin typeface="+mn-lt"/>
              </a:defRPr>
            </a:lvl2pPr>
            <a:lvl3pPr marL="914400" indent="0" algn="ctr" rtl="0" eaLnBrk="1" fontAlgn="base" hangingPunct="1">
              <a:spcBef>
                <a:spcPct val="20000"/>
              </a:spcBef>
              <a:spcAft>
                <a:spcPct val="0"/>
              </a:spcAft>
              <a:buNone/>
              <a:defRPr sz="2400">
                <a:solidFill>
                  <a:schemeClr val="tx1"/>
                </a:solidFill>
                <a:latin typeface="+mn-lt"/>
              </a:defRPr>
            </a:lvl3pPr>
            <a:lvl4pPr marL="1371600" indent="0" algn="ctr" rtl="0" eaLnBrk="1" fontAlgn="base" hangingPunct="1">
              <a:spcBef>
                <a:spcPct val="20000"/>
              </a:spcBef>
              <a:spcAft>
                <a:spcPct val="0"/>
              </a:spcAft>
              <a:buNone/>
              <a:defRPr sz="2000">
                <a:solidFill>
                  <a:schemeClr val="tx1"/>
                </a:solidFill>
                <a:latin typeface="+mn-lt"/>
              </a:defRPr>
            </a:lvl4pPr>
            <a:lvl5pPr marL="1828800" indent="0" algn="ctr" rtl="0" eaLnBrk="1" fontAlgn="base" hangingPunct="1">
              <a:spcBef>
                <a:spcPct val="20000"/>
              </a:spcBef>
              <a:spcAft>
                <a:spcPct val="0"/>
              </a:spcAft>
              <a:buNone/>
              <a:defRPr sz="20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pPr algn="l">
              <a:buFont typeface="Arial" panose="020B0604020202020204" pitchFamily="34" charset="0"/>
              <a:buChar char="•"/>
            </a:pPr>
            <a:r>
              <a:rPr lang="en-US" kern="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God’s PRESENCE</a:t>
            </a:r>
          </a:p>
          <a:p>
            <a:pPr algn="l">
              <a:buFont typeface="Arial" panose="020B0604020202020204" pitchFamily="34" charset="0"/>
              <a:buChar char="•"/>
            </a:pPr>
            <a:r>
              <a:rPr lang="en-US" kern="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God’s PROVISION</a:t>
            </a:r>
          </a:p>
        </p:txBody>
      </p:sp>
    </p:spTree>
    <p:extLst>
      <p:ext uri="{BB962C8B-B14F-4D97-AF65-F5344CB8AC3E}">
        <p14:creationId xmlns:p14="http://schemas.microsoft.com/office/powerpoint/2010/main" val="226436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19400"/>
            <a:ext cx="8839200" cy="1066800"/>
          </a:xfrm>
        </p:spPr>
        <p:txBody>
          <a:bodyPr/>
          <a:lstStyle/>
          <a:p>
            <a:r>
              <a:rPr lang="en-US" dirty="0" smtClean="0">
                <a:solidFill>
                  <a:srgbClr val="90301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YWHW leads them </a:t>
            </a:r>
            <a:r>
              <a:rPr lang="en-US"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the </a:t>
            </a:r>
            <a:br>
              <a:rPr lang="en-US"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edge </a:t>
            </a:r>
            <a:r>
              <a:rPr lang="en-US" dirty="0" smtClean="0">
                <a:solidFill>
                  <a:srgbClr val="90301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the Promised Land</a:t>
            </a:r>
            <a:endParaRPr lang="en-US" dirty="0">
              <a:solidFill>
                <a:srgbClr val="90301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itle 1"/>
          <p:cNvSpPr txBox="1">
            <a:spLocks/>
          </p:cNvSpPr>
          <p:nvPr/>
        </p:nvSpPr>
        <p:spPr bwMode="auto">
          <a:xfrm>
            <a:off x="262759" y="4114800"/>
            <a:ext cx="8728841"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r>
              <a:rPr lang="en-US" sz="3200" b="1" kern="0" dirty="0" smtClean="0">
                <a:latin typeface="Arial" panose="020B0604020202020204" pitchFamily="34" charset="0"/>
                <a:cs typeface="Arial" panose="020B0604020202020204" pitchFamily="34" charset="0"/>
              </a:rPr>
              <a:t>Moses sends 12 leaders to spy out the land</a:t>
            </a:r>
            <a:endParaRPr lang="en-US" sz="3200" b="1" kern="0" dirty="0">
              <a:latin typeface="Arial" panose="020B0604020202020204" pitchFamily="34" charset="0"/>
              <a:cs typeface="Arial" panose="020B0604020202020204" pitchFamily="34" charset="0"/>
            </a:endParaRPr>
          </a:p>
        </p:txBody>
      </p:sp>
      <p:sp>
        <p:nvSpPr>
          <p:cNvPr id="4" name="Title 1"/>
          <p:cNvSpPr txBox="1">
            <a:spLocks/>
          </p:cNvSpPr>
          <p:nvPr/>
        </p:nvSpPr>
        <p:spPr bwMode="auto">
          <a:xfrm>
            <a:off x="228600" y="517109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r>
              <a:rPr lang="en-US" sz="3200" b="1" kern="0" dirty="0" smtClean="0">
                <a:latin typeface="Arial" panose="020B0604020202020204" pitchFamily="34" charset="0"/>
                <a:cs typeface="Arial" panose="020B0604020202020204" pitchFamily="34" charset="0"/>
              </a:rPr>
              <a:t>After 40 days they return with their report.</a:t>
            </a:r>
            <a:endParaRPr lang="en-US" sz="32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181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505200"/>
            <a:ext cx="8305800" cy="4724400"/>
          </a:xfrm>
        </p:spPr>
        <p:txBody>
          <a:bodyPr/>
          <a:lstStyle/>
          <a:p>
            <a:pPr marL="0" indent="0">
              <a:buNone/>
            </a:pPr>
            <a:r>
              <a:rPr lang="en-US" i="1" dirty="0" smtClean="0">
                <a:solidFill>
                  <a:srgbClr val="903012"/>
                </a:solidFill>
                <a:latin typeface="Arial" pitchFamily="34" charset="0"/>
                <a:cs typeface="Arial" pitchFamily="34" charset="0"/>
              </a:rPr>
              <a:t>Numbers 13:25</a:t>
            </a:r>
          </a:p>
          <a:p>
            <a:pPr marL="0" lvl="0" indent="0" fontAlgn="auto">
              <a:spcAft>
                <a:spcPts val="0"/>
              </a:spcAft>
              <a:buNone/>
            </a:pPr>
            <a:r>
              <a:rPr lang="en-US" kern="1200" dirty="0">
                <a:latin typeface="Arial" panose="020B0604020202020204" pitchFamily="34" charset="0"/>
                <a:cs typeface="Arial" panose="020B0604020202020204" pitchFamily="34" charset="0"/>
              </a:rPr>
              <a:t>At the end of forty days they returned from spying out the land. </a:t>
            </a:r>
            <a:r>
              <a:rPr lang="en-US" kern="1200" dirty="0" smtClean="0">
                <a:latin typeface="Arial" panose="020B0604020202020204" pitchFamily="34" charset="0"/>
                <a:cs typeface="Arial" panose="020B0604020202020204" pitchFamily="34" charset="0"/>
              </a:rPr>
              <a:t>And </a:t>
            </a:r>
            <a:r>
              <a:rPr lang="en-US" kern="1200" dirty="0">
                <a:latin typeface="Arial" panose="020B0604020202020204" pitchFamily="34" charset="0"/>
                <a:cs typeface="Arial" panose="020B0604020202020204" pitchFamily="34" charset="0"/>
              </a:rPr>
              <a:t>they came to Moses and Aaron and to all the congregation of the people of Israel in the wilderness of </a:t>
            </a:r>
            <a:r>
              <a:rPr lang="en-US" kern="1200" dirty="0" err="1">
                <a:latin typeface="Arial" panose="020B0604020202020204" pitchFamily="34" charset="0"/>
                <a:cs typeface="Arial" panose="020B0604020202020204" pitchFamily="34" charset="0"/>
              </a:rPr>
              <a:t>Paran</a:t>
            </a:r>
            <a:r>
              <a:rPr lang="en-US" kern="1200" dirty="0">
                <a:latin typeface="Arial" panose="020B0604020202020204" pitchFamily="34" charset="0"/>
                <a:cs typeface="Arial" panose="020B0604020202020204" pitchFamily="34" charset="0"/>
              </a:rPr>
              <a:t>, </a:t>
            </a:r>
            <a:r>
              <a:rPr lang="en-US" kern="1200" dirty="0" smtClean="0">
                <a:latin typeface="Arial" panose="020B0604020202020204" pitchFamily="34" charset="0"/>
                <a:cs typeface="Arial" panose="020B0604020202020204" pitchFamily="34" charset="0"/>
              </a:rPr>
              <a:t/>
            </a:r>
            <a:br>
              <a:rPr lang="en-US" kern="1200" dirty="0" smtClean="0">
                <a:latin typeface="Arial" panose="020B0604020202020204" pitchFamily="34" charset="0"/>
                <a:cs typeface="Arial" panose="020B0604020202020204" pitchFamily="34" charset="0"/>
              </a:rPr>
            </a:br>
            <a:r>
              <a:rPr lang="en-US" kern="1200" dirty="0" smtClean="0">
                <a:solidFill>
                  <a:schemeClr val="accent2">
                    <a:lumMod val="75000"/>
                  </a:schemeClr>
                </a:solidFill>
                <a:latin typeface="Arial" panose="020B0604020202020204" pitchFamily="34" charset="0"/>
                <a:cs typeface="Arial" panose="020B0604020202020204" pitchFamily="34" charset="0"/>
              </a:rPr>
              <a:t>at </a:t>
            </a:r>
            <a:r>
              <a:rPr lang="en-US" kern="1200" dirty="0">
                <a:solidFill>
                  <a:schemeClr val="accent2">
                    <a:lumMod val="75000"/>
                  </a:schemeClr>
                </a:solidFill>
                <a:latin typeface="Arial" panose="020B0604020202020204" pitchFamily="34" charset="0"/>
                <a:cs typeface="Arial" panose="020B0604020202020204" pitchFamily="34" charset="0"/>
              </a:rPr>
              <a:t>Kadesh</a:t>
            </a:r>
            <a:r>
              <a:rPr lang="en-US" kern="1200" dirty="0" smtClean="0">
                <a:solidFill>
                  <a:schemeClr val="accent2">
                    <a:lumMod val="75000"/>
                  </a:schemeClr>
                </a:solidFill>
                <a:latin typeface="Arial" panose="020B0604020202020204" pitchFamily="34" charset="0"/>
                <a:cs typeface="Arial" panose="020B0604020202020204" pitchFamily="34" charset="0"/>
              </a:rPr>
              <a:t>. </a:t>
            </a:r>
            <a:endParaRPr lang="en-US" kern="1200"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160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429000"/>
            <a:ext cx="8229600" cy="3276600"/>
          </a:xfrm>
        </p:spPr>
        <p:txBody>
          <a:bodyPr/>
          <a:lstStyle/>
          <a:p>
            <a:pPr marL="0" indent="0">
              <a:buNone/>
            </a:pPr>
            <a:r>
              <a:rPr lang="en-US" i="1" dirty="0" smtClean="0">
                <a:solidFill>
                  <a:srgbClr val="903012"/>
                </a:solidFill>
                <a:latin typeface="Arial" pitchFamily="34" charset="0"/>
                <a:cs typeface="Arial" pitchFamily="34" charset="0"/>
              </a:rPr>
              <a:t>Numbers 13:27</a:t>
            </a:r>
          </a:p>
          <a:p>
            <a:pPr marL="0" lvl="0" indent="0" fontAlgn="auto">
              <a:spcAft>
                <a:spcPts val="0"/>
              </a:spcAft>
              <a:buNone/>
            </a:pPr>
            <a:r>
              <a:rPr lang="en-US" kern="1200" dirty="0">
                <a:latin typeface="Arial" panose="020B0604020202020204" pitchFamily="34" charset="0"/>
                <a:cs typeface="Arial" panose="020B0604020202020204" pitchFamily="34" charset="0"/>
              </a:rPr>
              <a:t>They brought back word to them and to all the congregation, and showed them the fruit of the </a:t>
            </a:r>
            <a:r>
              <a:rPr lang="en-US" kern="1200" dirty="0" smtClean="0">
                <a:latin typeface="Arial" panose="020B0604020202020204" pitchFamily="34" charset="0"/>
                <a:cs typeface="Arial" panose="020B0604020202020204" pitchFamily="34" charset="0"/>
              </a:rPr>
              <a:t>land.  And </a:t>
            </a:r>
            <a:r>
              <a:rPr lang="en-US" kern="1200" dirty="0">
                <a:latin typeface="Arial" panose="020B0604020202020204" pitchFamily="34" charset="0"/>
                <a:cs typeface="Arial" panose="020B0604020202020204" pitchFamily="34" charset="0"/>
              </a:rPr>
              <a:t>they told him, “We came to the land to which you sent us</a:t>
            </a:r>
            <a:r>
              <a:rPr lang="en-US" kern="1200" dirty="0">
                <a:solidFill>
                  <a:schemeClr val="accent2">
                    <a:lumMod val="75000"/>
                  </a:schemeClr>
                </a:solidFill>
                <a:latin typeface="Arial" panose="020B0604020202020204" pitchFamily="34" charset="0"/>
                <a:cs typeface="Arial" panose="020B0604020202020204" pitchFamily="34" charset="0"/>
              </a:rPr>
              <a:t>. It flows with milk and honey</a:t>
            </a:r>
            <a:r>
              <a:rPr lang="en-US" kern="1200" dirty="0">
                <a:latin typeface="Arial" panose="020B0604020202020204" pitchFamily="34" charset="0"/>
                <a:cs typeface="Arial" panose="020B0604020202020204" pitchFamily="34" charset="0"/>
              </a:rPr>
              <a:t>, and </a:t>
            </a:r>
            <a:r>
              <a:rPr lang="en-US" kern="1200" dirty="0">
                <a:solidFill>
                  <a:schemeClr val="accent2">
                    <a:lumMod val="75000"/>
                  </a:schemeClr>
                </a:solidFill>
                <a:latin typeface="Arial" panose="020B0604020202020204" pitchFamily="34" charset="0"/>
                <a:cs typeface="Arial" panose="020B0604020202020204" pitchFamily="34" charset="0"/>
              </a:rPr>
              <a:t>this is its fruit</a:t>
            </a:r>
            <a:r>
              <a:rPr lang="en-US" kern="1200" dirty="0" smtClean="0">
                <a:latin typeface="Arial" panose="020B0604020202020204" pitchFamily="34" charset="0"/>
                <a:cs typeface="Arial" panose="020B0604020202020204" pitchFamily="34" charset="0"/>
              </a:rPr>
              <a:t>.”   </a:t>
            </a:r>
            <a:endParaRPr lang="en-US"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07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57400"/>
            <a:ext cx="8229600" cy="4648200"/>
          </a:xfrm>
        </p:spPr>
        <p:txBody>
          <a:bodyPr/>
          <a:lstStyle/>
          <a:p>
            <a:pPr marL="0" indent="0">
              <a:buNone/>
            </a:pPr>
            <a:r>
              <a:rPr lang="en-US" i="1" dirty="0" smtClean="0">
                <a:solidFill>
                  <a:srgbClr val="903012"/>
                </a:solidFill>
                <a:latin typeface="Arial" pitchFamily="34" charset="0"/>
                <a:cs typeface="Arial" pitchFamily="34" charset="0"/>
              </a:rPr>
              <a:t>Numbers 13:28-29</a:t>
            </a:r>
          </a:p>
          <a:p>
            <a:pPr marL="0" lvl="0" indent="0" fontAlgn="auto">
              <a:spcAft>
                <a:spcPts val="0"/>
              </a:spcAft>
              <a:buNone/>
            </a:pPr>
            <a:r>
              <a:rPr lang="en-US" b="1" kern="1200" dirty="0">
                <a:solidFill>
                  <a:schemeClr val="accent2">
                    <a:lumMod val="75000"/>
                  </a:schemeClr>
                </a:solidFill>
                <a:latin typeface="Arial" panose="020B0604020202020204" pitchFamily="34" charset="0"/>
                <a:cs typeface="Arial" panose="020B0604020202020204" pitchFamily="34" charset="0"/>
              </a:rPr>
              <a:t>However,</a:t>
            </a:r>
            <a:r>
              <a:rPr lang="en-US" kern="1200" dirty="0">
                <a:latin typeface="Arial" panose="020B0604020202020204" pitchFamily="34" charset="0"/>
                <a:cs typeface="Arial" panose="020B0604020202020204" pitchFamily="34" charset="0"/>
              </a:rPr>
              <a:t> the people who dwell in the land are strong, and the cities are fortified and very large. And besides, we saw the descendants of </a:t>
            </a:r>
            <a:r>
              <a:rPr lang="en-US" kern="1200" dirty="0" err="1">
                <a:latin typeface="Arial" panose="020B0604020202020204" pitchFamily="34" charset="0"/>
                <a:cs typeface="Arial" panose="020B0604020202020204" pitchFamily="34" charset="0"/>
              </a:rPr>
              <a:t>Anak</a:t>
            </a:r>
            <a:r>
              <a:rPr lang="en-US" kern="1200" dirty="0">
                <a:latin typeface="Arial" panose="020B0604020202020204" pitchFamily="34" charset="0"/>
                <a:cs typeface="Arial" panose="020B0604020202020204" pitchFamily="34" charset="0"/>
              </a:rPr>
              <a:t> there. </a:t>
            </a:r>
            <a:r>
              <a:rPr lang="en-US" kern="1200" dirty="0" smtClean="0">
                <a:latin typeface="Arial" panose="020B0604020202020204" pitchFamily="34" charset="0"/>
                <a:cs typeface="Arial" panose="020B0604020202020204" pitchFamily="34" charset="0"/>
              </a:rPr>
              <a:t>The </a:t>
            </a:r>
            <a:r>
              <a:rPr lang="en-US" kern="1200" dirty="0">
                <a:latin typeface="Arial" panose="020B0604020202020204" pitchFamily="34" charset="0"/>
                <a:cs typeface="Arial" panose="020B0604020202020204" pitchFamily="34" charset="0"/>
              </a:rPr>
              <a:t>Amalekites dwell in the land of the </a:t>
            </a:r>
            <a:r>
              <a:rPr lang="en-US" kern="1200" dirty="0" err="1">
                <a:latin typeface="Arial" panose="020B0604020202020204" pitchFamily="34" charset="0"/>
                <a:cs typeface="Arial" panose="020B0604020202020204" pitchFamily="34" charset="0"/>
              </a:rPr>
              <a:t>Negeb</a:t>
            </a:r>
            <a:r>
              <a:rPr lang="en-US" kern="1200" dirty="0">
                <a:latin typeface="Arial" panose="020B0604020202020204" pitchFamily="34" charset="0"/>
                <a:cs typeface="Arial" panose="020B0604020202020204" pitchFamily="34" charset="0"/>
              </a:rPr>
              <a:t>. The Hittites, the </a:t>
            </a:r>
            <a:r>
              <a:rPr lang="en-US" kern="1200" dirty="0" err="1">
                <a:latin typeface="Arial" panose="020B0604020202020204" pitchFamily="34" charset="0"/>
                <a:cs typeface="Arial" panose="020B0604020202020204" pitchFamily="34" charset="0"/>
              </a:rPr>
              <a:t>Jebusites</a:t>
            </a:r>
            <a:r>
              <a:rPr lang="en-US" kern="1200" dirty="0">
                <a:latin typeface="Arial" panose="020B0604020202020204" pitchFamily="34" charset="0"/>
                <a:cs typeface="Arial" panose="020B0604020202020204" pitchFamily="34" charset="0"/>
              </a:rPr>
              <a:t>, and the Amorites dwell in the hill country. And the Canaanites dwell by the sea, and along the Jordan</a:t>
            </a:r>
            <a:r>
              <a:rPr lang="en-US" kern="1200" dirty="0" smtClean="0">
                <a:latin typeface="Arial" panose="020B0604020202020204" pitchFamily="34" charset="0"/>
                <a:cs typeface="Arial" panose="020B0604020202020204" pitchFamily="34" charset="0"/>
              </a:rPr>
              <a:t>.</a:t>
            </a:r>
            <a:endParaRPr lang="en-US"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616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038600"/>
            <a:ext cx="8229600" cy="2438400"/>
          </a:xfrm>
        </p:spPr>
        <p:txBody>
          <a:bodyPr/>
          <a:lstStyle/>
          <a:p>
            <a:pPr marL="0" indent="0">
              <a:buNone/>
            </a:pPr>
            <a:r>
              <a:rPr lang="en-US" i="1" dirty="0" smtClean="0">
                <a:solidFill>
                  <a:srgbClr val="903012"/>
                </a:solidFill>
                <a:latin typeface="Arial" pitchFamily="34" charset="0"/>
                <a:cs typeface="Arial" pitchFamily="34" charset="0"/>
              </a:rPr>
              <a:t>Numbers 13:30</a:t>
            </a:r>
          </a:p>
          <a:p>
            <a:pPr marL="0" lvl="0" indent="0" fontAlgn="auto">
              <a:spcAft>
                <a:spcPts val="0"/>
              </a:spcAft>
              <a:buNone/>
            </a:pPr>
            <a:r>
              <a:rPr lang="en-US" dirty="0" smtClean="0">
                <a:latin typeface="Arial" panose="020B0604020202020204" pitchFamily="34" charset="0"/>
                <a:cs typeface="Arial" panose="020B0604020202020204" pitchFamily="34" charset="0"/>
              </a:rPr>
              <a:t>But </a:t>
            </a:r>
            <a:r>
              <a:rPr lang="en-US" dirty="0">
                <a:latin typeface="Arial" panose="020B0604020202020204" pitchFamily="34" charset="0"/>
                <a:cs typeface="Arial" panose="020B0604020202020204" pitchFamily="34" charset="0"/>
              </a:rPr>
              <a:t>Caleb quieted the people before Moses and said, “Let us go up at once and occupy it, for </a:t>
            </a:r>
            <a:r>
              <a:rPr lang="en-US" dirty="0">
                <a:solidFill>
                  <a:schemeClr val="accent2">
                    <a:lumMod val="75000"/>
                  </a:schemeClr>
                </a:solidFill>
                <a:latin typeface="Arial" panose="020B0604020202020204" pitchFamily="34" charset="0"/>
                <a:cs typeface="Arial" panose="020B0604020202020204" pitchFamily="34" charset="0"/>
              </a:rPr>
              <a:t>we are well able to overcome </a:t>
            </a:r>
            <a:r>
              <a:rPr lang="en-US" dirty="0">
                <a:latin typeface="Arial" panose="020B0604020202020204" pitchFamily="34" charset="0"/>
                <a:cs typeface="Arial" panose="020B0604020202020204" pitchFamily="34" charset="0"/>
              </a:rPr>
              <a:t>it.”</a:t>
            </a:r>
            <a:endParaRPr lang="en-US"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616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59" y="152400"/>
            <a:ext cx="8839200" cy="1066800"/>
          </a:xfrm>
        </p:spPr>
        <p:txBody>
          <a:bodyPr/>
          <a:lstStyle/>
          <a:p>
            <a:pPr algn="l"/>
            <a:r>
              <a:rPr lang="en-US"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did Caleb know </a:t>
            </a:r>
            <a:r>
              <a:rPr lang="en-US" dirty="0" smtClean="0">
                <a:solidFill>
                  <a:srgbClr val="90301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dirty="0" smtClean="0">
                <a:solidFill>
                  <a:srgbClr val="90301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dirty="0" smtClean="0">
                <a:solidFill>
                  <a:srgbClr val="90301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YHWH was in control ??</a:t>
            </a:r>
            <a:endParaRPr lang="en-US" dirty="0">
              <a:solidFill>
                <a:srgbClr val="90301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itle 1"/>
          <p:cNvSpPr txBox="1">
            <a:spLocks/>
          </p:cNvSpPr>
          <p:nvPr/>
        </p:nvSpPr>
        <p:spPr bwMode="auto">
          <a:xfrm>
            <a:off x="381000" y="1752600"/>
            <a:ext cx="5943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pPr marL="514350" indent="-514350" algn="l">
              <a:buFont typeface="Arial" panose="020B0604020202020204" pitchFamily="34" charset="0"/>
              <a:buChar char="•"/>
            </a:pPr>
            <a:r>
              <a:rPr lang="en-US" sz="3200" kern="0" dirty="0" smtClean="0">
                <a:latin typeface="Arial" panose="020B0604020202020204" pitchFamily="34" charset="0"/>
                <a:cs typeface="Arial" panose="020B0604020202020204" pitchFamily="34" charset="0"/>
              </a:rPr>
              <a:t>Moses &amp; the Burning Bush</a:t>
            </a:r>
          </a:p>
          <a:p>
            <a:pPr marL="514350" indent="-514350" algn="l">
              <a:buFont typeface="Arial" panose="020B0604020202020204" pitchFamily="34" charset="0"/>
              <a:buChar char="•"/>
            </a:pPr>
            <a:r>
              <a:rPr lang="en-US" sz="3200" kern="0" dirty="0" smtClean="0">
                <a:latin typeface="Arial" panose="020B0604020202020204" pitchFamily="34" charset="0"/>
                <a:cs typeface="Arial" panose="020B0604020202020204" pitchFamily="34" charset="0"/>
              </a:rPr>
              <a:t>10 Plagues in Egypt</a:t>
            </a:r>
          </a:p>
          <a:p>
            <a:pPr marL="514350" indent="-514350" algn="l">
              <a:buFont typeface="Arial" panose="020B0604020202020204" pitchFamily="34" charset="0"/>
              <a:buChar char="•"/>
            </a:pPr>
            <a:r>
              <a:rPr lang="en-US" sz="3200" kern="0" dirty="0" smtClean="0">
                <a:latin typeface="Arial" panose="020B0604020202020204" pitchFamily="34" charset="0"/>
                <a:cs typeface="Arial" panose="020B0604020202020204" pitchFamily="34" charset="0"/>
              </a:rPr>
              <a:t>Deliverance from </a:t>
            </a:r>
            <a:r>
              <a:rPr lang="en-US" sz="3200" kern="0" dirty="0" err="1" smtClean="0">
                <a:latin typeface="Arial" panose="020B0604020202020204" pitchFamily="34" charset="0"/>
                <a:cs typeface="Arial" panose="020B0604020202020204" pitchFamily="34" charset="0"/>
              </a:rPr>
              <a:t>Pharoah</a:t>
            </a:r>
            <a:endParaRPr lang="en-US" sz="3200" kern="0" dirty="0" smtClean="0">
              <a:latin typeface="Arial" panose="020B0604020202020204" pitchFamily="34" charset="0"/>
              <a:cs typeface="Arial" panose="020B0604020202020204" pitchFamily="34" charset="0"/>
            </a:endParaRPr>
          </a:p>
          <a:p>
            <a:pPr marL="514350" indent="-514350" algn="l">
              <a:buFont typeface="Arial" panose="020B0604020202020204" pitchFamily="34" charset="0"/>
              <a:buChar char="•"/>
            </a:pPr>
            <a:r>
              <a:rPr lang="en-US" sz="3200" kern="0" dirty="0" smtClean="0">
                <a:latin typeface="Arial" panose="020B0604020202020204" pitchFamily="34" charset="0"/>
                <a:cs typeface="Arial" panose="020B0604020202020204" pitchFamily="34" charset="0"/>
              </a:rPr>
              <a:t>Parting of the Red Sea</a:t>
            </a:r>
          </a:p>
          <a:p>
            <a:pPr marL="514350" indent="-514350" algn="l">
              <a:buFont typeface="Arial" panose="020B0604020202020204" pitchFamily="34" charset="0"/>
              <a:buChar char="•"/>
            </a:pPr>
            <a:r>
              <a:rPr lang="en-US" sz="3200" kern="0" dirty="0" smtClean="0">
                <a:latin typeface="Arial" panose="020B0604020202020204" pitchFamily="34" charset="0"/>
                <a:cs typeface="Arial" panose="020B0604020202020204" pitchFamily="34" charset="0"/>
              </a:rPr>
              <a:t>YHWH speaking on Mt Sinai</a:t>
            </a:r>
          </a:p>
          <a:p>
            <a:pPr marL="514350" indent="-514350" algn="l">
              <a:buFont typeface="Arial" panose="020B0604020202020204" pitchFamily="34" charset="0"/>
              <a:buChar char="•"/>
            </a:pPr>
            <a:r>
              <a:rPr lang="en-US" sz="3200" kern="0" dirty="0" smtClean="0">
                <a:latin typeface="Arial" panose="020B0604020202020204" pitchFamily="34" charset="0"/>
                <a:cs typeface="Arial" panose="020B0604020202020204" pitchFamily="34" charset="0"/>
              </a:rPr>
              <a:t>Pillar of cloud by day</a:t>
            </a:r>
          </a:p>
          <a:p>
            <a:pPr marL="514350" indent="-514350" algn="l">
              <a:buFont typeface="Arial" panose="020B0604020202020204" pitchFamily="34" charset="0"/>
              <a:buChar char="•"/>
            </a:pPr>
            <a:r>
              <a:rPr lang="en-US" sz="3200" kern="0" dirty="0" smtClean="0">
                <a:latin typeface="Arial" panose="020B0604020202020204" pitchFamily="34" charset="0"/>
                <a:cs typeface="Arial" panose="020B0604020202020204" pitchFamily="34" charset="0"/>
              </a:rPr>
              <a:t>Pillar of fire by night</a:t>
            </a:r>
          </a:p>
          <a:p>
            <a:pPr marL="514350" indent="-514350" algn="l">
              <a:buFont typeface="Arial" panose="020B0604020202020204" pitchFamily="34" charset="0"/>
              <a:buChar char="•"/>
            </a:pPr>
            <a:r>
              <a:rPr lang="en-US" sz="3200" kern="0" dirty="0" smtClean="0">
                <a:latin typeface="Arial" panose="020B0604020202020204" pitchFamily="34" charset="0"/>
                <a:cs typeface="Arial" panose="020B0604020202020204" pitchFamily="34" charset="0"/>
              </a:rPr>
              <a:t>Water from a rock</a:t>
            </a:r>
          </a:p>
          <a:p>
            <a:pPr marL="514350" indent="-514350" algn="l">
              <a:buFont typeface="Arial" panose="020B0604020202020204" pitchFamily="34" charset="0"/>
              <a:buChar char="•"/>
            </a:pPr>
            <a:r>
              <a:rPr lang="en-US" sz="3200" kern="0" dirty="0" smtClean="0">
                <a:latin typeface="Arial" panose="020B0604020202020204" pitchFamily="34" charset="0"/>
                <a:cs typeface="Arial" panose="020B0604020202020204" pitchFamily="34" charset="0"/>
              </a:rPr>
              <a:t>Manna from the sky</a:t>
            </a:r>
          </a:p>
          <a:p>
            <a:pPr marL="514350" indent="-514350" algn="l">
              <a:buFont typeface="Arial" panose="020B0604020202020204" pitchFamily="34" charset="0"/>
              <a:buChar char="•"/>
            </a:pPr>
            <a:r>
              <a:rPr lang="en-US" sz="3200" kern="0" dirty="0" smtClean="0">
                <a:latin typeface="Arial" panose="020B0604020202020204" pitchFamily="34" charset="0"/>
                <a:cs typeface="Arial" panose="020B0604020202020204" pitchFamily="34" charset="0"/>
              </a:rPr>
              <a:t>Quail for meat</a:t>
            </a:r>
            <a:endParaRPr lang="en-US" sz="32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878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133600"/>
            <a:ext cx="8839200" cy="5257800"/>
          </a:xfrm>
        </p:spPr>
        <p:txBody>
          <a:bodyPr/>
          <a:lstStyle/>
          <a:p>
            <a:pPr marL="0" indent="0">
              <a:buNone/>
            </a:pPr>
            <a:r>
              <a:rPr lang="en-US" i="1" dirty="0" smtClean="0">
                <a:solidFill>
                  <a:srgbClr val="903012"/>
                </a:solidFill>
                <a:latin typeface="Arial" pitchFamily="34" charset="0"/>
                <a:cs typeface="Arial" pitchFamily="34" charset="0"/>
              </a:rPr>
              <a:t>Numbers 13:31-32</a:t>
            </a:r>
          </a:p>
          <a:p>
            <a:pPr marL="0" lvl="0" indent="0" fontAlgn="auto">
              <a:spcAft>
                <a:spcPts val="0"/>
              </a:spcAft>
              <a:buNone/>
            </a:pPr>
            <a:r>
              <a:rPr lang="en-US" kern="1200" dirty="0">
                <a:latin typeface="Arial" panose="020B0604020202020204" pitchFamily="34" charset="0"/>
                <a:cs typeface="Arial" panose="020B0604020202020204" pitchFamily="34" charset="0"/>
              </a:rPr>
              <a:t>Then the men who had gone up with him said, “</a:t>
            </a:r>
            <a:r>
              <a:rPr lang="en-US" kern="1200" dirty="0">
                <a:solidFill>
                  <a:schemeClr val="accent2">
                    <a:lumMod val="75000"/>
                  </a:schemeClr>
                </a:solidFill>
                <a:latin typeface="Arial" panose="020B0604020202020204" pitchFamily="34" charset="0"/>
                <a:cs typeface="Arial" panose="020B0604020202020204" pitchFamily="34" charset="0"/>
              </a:rPr>
              <a:t>We are not able to go </a:t>
            </a:r>
            <a:r>
              <a:rPr lang="en-US" kern="1200" dirty="0">
                <a:latin typeface="Arial" panose="020B0604020202020204" pitchFamily="34" charset="0"/>
                <a:cs typeface="Arial" panose="020B0604020202020204" pitchFamily="34" charset="0"/>
              </a:rPr>
              <a:t>up against the people, for </a:t>
            </a:r>
            <a:r>
              <a:rPr lang="en-US" kern="1200" dirty="0">
                <a:solidFill>
                  <a:schemeClr val="accent2">
                    <a:lumMod val="75000"/>
                  </a:schemeClr>
                </a:solidFill>
                <a:latin typeface="Arial" panose="020B0604020202020204" pitchFamily="34" charset="0"/>
                <a:cs typeface="Arial" panose="020B0604020202020204" pitchFamily="34" charset="0"/>
              </a:rPr>
              <a:t>they are stronger </a:t>
            </a:r>
            <a:r>
              <a:rPr lang="en-US" kern="1200" dirty="0">
                <a:latin typeface="Arial" panose="020B0604020202020204" pitchFamily="34" charset="0"/>
                <a:cs typeface="Arial" panose="020B0604020202020204" pitchFamily="34" charset="0"/>
              </a:rPr>
              <a:t>than we are.” </a:t>
            </a:r>
            <a:r>
              <a:rPr lang="en-US" kern="1200" dirty="0" smtClean="0">
                <a:latin typeface="Arial" panose="020B0604020202020204" pitchFamily="34" charset="0"/>
                <a:cs typeface="Arial" panose="020B0604020202020204" pitchFamily="34" charset="0"/>
              </a:rPr>
              <a:t>So </a:t>
            </a:r>
            <a:r>
              <a:rPr lang="en-US" kern="1200" dirty="0">
                <a:latin typeface="Arial" panose="020B0604020202020204" pitchFamily="34" charset="0"/>
                <a:cs typeface="Arial" panose="020B0604020202020204" pitchFamily="34" charset="0"/>
              </a:rPr>
              <a:t>they brought to the people of Israel a bad report of the land that they had spied out, saying, “The land, through which we have gone to spy it out, is a land that devours its inhabitants, and all the people that we saw in it are of great height</a:t>
            </a:r>
            <a:r>
              <a:rPr lang="en-US" kern="1200" dirty="0" smtClean="0">
                <a:latin typeface="Arial" panose="020B0604020202020204" pitchFamily="34" charset="0"/>
                <a:cs typeface="Arial" panose="020B0604020202020204" pitchFamily="34" charset="0"/>
              </a:rPr>
              <a:t>.”</a:t>
            </a:r>
            <a:endParaRPr lang="en-US"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616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33800"/>
            <a:ext cx="8229600" cy="2819400"/>
          </a:xfrm>
        </p:spPr>
        <p:txBody>
          <a:bodyPr/>
          <a:lstStyle/>
          <a:p>
            <a:pPr marL="0" indent="0">
              <a:buNone/>
            </a:pPr>
            <a:r>
              <a:rPr lang="en-US" i="1" dirty="0" smtClean="0">
                <a:solidFill>
                  <a:srgbClr val="903012"/>
                </a:solidFill>
                <a:latin typeface="Arial" pitchFamily="34" charset="0"/>
                <a:cs typeface="Arial" pitchFamily="34" charset="0"/>
              </a:rPr>
              <a:t>Numbers 13:33</a:t>
            </a:r>
          </a:p>
          <a:p>
            <a:pPr marL="0" indent="0" fontAlgn="auto">
              <a:spcAft>
                <a:spcPts val="0"/>
              </a:spcAft>
              <a:buNone/>
            </a:pPr>
            <a:r>
              <a:rPr lang="en-US" kern="1200" dirty="0">
                <a:latin typeface="Arial" panose="020B0604020202020204" pitchFamily="34" charset="0"/>
                <a:cs typeface="Arial" panose="020B0604020202020204" pitchFamily="34" charset="0"/>
              </a:rPr>
              <a:t>A</a:t>
            </a:r>
            <a:r>
              <a:rPr lang="en-US" kern="1200" dirty="0" smtClean="0">
                <a:latin typeface="Arial" panose="020B0604020202020204" pitchFamily="34" charset="0"/>
                <a:cs typeface="Arial" panose="020B0604020202020204" pitchFamily="34" charset="0"/>
              </a:rPr>
              <a:t>nd </a:t>
            </a:r>
            <a:r>
              <a:rPr lang="en-US" kern="1200" dirty="0">
                <a:latin typeface="Arial" panose="020B0604020202020204" pitchFamily="34" charset="0"/>
                <a:cs typeface="Arial" panose="020B0604020202020204" pitchFamily="34" charset="0"/>
              </a:rPr>
              <a:t>there we saw the Nephilim (the sons of </a:t>
            </a:r>
            <a:r>
              <a:rPr lang="en-US" kern="1200" dirty="0" err="1">
                <a:latin typeface="Arial" panose="020B0604020202020204" pitchFamily="34" charset="0"/>
                <a:cs typeface="Arial" panose="020B0604020202020204" pitchFamily="34" charset="0"/>
              </a:rPr>
              <a:t>Anak</a:t>
            </a:r>
            <a:r>
              <a:rPr lang="en-US" kern="1200" dirty="0">
                <a:latin typeface="Arial" panose="020B0604020202020204" pitchFamily="34" charset="0"/>
                <a:cs typeface="Arial" panose="020B0604020202020204" pitchFamily="34" charset="0"/>
              </a:rPr>
              <a:t>, who come from the Nephilim), and we seemed to ourselves like grasshoppers, and so we seemed to them.”</a:t>
            </a:r>
          </a:p>
          <a:p>
            <a:pPr marL="0" lvl="0" indent="0" fontAlgn="auto">
              <a:spcAft>
                <a:spcPts val="0"/>
              </a:spcAft>
              <a:buNone/>
            </a:pPr>
            <a:r>
              <a:rPr lang="en-US" kern="1200" dirty="0" smtClean="0">
                <a:latin typeface="Arial" panose="020B0604020202020204" pitchFamily="34" charset="0"/>
                <a:cs typeface="Arial" panose="020B0604020202020204" pitchFamily="34" charset="0"/>
              </a:rPr>
              <a:t> </a:t>
            </a:r>
            <a:endParaRPr lang="en-US" kern="12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457200" y="2590800"/>
            <a:ext cx="8839200" cy="1066800"/>
          </a:xfrm>
        </p:spPr>
        <p:txBody>
          <a:bodyPr/>
          <a:lstStyle/>
          <a:p>
            <a:pPr algn="l"/>
            <a:r>
              <a:rPr lang="en-US" dirty="0" smtClean="0">
                <a:solidFill>
                  <a:srgbClr val="90301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There were </a:t>
            </a:r>
            <a:r>
              <a:rPr lang="en-US"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Giants</a:t>
            </a:r>
            <a:r>
              <a:rPr lang="en-US" dirty="0" smtClean="0">
                <a:solidFill>
                  <a:srgbClr val="90301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in the Land!</a:t>
            </a:r>
            <a:endParaRPr lang="en-US" dirty="0">
              <a:solidFill>
                <a:srgbClr val="90301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616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59" y="152400"/>
            <a:ext cx="9262241" cy="1066800"/>
          </a:xfrm>
        </p:spPr>
        <p:txBody>
          <a:bodyPr/>
          <a:lstStyle/>
          <a:p>
            <a:pPr algn="l"/>
            <a:r>
              <a:rPr lang="en-US"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 much for God’s provision...</a:t>
            </a:r>
            <a:endParaRPr lang="en-US"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itle 1"/>
          <p:cNvSpPr txBox="1">
            <a:spLocks/>
          </p:cNvSpPr>
          <p:nvPr/>
        </p:nvSpPr>
        <p:spPr bwMode="auto">
          <a:xfrm>
            <a:off x="381000" y="1752600"/>
            <a:ext cx="5943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pPr marL="514350" indent="-514350" algn="l">
              <a:buFont typeface="Arial" panose="020B0604020202020204" pitchFamily="34" charset="0"/>
              <a:buChar char="•"/>
            </a:pPr>
            <a:r>
              <a:rPr lang="en-US" sz="3200" kern="0" dirty="0" smtClean="0">
                <a:latin typeface="Arial" panose="020B0604020202020204" pitchFamily="34" charset="0"/>
                <a:cs typeface="Arial" panose="020B0604020202020204" pitchFamily="34" charset="0"/>
              </a:rPr>
              <a:t>Moses &amp; the Burning Bush</a:t>
            </a:r>
          </a:p>
          <a:p>
            <a:pPr marL="514350" indent="-514350" algn="l">
              <a:buFont typeface="Arial" panose="020B0604020202020204" pitchFamily="34" charset="0"/>
              <a:buChar char="•"/>
            </a:pPr>
            <a:r>
              <a:rPr lang="en-US" sz="3200" kern="0" dirty="0" smtClean="0">
                <a:latin typeface="Arial" panose="020B0604020202020204" pitchFamily="34" charset="0"/>
                <a:cs typeface="Arial" panose="020B0604020202020204" pitchFamily="34" charset="0"/>
              </a:rPr>
              <a:t>10 Plagues in Egypt</a:t>
            </a:r>
          </a:p>
          <a:p>
            <a:pPr marL="514350" indent="-514350" algn="l">
              <a:buFont typeface="Arial" panose="020B0604020202020204" pitchFamily="34" charset="0"/>
              <a:buChar char="•"/>
            </a:pPr>
            <a:r>
              <a:rPr lang="en-US" sz="3200" kern="0" dirty="0" smtClean="0">
                <a:latin typeface="Arial" panose="020B0604020202020204" pitchFamily="34" charset="0"/>
                <a:cs typeface="Arial" panose="020B0604020202020204" pitchFamily="34" charset="0"/>
              </a:rPr>
              <a:t>Deliverance from </a:t>
            </a:r>
            <a:r>
              <a:rPr lang="en-US" sz="3200" kern="0" dirty="0" err="1" smtClean="0">
                <a:latin typeface="Arial" panose="020B0604020202020204" pitchFamily="34" charset="0"/>
                <a:cs typeface="Arial" panose="020B0604020202020204" pitchFamily="34" charset="0"/>
              </a:rPr>
              <a:t>Pharoah</a:t>
            </a:r>
            <a:endParaRPr lang="en-US" sz="3200" kern="0" dirty="0" smtClean="0">
              <a:latin typeface="Arial" panose="020B0604020202020204" pitchFamily="34" charset="0"/>
              <a:cs typeface="Arial" panose="020B0604020202020204" pitchFamily="34" charset="0"/>
            </a:endParaRPr>
          </a:p>
          <a:p>
            <a:pPr marL="514350" indent="-514350" algn="l">
              <a:buFont typeface="Arial" panose="020B0604020202020204" pitchFamily="34" charset="0"/>
              <a:buChar char="•"/>
            </a:pPr>
            <a:r>
              <a:rPr lang="en-US" sz="3200" kern="0" dirty="0" smtClean="0">
                <a:latin typeface="Arial" panose="020B0604020202020204" pitchFamily="34" charset="0"/>
                <a:cs typeface="Arial" panose="020B0604020202020204" pitchFamily="34" charset="0"/>
              </a:rPr>
              <a:t>Parting of the Red Sea</a:t>
            </a:r>
          </a:p>
          <a:p>
            <a:pPr marL="514350" indent="-514350" algn="l">
              <a:buFont typeface="Arial" panose="020B0604020202020204" pitchFamily="34" charset="0"/>
              <a:buChar char="•"/>
            </a:pPr>
            <a:r>
              <a:rPr lang="en-US" sz="3200" kern="0" dirty="0" smtClean="0">
                <a:latin typeface="Arial" panose="020B0604020202020204" pitchFamily="34" charset="0"/>
                <a:cs typeface="Arial" panose="020B0604020202020204" pitchFamily="34" charset="0"/>
              </a:rPr>
              <a:t>YHWH speaking on Mt Sinai</a:t>
            </a:r>
          </a:p>
          <a:p>
            <a:pPr marL="514350" indent="-514350" algn="l">
              <a:buFont typeface="Arial" panose="020B0604020202020204" pitchFamily="34" charset="0"/>
              <a:buChar char="•"/>
            </a:pPr>
            <a:r>
              <a:rPr lang="en-US" sz="3200" kern="0" dirty="0" smtClean="0">
                <a:latin typeface="Arial" panose="020B0604020202020204" pitchFamily="34" charset="0"/>
                <a:cs typeface="Arial" panose="020B0604020202020204" pitchFamily="34" charset="0"/>
              </a:rPr>
              <a:t>Pillar of cloud by day</a:t>
            </a:r>
          </a:p>
          <a:p>
            <a:pPr marL="514350" indent="-514350" algn="l">
              <a:buFont typeface="Arial" panose="020B0604020202020204" pitchFamily="34" charset="0"/>
              <a:buChar char="•"/>
            </a:pPr>
            <a:r>
              <a:rPr lang="en-US" sz="3200" kern="0" dirty="0" smtClean="0">
                <a:latin typeface="Arial" panose="020B0604020202020204" pitchFamily="34" charset="0"/>
                <a:cs typeface="Arial" panose="020B0604020202020204" pitchFamily="34" charset="0"/>
              </a:rPr>
              <a:t>Pillar of fire by night</a:t>
            </a:r>
          </a:p>
          <a:p>
            <a:pPr marL="514350" indent="-514350" algn="l">
              <a:buFont typeface="Arial" panose="020B0604020202020204" pitchFamily="34" charset="0"/>
              <a:buChar char="•"/>
            </a:pPr>
            <a:r>
              <a:rPr lang="en-US" sz="3200" kern="0" dirty="0" smtClean="0">
                <a:latin typeface="Arial" panose="020B0604020202020204" pitchFamily="34" charset="0"/>
                <a:cs typeface="Arial" panose="020B0604020202020204" pitchFamily="34" charset="0"/>
              </a:rPr>
              <a:t>Water from a rock</a:t>
            </a:r>
          </a:p>
          <a:p>
            <a:pPr marL="514350" indent="-514350" algn="l">
              <a:buFont typeface="Arial" panose="020B0604020202020204" pitchFamily="34" charset="0"/>
              <a:buChar char="•"/>
            </a:pPr>
            <a:r>
              <a:rPr lang="en-US" sz="3200" kern="0" dirty="0" smtClean="0">
                <a:latin typeface="Arial" panose="020B0604020202020204" pitchFamily="34" charset="0"/>
                <a:cs typeface="Arial" panose="020B0604020202020204" pitchFamily="34" charset="0"/>
              </a:rPr>
              <a:t>Manna from the sky</a:t>
            </a:r>
          </a:p>
          <a:p>
            <a:pPr marL="514350" indent="-514350" algn="l">
              <a:buFont typeface="Arial" panose="020B0604020202020204" pitchFamily="34" charset="0"/>
              <a:buChar char="•"/>
            </a:pPr>
            <a:r>
              <a:rPr lang="en-US" sz="3200" kern="0" dirty="0" smtClean="0">
                <a:latin typeface="Arial" panose="020B0604020202020204" pitchFamily="34" charset="0"/>
                <a:cs typeface="Arial" panose="020B0604020202020204" pitchFamily="34" charset="0"/>
              </a:rPr>
              <a:t>Quail for meat</a:t>
            </a:r>
            <a:endParaRPr lang="en-US" sz="32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803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8229600" cy="6096000"/>
          </a:xfrm>
        </p:spPr>
        <p:txBody>
          <a:bodyPr/>
          <a:lstStyle/>
          <a:p>
            <a:pPr marL="0" indent="0">
              <a:buNone/>
            </a:pPr>
            <a:r>
              <a:rPr lang="en-US" i="1" dirty="0" smtClean="0">
                <a:solidFill>
                  <a:srgbClr val="903012"/>
                </a:solidFill>
                <a:latin typeface="Arial" pitchFamily="34" charset="0"/>
                <a:cs typeface="Arial" pitchFamily="34" charset="0"/>
              </a:rPr>
              <a:t>Numbers 14:1-2</a:t>
            </a:r>
          </a:p>
          <a:p>
            <a:pPr marL="0" lvl="0" indent="0" fontAlgn="auto">
              <a:spcAft>
                <a:spcPts val="0"/>
              </a:spcAft>
              <a:buNone/>
            </a:pPr>
            <a:r>
              <a:rPr lang="en-US" kern="1200" dirty="0">
                <a:latin typeface="Arial" panose="020B0604020202020204" pitchFamily="34" charset="0"/>
                <a:cs typeface="Arial" panose="020B0604020202020204" pitchFamily="34" charset="0"/>
              </a:rPr>
              <a:t>Then all the congregation raised a loud cry, and the people wept that night. </a:t>
            </a:r>
            <a:r>
              <a:rPr lang="en-US" kern="1200" dirty="0" smtClean="0">
                <a:latin typeface="Arial" panose="020B0604020202020204" pitchFamily="34" charset="0"/>
                <a:cs typeface="Arial" panose="020B0604020202020204" pitchFamily="34" charset="0"/>
              </a:rPr>
              <a:t>And </a:t>
            </a:r>
            <a:r>
              <a:rPr lang="en-US" kern="1200" dirty="0">
                <a:latin typeface="Arial" panose="020B0604020202020204" pitchFamily="34" charset="0"/>
                <a:cs typeface="Arial" panose="020B0604020202020204" pitchFamily="34" charset="0"/>
              </a:rPr>
              <a:t>all the people of Israel grumbled against Moses and Aaron. The whole congregation said to them, “Would that we had died in the land of Egypt! Or </a:t>
            </a:r>
            <a:r>
              <a:rPr lang="en-US" b="1" kern="1200" dirty="0">
                <a:solidFill>
                  <a:schemeClr val="accent2">
                    <a:lumMod val="75000"/>
                  </a:schemeClr>
                </a:solidFill>
                <a:latin typeface="Arial" panose="020B0604020202020204" pitchFamily="34" charset="0"/>
                <a:cs typeface="Arial" panose="020B0604020202020204" pitchFamily="34" charset="0"/>
              </a:rPr>
              <a:t>would that we had died in this wilderness!</a:t>
            </a:r>
            <a:r>
              <a:rPr lang="en-US" b="1" kern="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6616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600"/>
            <a:ext cx="7239000" cy="1066800"/>
          </a:xfrm>
          <a:ln>
            <a:noFill/>
          </a:ln>
        </p:spPr>
        <p:txBody>
          <a:bodyPr/>
          <a:lstStyle/>
          <a:p>
            <a:pPr algn="l"/>
            <a:r>
              <a:rPr lang="en-US" dirty="0" smtClean="0">
                <a:solidFill>
                  <a:srgbClr val="90301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Seven Annual</a:t>
            </a:r>
            <a:br>
              <a:rPr lang="en-US" dirty="0" smtClean="0">
                <a:solidFill>
                  <a:srgbClr val="90301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dirty="0" smtClean="0">
                <a:solidFill>
                  <a:srgbClr val="90301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Appointed Times of YHWH</a:t>
            </a:r>
            <a:endParaRPr lang="en-US" dirty="0">
              <a:solidFill>
                <a:srgbClr val="90301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4038600"/>
            <a:ext cx="7620000" cy="1981200"/>
          </a:xfrm>
        </p:spPr>
        <p:txBody>
          <a:bodyPr/>
          <a:lstStyle/>
          <a:p>
            <a:pPr>
              <a:buFont typeface="Arial" panose="020B0604020202020204" pitchFamily="34" charset="0"/>
              <a:buChar char="•"/>
            </a:pP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Recall PAST events</a:t>
            </a:r>
          </a:p>
          <a:p>
            <a:pPr>
              <a:buFont typeface="Arial" panose="020B0604020202020204" pitchFamily="34" charset="0"/>
              <a:buChar char="•"/>
            </a:pP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Have PRESENT applications</a:t>
            </a:r>
          </a:p>
          <a:p>
            <a:pPr>
              <a:buFont typeface="Arial" panose="020B0604020202020204" pitchFamily="34" charset="0"/>
              <a:buChar char="•"/>
            </a:pP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Foreshadow FUTURE fulfillments</a:t>
            </a:r>
          </a:p>
          <a:p>
            <a:pPr>
              <a:buFont typeface="Arial" panose="020B0604020202020204" pitchFamily="34" charset="0"/>
              <a:buChar char="•"/>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681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3200"/>
            <a:ext cx="8229600" cy="6096000"/>
          </a:xfrm>
        </p:spPr>
        <p:txBody>
          <a:bodyPr/>
          <a:lstStyle/>
          <a:p>
            <a:pPr marL="0" indent="0">
              <a:buNone/>
            </a:pPr>
            <a:r>
              <a:rPr lang="en-US" i="1" dirty="0" smtClean="0">
                <a:solidFill>
                  <a:srgbClr val="903012"/>
                </a:solidFill>
                <a:latin typeface="Arial" pitchFamily="34" charset="0"/>
                <a:cs typeface="Arial" pitchFamily="34" charset="0"/>
              </a:rPr>
              <a:t>Numbers 14:3-4</a:t>
            </a:r>
          </a:p>
          <a:p>
            <a:pPr marL="0" lvl="0" indent="0" fontAlgn="auto">
              <a:spcAft>
                <a:spcPts val="0"/>
              </a:spcAft>
              <a:buNone/>
            </a:pPr>
            <a:r>
              <a:rPr lang="en-US" kern="1200" dirty="0">
                <a:latin typeface="Arial" panose="020B0604020202020204" pitchFamily="34" charset="0"/>
                <a:cs typeface="Arial" panose="020B0604020202020204" pitchFamily="34" charset="0"/>
              </a:rPr>
              <a:t>Why is YHWH bringing us into this land, to fall by the sword? Our wives and our little ones will become a prey. Would it not be better for us to </a:t>
            </a:r>
            <a:r>
              <a:rPr lang="en-US" kern="1200" dirty="0">
                <a:solidFill>
                  <a:schemeClr val="accent2">
                    <a:lumMod val="75000"/>
                  </a:schemeClr>
                </a:solidFill>
                <a:latin typeface="Arial" panose="020B0604020202020204" pitchFamily="34" charset="0"/>
                <a:cs typeface="Arial" panose="020B0604020202020204" pitchFamily="34" charset="0"/>
              </a:rPr>
              <a:t>go back to Egypt</a:t>
            </a:r>
            <a:r>
              <a:rPr lang="en-US" kern="1200" dirty="0">
                <a:latin typeface="Arial" panose="020B0604020202020204" pitchFamily="34" charset="0"/>
                <a:cs typeface="Arial" panose="020B0604020202020204" pitchFamily="34" charset="0"/>
              </a:rPr>
              <a:t>?” </a:t>
            </a:r>
            <a:r>
              <a:rPr lang="en-US" kern="1200" dirty="0" smtClean="0">
                <a:latin typeface="Arial" panose="020B0604020202020204" pitchFamily="34" charset="0"/>
                <a:cs typeface="Arial" panose="020B0604020202020204" pitchFamily="34" charset="0"/>
              </a:rPr>
              <a:t>And </a:t>
            </a:r>
            <a:r>
              <a:rPr lang="en-US" kern="1200" dirty="0">
                <a:latin typeface="Arial" panose="020B0604020202020204" pitchFamily="34" charset="0"/>
                <a:cs typeface="Arial" panose="020B0604020202020204" pitchFamily="34" charset="0"/>
              </a:rPr>
              <a:t>they said to one another, “Let us choose a leader and </a:t>
            </a:r>
            <a:r>
              <a:rPr lang="en-US" kern="1200" dirty="0">
                <a:solidFill>
                  <a:schemeClr val="accent2">
                    <a:lumMod val="75000"/>
                  </a:schemeClr>
                </a:solidFill>
                <a:latin typeface="Arial" panose="020B0604020202020204" pitchFamily="34" charset="0"/>
                <a:cs typeface="Arial" panose="020B0604020202020204" pitchFamily="34" charset="0"/>
              </a:rPr>
              <a:t>go back to Egypt</a:t>
            </a:r>
            <a:r>
              <a:rPr lang="en-US" kern="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6616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310" y="2590800"/>
            <a:ext cx="8839200" cy="1066800"/>
          </a:xfrm>
        </p:spPr>
        <p:txBody>
          <a:bodyPr/>
          <a:lstStyle/>
          <a:p>
            <a:pPr algn="l"/>
            <a:r>
              <a:rPr lang="en-US" dirty="0" smtClean="0">
                <a:solidFill>
                  <a:srgbClr val="90301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 you ever feel that way?</a:t>
            </a:r>
            <a:endParaRPr lang="en-US" dirty="0">
              <a:solidFill>
                <a:srgbClr val="90301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itle 1"/>
          <p:cNvSpPr txBox="1">
            <a:spLocks/>
          </p:cNvSpPr>
          <p:nvPr/>
        </p:nvSpPr>
        <p:spPr bwMode="auto">
          <a:xfrm>
            <a:off x="457200" y="3429000"/>
            <a:ext cx="8229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pPr marL="514350" indent="-514350" algn="l">
              <a:buFont typeface="Arial" panose="020B0604020202020204" pitchFamily="34" charset="0"/>
              <a:buChar char="•"/>
            </a:pPr>
            <a:r>
              <a:rPr lang="en-US" sz="3200" kern="0" dirty="0" smtClean="0">
                <a:latin typeface="Arial" panose="020B0604020202020204" pitchFamily="34" charset="0"/>
                <a:cs typeface="Arial" panose="020B0604020202020204" pitchFamily="34" charset="0"/>
              </a:rPr>
              <a:t>Life is too hard...</a:t>
            </a:r>
          </a:p>
          <a:p>
            <a:pPr marL="514350" indent="-514350" algn="l">
              <a:buFont typeface="Arial" panose="020B0604020202020204" pitchFamily="34" charset="0"/>
              <a:buChar char="•"/>
            </a:pPr>
            <a:r>
              <a:rPr lang="en-US" sz="3200" kern="0" dirty="0" smtClean="0">
                <a:latin typeface="Arial" panose="020B0604020202020204" pitchFamily="34" charset="0"/>
                <a:cs typeface="Arial" panose="020B0604020202020204" pitchFamily="34" charset="0"/>
              </a:rPr>
              <a:t>I don’t believe God’s promises...</a:t>
            </a:r>
          </a:p>
          <a:p>
            <a:pPr marL="514350" indent="-514350" algn="l">
              <a:buFont typeface="Arial" panose="020B0604020202020204" pitchFamily="34" charset="0"/>
              <a:buChar char="•"/>
            </a:pPr>
            <a:r>
              <a:rPr lang="en-US" sz="3200" kern="0" dirty="0" smtClean="0">
                <a:latin typeface="Arial" panose="020B0604020202020204" pitchFamily="34" charset="0"/>
                <a:cs typeface="Arial" panose="020B0604020202020204" pitchFamily="34" charset="0"/>
              </a:rPr>
              <a:t>I want to go back to my previous life...</a:t>
            </a:r>
          </a:p>
          <a:p>
            <a:pPr marL="514350" indent="-514350" algn="l">
              <a:buFont typeface="Arial" panose="020B0604020202020204" pitchFamily="34" charset="0"/>
              <a:buChar char="•"/>
            </a:pPr>
            <a:r>
              <a:rPr lang="en-US" sz="3200" kern="0" dirty="0">
                <a:latin typeface="Arial" panose="020B0604020202020204" pitchFamily="34" charset="0"/>
                <a:cs typeface="Arial" panose="020B0604020202020204" pitchFamily="34" charset="0"/>
              </a:rPr>
              <a:t>I wish I could die</a:t>
            </a:r>
            <a:r>
              <a:rPr lang="en-US" sz="3200" kern="0" dirty="0" smtClean="0">
                <a:latin typeface="Arial" panose="020B0604020202020204" pitchFamily="34" charset="0"/>
                <a:cs typeface="Arial" panose="020B0604020202020204" pitchFamily="34" charset="0"/>
              </a:rPr>
              <a:t>...</a:t>
            </a:r>
            <a:endParaRPr lang="en-US" sz="3200" kern="0" dirty="0">
              <a:latin typeface="Arial" panose="020B0604020202020204" pitchFamily="34" charset="0"/>
              <a:cs typeface="Arial" panose="020B0604020202020204" pitchFamily="34" charset="0"/>
            </a:endParaRPr>
          </a:p>
        </p:txBody>
      </p:sp>
      <p:sp>
        <p:nvSpPr>
          <p:cNvPr id="4" name="Title 1"/>
          <p:cNvSpPr txBox="1">
            <a:spLocks/>
          </p:cNvSpPr>
          <p:nvPr/>
        </p:nvSpPr>
        <p:spPr bwMode="auto">
          <a:xfrm>
            <a:off x="457200" y="5715000"/>
            <a:ext cx="8839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pPr algn="l"/>
            <a:r>
              <a:rPr lang="en-US" kern="0" dirty="0" smtClean="0">
                <a:solidFill>
                  <a:srgbClr val="90301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That’s life in the desert...</a:t>
            </a:r>
            <a:endParaRPr lang="en-US" kern="0" dirty="0">
              <a:solidFill>
                <a:srgbClr val="90301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031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2324" y="4429542"/>
            <a:ext cx="9498724" cy="2123658"/>
          </a:xfrm>
          <a:prstGeom prst="rect">
            <a:avLst/>
          </a:prstGeom>
          <a:noFill/>
          <a:effectLst/>
        </p:spPr>
        <p:txBody>
          <a:bodyPr wrap="square" lIns="91440" tIns="45720" rIns="91440" bIns="45720">
            <a:spAutoFit/>
            <a:scene3d>
              <a:camera prst="orthographicFront"/>
              <a:lightRig rig="twoPt" dir="t"/>
            </a:scene3d>
            <a:sp3d extrusionH="57150" prstMaterial="plastic">
              <a:bevelT w="38100" h="38100"/>
              <a:bevelB w="82550" h="38100" prst="coolSlant"/>
            </a:sp3d>
          </a:bodyPr>
          <a:lstStyle/>
          <a:p>
            <a:pPr algn="ctr">
              <a:lnSpc>
                <a:spcPct val="150000"/>
              </a:lnSpc>
            </a:pPr>
            <a:r>
              <a:rPr lang="en-US" sz="4400" b="1" dirty="0" smtClean="0">
                <a:ln w="18415" cmpd="sng">
                  <a:solidFill>
                    <a:schemeClr val="bg2">
                      <a:lumMod val="75000"/>
                    </a:schemeClr>
                  </a:solidFill>
                  <a:prstDash val="solid"/>
                </a:ln>
                <a:solidFill>
                  <a:srgbClr val="903012"/>
                </a:solidFill>
                <a:latin typeface="Arial" pitchFamily="34" charset="0"/>
                <a:ea typeface="Aegean" pitchFamily="34" charset="0"/>
                <a:cs typeface="Arial" pitchFamily="34" charset="0"/>
              </a:rPr>
              <a:t>When we FALTER in our FAITH,</a:t>
            </a:r>
          </a:p>
          <a:p>
            <a:pPr algn="ctr">
              <a:lnSpc>
                <a:spcPct val="150000"/>
              </a:lnSpc>
            </a:pPr>
            <a:r>
              <a:rPr lang="en-US" sz="4400" b="1" dirty="0" smtClean="0">
                <a:ln w="18415" cmpd="sng">
                  <a:solidFill>
                    <a:schemeClr val="bg2">
                      <a:lumMod val="75000"/>
                    </a:schemeClr>
                  </a:solidFill>
                  <a:prstDash val="solid"/>
                </a:ln>
                <a:solidFill>
                  <a:srgbClr val="903012"/>
                </a:solidFill>
                <a:latin typeface="Arial" pitchFamily="34" charset="0"/>
                <a:ea typeface="Aegean" pitchFamily="34" charset="0"/>
                <a:cs typeface="Arial" pitchFamily="34" charset="0"/>
              </a:rPr>
              <a:t>We need to FALL on our FACE!</a:t>
            </a:r>
          </a:p>
        </p:txBody>
      </p:sp>
    </p:spTree>
    <p:extLst>
      <p:ext uri="{BB962C8B-B14F-4D97-AF65-F5344CB8AC3E}">
        <p14:creationId xmlns:p14="http://schemas.microsoft.com/office/powerpoint/2010/main" val="330822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438400"/>
            <a:ext cx="8229600" cy="4267200"/>
          </a:xfrm>
        </p:spPr>
        <p:txBody>
          <a:bodyPr/>
          <a:lstStyle/>
          <a:p>
            <a:pPr marL="0" indent="0">
              <a:buNone/>
            </a:pPr>
            <a:r>
              <a:rPr lang="en-US" i="1" dirty="0" smtClean="0">
                <a:solidFill>
                  <a:srgbClr val="903012"/>
                </a:solidFill>
                <a:latin typeface="Arial" pitchFamily="34" charset="0"/>
                <a:cs typeface="Arial" pitchFamily="34" charset="0"/>
              </a:rPr>
              <a:t>Numbers 14:5-7</a:t>
            </a:r>
          </a:p>
          <a:p>
            <a:pPr marL="0" lvl="0" indent="0" fontAlgn="auto">
              <a:spcAft>
                <a:spcPts val="0"/>
              </a:spcAft>
              <a:buNone/>
            </a:pPr>
            <a:r>
              <a:rPr lang="en-US" kern="1200" dirty="0">
                <a:latin typeface="Arial" panose="020B0604020202020204" pitchFamily="34" charset="0"/>
                <a:cs typeface="Arial" panose="020B0604020202020204" pitchFamily="34" charset="0"/>
              </a:rPr>
              <a:t>Then Moses and Aaron </a:t>
            </a:r>
            <a:r>
              <a:rPr lang="en-US" kern="1200" dirty="0">
                <a:solidFill>
                  <a:schemeClr val="accent2">
                    <a:lumMod val="75000"/>
                  </a:schemeClr>
                </a:solidFill>
                <a:latin typeface="Arial" panose="020B0604020202020204" pitchFamily="34" charset="0"/>
                <a:cs typeface="Arial" panose="020B0604020202020204" pitchFamily="34" charset="0"/>
              </a:rPr>
              <a:t>fell on their faces </a:t>
            </a:r>
            <a:r>
              <a:rPr lang="en-US" kern="1200" dirty="0">
                <a:latin typeface="Arial" panose="020B0604020202020204" pitchFamily="34" charset="0"/>
                <a:cs typeface="Arial" panose="020B0604020202020204" pitchFamily="34" charset="0"/>
              </a:rPr>
              <a:t>before all the assembly of the congregation of the people of Israel. </a:t>
            </a:r>
            <a:r>
              <a:rPr lang="en-US" kern="1200" dirty="0" smtClean="0">
                <a:latin typeface="Arial" panose="020B0604020202020204" pitchFamily="34" charset="0"/>
                <a:cs typeface="Arial" panose="020B0604020202020204" pitchFamily="34" charset="0"/>
              </a:rPr>
              <a:t>And </a:t>
            </a:r>
            <a:r>
              <a:rPr lang="en-US" kern="1200" dirty="0">
                <a:solidFill>
                  <a:schemeClr val="accent2">
                    <a:lumMod val="75000"/>
                  </a:schemeClr>
                </a:solidFill>
                <a:latin typeface="Arial" panose="020B0604020202020204" pitchFamily="34" charset="0"/>
                <a:cs typeface="Arial" panose="020B0604020202020204" pitchFamily="34" charset="0"/>
              </a:rPr>
              <a:t>Joshua</a:t>
            </a:r>
            <a:r>
              <a:rPr lang="en-US" kern="1200" dirty="0">
                <a:latin typeface="Arial" panose="020B0604020202020204" pitchFamily="34" charset="0"/>
                <a:cs typeface="Arial" panose="020B0604020202020204" pitchFamily="34" charset="0"/>
              </a:rPr>
              <a:t> the son of Nun and </a:t>
            </a:r>
            <a:r>
              <a:rPr lang="en-US" kern="1200" dirty="0">
                <a:solidFill>
                  <a:schemeClr val="accent2">
                    <a:lumMod val="75000"/>
                  </a:schemeClr>
                </a:solidFill>
                <a:latin typeface="Arial" panose="020B0604020202020204" pitchFamily="34" charset="0"/>
                <a:cs typeface="Arial" panose="020B0604020202020204" pitchFamily="34" charset="0"/>
              </a:rPr>
              <a:t>Caleb</a:t>
            </a:r>
            <a:r>
              <a:rPr lang="en-US" kern="1200" dirty="0">
                <a:latin typeface="Arial" panose="020B0604020202020204" pitchFamily="34" charset="0"/>
                <a:cs typeface="Arial" panose="020B0604020202020204" pitchFamily="34" charset="0"/>
              </a:rPr>
              <a:t> the son of </a:t>
            </a:r>
            <a:r>
              <a:rPr lang="en-US" kern="1200" dirty="0" err="1">
                <a:latin typeface="Arial" panose="020B0604020202020204" pitchFamily="34" charset="0"/>
                <a:cs typeface="Arial" panose="020B0604020202020204" pitchFamily="34" charset="0"/>
              </a:rPr>
              <a:t>Jephunneh</a:t>
            </a:r>
            <a:r>
              <a:rPr lang="en-US" kern="1200" dirty="0">
                <a:latin typeface="Arial" panose="020B0604020202020204" pitchFamily="34" charset="0"/>
                <a:cs typeface="Arial" panose="020B0604020202020204" pitchFamily="34" charset="0"/>
              </a:rPr>
              <a:t>, who were among those who had spied out the land, tore their clothes </a:t>
            </a:r>
            <a:r>
              <a:rPr lang="en-US" kern="1200" dirty="0" smtClean="0">
                <a:latin typeface="Arial" panose="020B0604020202020204" pitchFamily="34" charset="0"/>
                <a:cs typeface="Arial" panose="020B0604020202020204" pitchFamily="34" charset="0"/>
              </a:rPr>
              <a:t>and </a:t>
            </a:r>
            <a:r>
              <a:rPr lang="en-US" kern="1200" dirty="0">
                <a:latin typeface="Arial" panose="020B0604020202020204" pitchFamily="34" charset="0"/>
                <a:cs typeface="Arial" panose="020B0604020202020204" pitchFamily="34" charset="0"/>
              </a:rPr>
              <a:t>said to all the congregation of the people of </a:t>
            </a:r>
            <a:r>
              <a:rPr lang="en-US" kern="1200" dirty="0" smtClean="0">
                <a:latin typeface="Arial" panose="020B0604020202020204" pitchFamily="34" charset="0"/>
                <a:cs typeface="Arial" panose="020B0604020202020204" pitchFamily="34" charset="0"/>
              </a:rPr>
              <a:t>Israel: </a:t>
            </a:r>
            <a:endParaRPr lang="en-US"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619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686800" cy="5029200"/>
          </a:xfrm>
        </p:spPr>
        <p:txBody>
          <a:bodyPr/>
          <a:lstStyle/>
          <a:p>
            <a:pPr marL="0" indent="0">
              <a:buNone/>
            </a:pPr>
            <a:r>
              <a:rPr lang="en-US" i="1" dirty="0" smtClean="0">
                <a:solidFill>
                  <a:srgbClr val="903012"/>
                </a:solidFill>
                <a:latin typeface="Arial" pitchFamily="34" charset="0"/>
                <a:cs typeface="Arial" pitchFamily="34" charset="0"/>
              </a:rPr>
              <a:t>Numbers 14:8-9</a:t>
            </a:r>
          </a:p>
          <a:p>
            <a:pPr marL="0" lvl="0" indent="0" fontAlgn="auto">
              <a:spcAft>
                <a:spcPts val="0"/>
              </a:spcAft>
              <a:buNone/>
            </a:pPr>
            <a:r>
              <a:rPr lang="en-US" kern="1200" dirty="0" smtClean="0">
                <a:latin typeface="Arial" panose="020B0604020202020204" pitchFamily="34" charset="0"/>
                <a:cs typeface="Arial" panose="020B0604020202020204" pitchFamily="34" charset="0"/>
              </a:rPr>
              <a:t>“The </a:t>
            </a:r>
            <a:r>
              <a:rPr lang="en-US" kern="1200" dirty="0">
                <a:latin typeface="Arial" panose="020B0604020202020204" pitchFamily="34" charset="0"/>
                <a:cs typeface="Arial" panose="020B0604020202020204" pitchFamily="34" charset="0"/>
              </a:rPr>
              <a:t>land, which we passed through to spy it out, is an exceedingly good land. </a:t>
            </a:r>
            <a:r>
              <a:rPr lang="en-US" kern="1200" dirty="0" smtClean="0">
                <a:latin typeface="Arial" panose="020B0604020202020204" pitchFamily="34" charset="0"/>
                <a:cs typeface="Arial" panose="020B0604020202020204" pitchFamily="34" charset="0"/>
              </a:rPr>
              <a:t>If </a:t>
            </a:r>
            <a:r>
              <a:rPr lang="en-US" kern="1200" dirty="0">
                <a:latin typeface="Arial" panose="020B0604020202020204" pitchFamily="34" charset="0"/>
                <a:cs typeface="Arial" panose="020B0604020202020204" pitchFamily="34" charset="0"/>
              </a:rPr>
              <a:t>YHWH delights in us, </a:t>
            </a:r>
            <a:r>
              <a:rPr lang="en-US" kern="1200" dirty="0">
                <a:solidFill>
                  <a:schemeClr val="accent6">
                    <a:lumMod val="75000"/>
                  </a:schemeClr>
                </a:solidFill>
                <a:latin typeface="Arial" panose="020B0604020202020204" pitchFamily="34" charset="0"/>
                <a:cs typeface="Arial" panose="020B0604020202020204" pitchFamily="34" charset="0"/>
              </a:rPr>
              <a:t>he will bring us </a:t>
            </a:r>
            <a:r>
              <a:rPr lang="en-US" kern="1200" dirty="0">
                <a:latin typeface="Arial" panose="020B0604020202020204" pitchFamily="34" charset="0"/>
                <a:cs typeface="Arial" panose="020B0604020202020204" pitchFamily="34" charset="0"/>
              </a:rPr>
              <a:t>into this land </a:t>
            </a:r>
            <a:r>
              <a:rPr lang="en-US" kern="1200" dirty="0">
                <a:solidFill>
                  <a:schemeClr val="accent6">
                    <a:lumMod val="75000"/>
                  </a:schemeClr>
                </a:solidFill>
                <a:latin typeface="Arial" panose="020B0604020202020204" pitchFamily="34" charset="0"/>
                <a:cs typeface="Arial" panose="020B0604020202020204" pitchFamily="34" charset="0"/>
              </a:rPr>
              <a:t>and give it to us</a:t>
            </a:r>
            <a:r>
              <a:rPr lang="en-US" kern="1200" dirty="0">
                <a:latin typeface="Arial" panose="020B0604020202020204" pitchFamily="34" charset="0"/>
                <a:cs typeface="Arial" panose="020B0604020202020204" pitchFamily="34" charset="0"/>
              </a:rPr>
              <a:t>, a land that flows with milk and honey. </a:t>
            </a:r>
            <a:r>
              <a:rPr lang="en-US" kern="1200" dirty="0" smtClean="0">
                <a:latin typeface="Arial" panose="020B0604020202020204" pitchFamily="34" charset="0"/>
                <a:cs typeface="Arial" panose="020B0604020202020204" pitchFamily="34" charset="0"/>
              </a:rPr>
              <a:t>Only </a:t>
            </a:r>
            <a:r>
              <a:rPr lang="en-US" kern="1200" dirty="0">
                <a:latin typeface="Arial" panose="020B0604020202020204" pitchFamily="34" charset="0"/>
                <a:cs typeface="Arial" panose="020B0604020202020204" pitchFamily="34" charset="0"/>
              </a:rPr>
              <a:t>do not rebel against YHWH. And do not fear the people of the land, for they are bread for us. Their protection is removed from them, and </a:t>
            </a:r>
            <a:r>
              <a:rPr lang="en-US" kern="1200" dirty="0">
                <a:solidFill>
                  <a:schemeClr val="accent2">
                    <a:lumMod val="75000"/>
                  </a:schemeClr>
                </a:solidFill>
                <a:latin typeface="Arial" panose="020B0604020202020204" pitchFamily="34" charset="0"/>
                <a:cs typeface="Arial" panose="020B0604020202020204" pitchFamily="34" charset="0"/>
              </a:rPr>
              <a:t>YHWH is with us</a:t>
            </a:r>
            <a:r>
              <a:rPr lang="en-US" kern="1200" dirty="0">
                <a:latin typeface="Arial" panose="020B0604020202020204" pitchFamily="34" charset="0"/>
                <a:cs typeface="Arial" panose="020B0604020202020204" pitchFamily="34" charset="0"/>
              </a:rPr>
              <a:t>; do not fear them.”</a:t>
            </a:r>
          </a:p>
        </p:txBody>
      </p:sp>
    </p:spTree>
    <p:extLst>
      <p:ext uri="{BB962C8B-B14F-4D97-AF65-F5344CB8AC3E}">
        <p14:creationId xmlns:p14="http://schemas.microsoft.com/office/powerpoint/2010/main" val="20668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33800"/>
            <a:ext cx="8229600" cy="1828800"/>
          </a:xfrm>
        </p:spPr>
        <p:txBody>
          <a:bodyPr/>
          <a:lstStyle/>
          <a:p>
            <a:pPr marL="0" indent="0">
              <a:buNone/>
            </a:pPr>
            <a:r>
              <a:rPr lang="en-US" i="1" dirty="0" smtClean="0">
                <a:solidFill>
                  <a:srgbClr val="903012"/>
                </a:solidFill>
                <a:latin typeface="Arial" pitchFamily="34" charset="0"/>
                <a:cs typeface="Arial" pitchFamily="34" charset="0"/>
              </a:rPr>
              <a:t>Numbers 14:10</a:t>
            </a:r>
          </a:p>
          <a:p>
            <a:pPr marL="0" indent="0" fontAlgn="auto">
              <a:spcAft>
                <a:spcPts val="0"/>
              </a:spcAft>
              <a:buNone/>
            </a:pPr>
            <a:r>
              <a:rPr lang="en-US" kern="1200" dirty="0" smtClean="0">
                <a:latin typeface="Arial" panose="020B0604020202020204" pitchFamily="34" charset="0"/>
                <a:cs typeface="Arial" panose="020B0604020202020204" pitchFamily="34" charset="0"/>
              </a:rPr>
              <a:t>Then </a:t>
            </a:r>
            <a:r>
              <a:rPr lang="en-US" kern="1200" dirty="0">
                <a:latin typeface="Arial" panose="020B0604020202020204" pitchFamily="34" charset="0"/>
                <a:cs typeface="Arial" panose="020B0604020202020204" pitchFamily="34" charset="0"/>
              </a:rPr>
              <a:t>all the congregation said to stone them with stones</a:t>
            </a:r>
            <a:r>
              <a:rPr lang="en-US" kern="1200" dirty="0" smtClean="0">
                <a:latin typeface="Arial" panose="020B0604020202020204" pitchFamily="34" charset="0"/>
                <a:cs typeface="Arial" panose="020B0604020202020204" pitchFamily="34" charset="0"/>
              </a:rPr>
              <a:t>.</a:t>
            </a:r>
            <a:endParaRPr lang="en-US" kern="12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228600" y="2590800"/>
            <a:ext cx="8839200" cy="1066800"/>
          </a:xfrm>
        </p:spPr>
        <p:txBody>
          <a:bodyPr/>
          <a:lstStyle/>
          <a:p>
            <a:pPr algn="l"/>
            <a:r>
              <a:rPr lang="en-US" dirty="0" smtClean="0">
                <a:solidFill>
                  <a:srgbClr val="90301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Joshua &amp; Caleb spoke Truth</a:t>
            </a:r>
            <a:endParaRPr lang="en-US" dirty="0">
              <a:solidFill>
                <a:srgbClr val="90301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itle 1"/>
          <p:cNvSpPr txBox="1">
            <a:spLocks/>
          </p:cNvSpPr>
          <p:nvPr/>
        </p:nvSpPr>
        <p:spPr bwMode="auto">
          <a:xfrm>
            <a:off x="304800" y="5410200"/>
            <a:ext cx="8839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pPr algn="l"/>
            <a:r>
              <a:rPr lang="en-US" kern="0" dirty="0" smtClean="0">
                <a:solidFill>
                  <a:srgbClr val="90301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do you receive Truth?</a:t>
            </a:r>
            <a:endParaRPr lang="en-US" kern="0" dirty="0">
              <a:solidFill>
                <a:srgbClr val="90301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050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743200"/>
            <a:ext cx="8686800" cy="5029200"/>
          </a:xfrm>
        </p:spPr>
        <p:txBody>
          <a:bodyPr/>
          <a:lstStyle/>
          <a:p>
            <a:pPr marL="0" indent="0">
              <a:buNone/>
            </a:pPr>
            <a:r>
              <a:rPr lang="en-US" i="1" dirty="0" smtClean="0">
                <a:solidFill>
                  <a:srgbClr val="903012"/>
                </a:solidFill>
                <a:latin typeface="Arial" pitchFamily="34" charset="0"/>
                <a:cs typeface="Arial" pitchFamily="34" charset="0"/>
              </a:rPr>
              <a:t>Numbers 14:10-11</a:t>
            </a:r>
          </a:p>
          <a:p>
            <a:pPr marL="0" lvl="0" indent="0" fontAlgn="auto">
              <a:spcAft>
                <a:spcPts val="0"/>
              </a:spcAft>
              <a:buNone/>
            </a:pPr>
            <a:r>
              <a:rPr lang="en-US" kern="1200" dirty="0">
                <a:latin typeface="Arial" panose="020B0604020202020204" pitchFamily="34" charset="0"/>
                <a:cs typeface="Arial" panose="020B0604020202020204" pitchFamily="34" charset="0"/>
              </a:rPr>
              <a:t>But the </a:t>
            </a:r>
            <a:r>
              <a:rPr lang="en-US" kern="1200" dirty="0">
                <a:solidFill>
                  <a:schemeClr val="accent6">
                    <a:lumMod val="75000"/>
                  </a:schemeClr>
                </a:solidFill>
                <a:latin typeface="Arial" panose="020B0604020202020204" pitchFamily="34" charset="0"/>
                <a:cs typeface="Arial" panose="020B0604020202020204" pitchFamily="34" charset="0"/>
              </a:rPr>
              <a:t>glory of YHWH appeared </a:t>
            </a:r>
            <a:r>
              <a:rPr lang="en-US" kern="1200" dirty="0">
                <a:latin typeface="Arial" panose="020B0604020202020204" pitchFamily="34" charset="0"/>
                <a:cs typeface="Arial" panose="020B0604020202020204" pitchFamily="34" charset="0"/>
              </a:rPr>
              <a:t>at the tent of meeting to all the people of Israel. </a:t>
            </a:r>
            <a:r>
              <a:rPr lang="en-US" kern="1200" dirty="0" smtClean="0">
                <a:latin typeface="Arial" panose="020B0604020202020204" pitchFamily="34" charset="0"/>
                <a:cs typeface="Arial" panose="020B0604020202020204" pitchFamily="34" charset="0"/>
              </a:rPr>
              <a:t>And </a:t>
            </a:r>
            <a:r>
              <a:rPr lang="en-US" kern="1200" dirty="0">
                <a:latin typeface="Arial" panose="020B0604020202020204" pitchFamily="34" charset="0"/>
                <a:cs typeface="Arial" panose="020B0604020202020204" pitchFamily="34" charset="0"/>
              </a:rPr>
              <a:t>YHWH said to Moses, “How long will this people despise me? And how long will they not believe in me, </a:t>
            </a:r>
            <a:r>
              <a:rPr lang="en-US" kern="1200" dirty="0">
                <a:solidFill>
                  <a:schemeClr val="accent6">
                    <a:lumMod val="75000"/>
                  </a:schemeClr>
                </a:solidFill>
                <a:latin typeface="Arial" panose="020B0604020202020204" pitchFamily="34" charset="0"/>
                <a:cs typeface="Arial" panose="020B0604020202020204" pitchFamily="34" charset="0"/>
              </a:rPr>
              <a:t>in spite of all the signs </a:t>
            </a:r>
            <a:r>
              <a:rPr lang="en-US" kern="1200" dirty="0">
                <a:latin typeface="Arial" panose="020B0604020202020204" pitchFamily="34" charset="0"/>
                <a:cs typeface="Arial" panose="020B0604020202020204" pitchFamily="34" charset="0"/>
              </a:rPr>
              <a:t>that I have done among them?” </a:t>
            </a:r>
          </a:p>
        </p:txBody>
      </p:sp>
    </p:spTree>
    <p:extLst>
      <p:ext uri="{BB962C8B-B14F-4D97-AF65-F5344CB8AC3E}">
        <p14:creationId xmlns:p14="http://schemas.microsoft.com/office/powerpoint/2010/main" val="341341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895600"/>
            <a:ext cx="8686800" cy="2057400"/>
          </a:xfrm>
        </p:spPr>
        <p:txBody>
          <a:bodyPr/>
          <a:lstStyle/>
          <a:p>
            <a:pPr marL="0" indent="0">
              <a:buNone/>
            </a:pPr>
            <a:r>
              <a:rPr lang="en-US" i="1" dirty="0" smtClean="0">
                <a:solidFill>
                  <a:srgbClr val="903012"/>
                </a:solidFill>
                <a:latin typeface="Arial" pitchFamily="34" charset="0"/>
                <a:cs typeface="Arial" pitchFamily="34" charset="0"/>
              </a:rPr>
              <a:t>Numbers 14:28</a:t>
            </a:r>
          </a:p>
          <a:p>
            <a:pPr marL="0" lvl="0" indent="0" fontAlgn="auto">
              <a:spcAft>
                <a:spcPts val="0"/>
              </a:spcAft>
              <a:buNone/>
            </a:pPr>
            <a:r>
              <a:rPr lang="en-US" kern="1200" dirty="0" smtClean="0">
                <a:latin typeface="Arial" panose="020B0604020202020204" pitchFamily="34" charset="0"/>
                <a:cs typeface="Arial" panose="020B0604020202020204" pitchFamily="34" charset="0"/>
              </a:rPr>
              <a:t>“As </a:t>
            </a:r>
            <a:r>
              <a:rPr lang="en-US" kern="1200" dirty="0">
                <a:latin typeface="Arial" panose="020B0604020202020204" pitchFamily="34" charset="0"/>
                <a:cs typeface="Arial" panose="020B0604020202020204" pitchFamily="34" charset="0"/>
              </a:rPr>
              <a:t>I live</a:t>
            </a:r>
            <a:r>
              <a:rPr lang="en-US" kern="1200" dirty="0" smtClean="0">
                <a:latin typeface="Arial" panose="020B0604020202020204" pitchFamily="34" charset="0"/>
                <a:cs typeface="Arial" panose="020B0604020202020204" pitchFamily="34" charset="0"/>
              </a:rPr>
              <a:t>,” </a:t>
            </a:r>
            <a:r>
              <a:rPr lang="en-US" kern="1200" dirty="0">
                <a:latin typeface="Arial" panose="020B0604020202020204" pitchFamily="34" charset="0"/>
                <a:cs typeface="Arial" panose="020B0604020202020204" pitchFamily="34" charset="0"/>
              </a:rPr>
              <a:t>declares YHWH, </a:t>
            </a:r>
            <a:r>
              <a:rPr lang="en-US" kern="1200" dirty="0" smtClean="0">
                <a:latin typeface="Arial" panose="020B0604020202020204" pitchFamily="34" charset="0"/>
                <a:cs typeface="Arial" panose="020B0604020202020204" pitchFamily="34" charset="0"/>
              </a:rPr>
              <a:t>“</a:t>
            </a:r>
            <a:r>
              <a:rPr lang="en-US" kern="1200" dirty="0" smtClean="0">
                <a:solidFill>
                  <a:schemeClr val="accent2">
                    <a:lumMod val="75000"/>
                  </a:schemeClr>
                </a:solidFill>
                <a:latin typeface="Arial" panose="020B0604020202020204" pitchFamily="34" charset="0"/>
                <a:cs typeface="Arial" panose="020B0604020202020204" pitchFamily="34" charset="0"/>
              </a:rPr>
              <a:t>what </a:t>
            </a:r>
            <a:r>
              <a:rPr lang="en-US" kern="1200" dirty="0">
                <a:solidFill>
                  <a:schemeClr val="accent2">
                    <a:lumMod val="75000"/>
                  </a:schemeClr>
                </a:solidFill>
                <a:latin typeface="Arial" panose="020B0604020202020204" pitchFamily="34" charset="0"/>
                <a:cs typeface="Arial" panose="020B0604020202020204" pitchFamily="34" charset="0"/>
              </a:rPr>
              <a:t>you have said </a:t>
            </a:r>
            <a:r>
              <a:rPr lang="en-US" kern="1200" dirty="0">
                <a:latin typeface="Arial" panose="020B0604020202020204" pitchFamily="34" charset="0"/>
                <a:cs typeface="Arial" panose="020B0604020202020204" pitchFamily="34" charset="0"/>
              </a:rPr>
              <a:t>in my hearing </a:t>
            </a:r>
            <a:r>
              <a:rPr lang="en-US" kern="1200" dirty="0">
                <a:solidFill>
                  <a:schemeClr val="accent2">
                    <a:lumMod val="75000"/>
                  </a:schemeClr>
                </a:solidFill>
                <a:latin typeface="Arial" panose="020B0604020202020204" pitchFamily="34" charset="0"/>
                <a:cs typeface="Arial" panose="020B0604020202020204" pitchFamily="34" charset="0"/>
              </a:rPr>
              <a:t>I will do </a:t>
            </a:r>
            <a:r>
              <a:rPr lang="en-US" kern="1200" dirty="0">
                <a:latin typeface="Arial" panose="020B0604020202020204" pitchFamily="34" charset="0"/>
                <a:cs typeface="Arial" panose="020B0604020202020204" pitchFamily="34" charset="0"/>
              </a:rPr>
              <a:t>to </a:t>
            </a:r>
            <a:r>
              <a:rPr lang="en-US" kern="1200" dirty="0" smtClean="0">
                <a:latin typeface="Arial" panose="020B0604020202020204" pitchFamily="34" charset="0"/>
                <a:cs typeface="Arial" panose="020B0604020202020204" pitchFamily="34" charset="0"/>
              </a:rPr>
              <a:t>you.”</a:t>
            </a:r>
            <a:endParaRPr lang="en-US" kern="1200" dirty="0">
              <a:latin typeface="Arial" panose="020B0604020202020204" pitchFamily="34" charset="0"/>
              <a:cs typeface="Arial" panose="020B0604020202020204" pitchFamily="34" charset="0"/>
            </a:endParaRPr>
          </a:p>
        </p:txBody>
      </p:sp>
      <p:sp>
        <p:nvSpPr>
          <p:cNvPr id="4" name="Title 1"/>
          <p:cNvSpPr txBox="1">
            <a:spLocks/>
          </p:cNvSpPr>
          <p:nvPr/>
        </p:nvSpPr>
        <p:spPr bwMode="auto">
          <a:xfrm>
            <a:off x="381000" y="5181600"/>
            <a:ext cx="9448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pPr algn="l"/>
            <a:r>
              <a:rPr lang="en-US" sz="3200" b="1" dirty="0" smtClean="0">
                <a:solidFill>
                  <a:srgbClr val="903012"/>
                </a:solidFill>
                <a:latin typeface="Arial" panose="020B0604020202020204" pitchFamily="34" charset="0"/>
                <a:cs typeface="Arial" panose="020B0604020202020204" pitchFamily="34" charset="0"/>
              </a:rPr>
              <a:t>Would </a:t>
            </a:r>
            <a:r>
              <a:rPr lang="en-US" sz="3200" b="1" dirty="0">
                <a:solidFill>
                  <a:srgbClr val="903012"/>
                </a:solidFill>
                <a:latin typeface="Arial" panose="020B0604020202020204" pitchFamily="34" charset="0"/>
                <a:cs typeface="Arial" panose="020B0604020202020204" pitchFamily="34" charset="0"/>
              </a:rPr>
              <a:t>that we had died in this wilderness</a:t>
            </a:r>
            <a:r>
              <a:rPr lang="en-US" sz="3200" b="1" dirty="0" smtClean="0">
                <a:solidFill>
                  <a:srgbClr val="903012"/>
                </a:solidFill>
                <a:latin typeface="Arial" panose="020B0604020202020204" pitchFamily="34" charset="0"/>
                <a:cs typeface="Arial" panose="020B0604020202020204" pitchFamily="34" charset="0"/>
              </a:rPr>
              <a:t>!</a:t>
            </a:r>
            <a:endParaRPr lang="en-US" sz="3200" b="1" kern="0" dirty="0">
              <a:solidFill>
                <a:srgbClr val="90301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540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514600"/>
            <a:ext cx="8686800" cy="5029200"/>
          </a:xfrm>
        </p:spPr>
        <p:txBody>
          <a:bodyPr/>
          <a:lstStyle/>
          <a:p>
            <a:pPr marL="0" indent="0">
              <a:buNone/>
            </a:pPr>
            <a:r>
              <a:rPr lang="en-US" i="1" dirty="0" smtClean="0">
                <a:solidFill>
                  <a:srgbClr val="903012"/>
                </a:solidFill>
                <a:latin typeface="Arial" pitchFamily="34" charset="0"/>
                <a:cs typeface="Arial" pitchFamily="34" charset="0"/>
              </a:rPr>
              <a:t>Numbers 14:29-30</a:t>
            </a:r>
          </a:p>
          <a:p>
            <a:pPr marL="0" lvl="0" indent="0" fontAlgn="auto">
              <a:spcAft>
                <a:spcPts val="0"/>
              </a:spcAft>
              <a:buNone/>
            </a:pPr>
            <a:r>
              <a:rPr lang="en-US" kern="1200" dirty="0" smtClean="0">
                <a:solidFill>
                  <a:schemeClr val="accent2">
                    <a:lumMod val="75000"/>
                  </a:schemeClr>
                </a:solidFill>
                <a:latin typeface="Arial" panose="020B0604020202020204" pitchFamily="34" charset="0"/>
                <a:cs typeface="Arial" panose="020B0604020202020204" pitchFamily="34" charset="0"/>
              </a:rPr>
              <a:t>Your </a:t>
            </a:r>
            <a:r>
              <a:rPr lang="en-US" kern="1200" dirty="0">
                <a:solidFill>
                  <a:schemeClr val="accent2">
                    <a:lumMod val="75000"/>
                  </a:schemeClr>
                </a:solidFill>
                <a:latin typeface="Arial" panose="020B0604020202020204" pitchFamily="34" charset="0"/>
                <a:cs typeface="Arial" panose="020B0604020202020204" pitchFamily="34" charset="0"/>
              </a:rPr>
              <a:t>dead bodies shall fall in this wilderness</a:t>
            </a:r>
            <a:r>
              <a:rPr lang="en-US" kern="1200" dirty="0">
                <a:latin typeface="Arial" panose="020B0604020202020204" pitchFamily="34" charset="0"/>
                <a:cs typeface="Arial" panose="020B0604020202020204" pitchFamily="34" charset="0"/>
              </a:rPr>
              <a:t>, and of all your number, listed in the census from twenty years old and upward, who have grumbled against me, </a:t>
            </a:r>
            <a:r>
              <a:rPr lang="en-US" kern="1200" dirty="0" smtClean="0">
                <a:latin typeface="Arial" panose="020B0604020202020204" pitchFamily="34" charset="0"/>
                <a:cs typeface="Arial" panose="020B0604020202020204" pitchFamily="34" charset="0"/>
              </a:rPr>
              <a:t> </a:t>
            </a:r>
            <a:r>
              <a:rPr lang="en-US" kern="1200" dirty="0">
                <a:latin typeface="Arial" panose="020B0604020202020204" pitchFamily="34" charset="0"/>
                <a:cs typeface="Arial" panose="020B0604020202020204" pitchFamily="34" charset="0"/>
              </a:rPr>
              <a:t>not one shall come into the land where I swore that I would make you dwell, </a:t>
            </a:r>
            <a:r>
              <a:rPr lang="en-US" kern="1200" dirty="0">
                <a:solidFill>
                  <a:schemeClr val="accent6">
                    <a:lumMod val="75000"/>
                  </a:schemeClr>
                </a:solidFill>
                <a:latin typeface="Arial" panose="020B0604020202020204" pitchFamily="34" charset="0"/>
                <a:cs typeface="Arial" panose="020B0604020202020204" pitchFamily="34" charset="0"/>
              </a:rPr>
              <a:t>except Caleb </a:t>
            </a:r>
            <a:r>
              <a:rPr lang="en-US" kern="1200" dirty="0">
                <a:latin typeface="Arial" panose="020B0604020202020204" pitchFamily="34" charset="0"/>
                <a:cs typeface="Arial" panose="020B0604020202020204" pitchFamily="34" charset="0"/>
              </a:rPr>
              <a:t>the son of </a:t>
            </a:r>
            <a:r>
              <a:rPr lang="en-US" kern="1200" dirty="0" err="1">
                <a:latin typeface="Arial" panose="020B0604020202020204" pitchFamily="34" charset="0"/>
                <a:cs typeface="Arial" panose="020B0604020202020204" pitchFamily="34" charset="0"/>
              </a:rPr>
              <a:t>Jephunneh</a:t>
            </a:r>
            <a:r>
              <a:rPr lang="en-US" kern="1200" dirty="0">
                <a:latin typeface="Arial" panose="020B0604020202020204" pitchFamily="34" charset="0"/>
                <a:cs typeface="Arial" panose="020B0604020202020204" pitchFamily="34" charset="0"/>
              </a:rPr>
              <a:t> </a:t>
            </a:r>
            <a:r>
              <a:rPr lang="en-US" kern="1200" dirty="0">
                <a:solidFill>
                  <a:schemeClr val="accent6">
                    <a:lumMod val="75000"/>
                  </a:schemeClr>
                </a:solidFill>
                <a:latin typeface="Arial" panose="020B0604020202020204" pitchFamily="34" charset="0"/>
                <a:cs typeface="Arial" panose="020B0604020202020204" pitchFamily="34" charset="0"/>
              </a:rPr>
              <a:t>and Joshua</a:t>
            </a:r>
            <a:r>
              <a:rPr lang="en-US" kern="1200" dirty="0">
                <a:latin typeface="Arial" panose="020B0604020202020204" pitchFamily="34" charset="0"/>
                <a:cs typeface="Arial" panose="020B0604020202020204" pitchFamily="34" charset="0"/>
              </a:rPr>
              <a:t> the son of </a:t>
            </a:r>
            <a:r>
              <a:rPr lang="en-US" kern="1200" dirty="0" smtClean="0">
                <a:latin typeface="Arial" panose="020B0604020202020204" pitchFamily="34" charset="0"/>
                <a:cs typeface="Arial" panose="020B0604020202020204" pitchFamily="34" charset="0"/>
              </a:rPr>
              <a:t>Nun.</a:t>
            </a:r>
            <a:endParaRPr lang="en-US"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637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686800" cy="5029200"/>
          </a:xfrm>
        </p:spPr>
        <p:txBody>
          <a:bodyPr/>
          <a:lstStyle/>
          <a:p>
            <a:pPr marL="0" indent="0">
              <a:buNone/>
            </a:pPr>
            <a:r>
              <a:rPr lang="en-US" i="1" dirty="0" smtClean="0">
                <a:solidFill>
                  <a:srgbClr val="903012"/>
                </a:solidFill>
                <a:latin typeface="Arial" pitchFamily="34" charset="0"/>
                <a:cs typeface="Arial" pitchFamily="34" charset="0"/>
              </a:rPr>
              <a:t>Numbers 14:31-33</a:t>
            </a:r>
          </a:p>
          <a:p>
            <a:pPr marL="0" lvl="0" indent="0" fontAlgn="auto">
              <a:spcAft>
                <a:spcPts val="0"/>
              </a:spcAft>
              <a:buNone/>
            </a:pPr>
            <a:r>
              <a:rPr lang="en-US" kern="1200" dirty="0" smtClean="0">
                <a:latin typeface="Arial" panose="020B0604020202020204" pitchFamily="34" charset="0"/>
                <a:cs typeface="Arial" panose="020B0604020202020204" pitchFamily="34" charset="0"/>
              </a:rPr>
              <a:t>But </a:t>
            </a:r>
            <a:r>
              <a:rPr lang="en-US" kern="1200" dirty="0">
                <a:solidFill>
                  <a:schemeClr val="accent2">
                    <a:lumMod val="75000"/>
                  </a:schemeClr>
                </a:solidFill>
                <a:latin typeface="Arial" panose="020B0604020202020204" pitchFamily="34" charset="0"/>
                <a:cs typeface="Arial" panose="020B0604020202020204" pitchFamily="34" charset="0"/>
              </a:rPr>
              <a:t>your little ones, who you said would become a prey</a:t>
            </a:r>
            <a:r>
              <a:rPr lang="en-US" kern="1200" dirty="0">
                <a:latin typeface="Arial" panose="020B0604020202020204" pitchFamily="34" charset="0"/>
                <a:cs typeface="Arial" panose="020B0604020202020204" pitchFamily="34" charset="0"/>
              </a:rPr>
              <a:t>, I will bring in, and they </a:t>
            </a:r>
            <a:r>
              <a:rPr lang="en-US" kern="1200" dirty="0">
                <a:solidFill>
                  <a:schemeClr val="accent6">
                    <a:lumMod val="75000"/>
                  </a:schemeClr>
                </a:solidFill>
                <a:latin typeface="Arial" panose="020B0604020202020204" pitchFamily="34" charset="0"/>
                <a:cs typeface="Arial" panose="020B0604020202020204" pitchFamily="34" charset="0"/>
              </a:rPr>
              <a:t>shall know the land</a:t>
            </a:r>
            <a:r>
              <a:rPr lang="en-US" kern="1200" dirty="0">
                <a:latin typeface="Arial" panose="020B0604020202020204" pitchFamily="34" charset="0"/>
                <a:cs typeface="Arial" panose="020B0604020202020204" pitchFamily="34" charset="0"/>
              </a:rPr>
              <a:t> that you have rejected. </a:t>
            </a:r>
            <a:r>
              <a:rPr lang="en-US" kern="1200" dirty="0" smtClean="0">
                <a:latin typeface="Arial" panose="020B0604020202020204" pitchFamily="34" charset="0"/>
                <a:cs typeface="Arial" panose="020B0604020202020204" pitchFamily="34" charset="0"/>
              </a:rPr>
              <a:t>But </a:t>
            </a:r>
            <a:r>
              <a:rPr lang="en-US" kern="1200" dirty="0">
                <a:latin typeface="Arial" panose="020B0604020202020204" pitchFamily="34" charset="0"/>
                <a:cs typeface="Arial" panose="020B0604020202020204" pitchFamily="34" charset="0"/>
              </a:rPr>
              <a:t>as for you, your dead bodies shall fall in this wilderness. </a:t>
            </a:r>
            <a:r>
              <a:rPr lang="en-US" kern="1200" dirty="0" smtClean="0">
                <a:latin typeface="Arial" panose="020B0604020202020204" pitchFamily="34" charset="0"/>
                <a:cs typeface="Arial" panose="020B0604020202020204" pitchFamily="34" charset="0"/>
              </a:rPr>
              <a:t>And </a:t>
            </a:r>
            <a:r>
              <a:rPr lang="en-US" kern="1200" dirty="0">
                <a:latin typeface="Arial" panose="020B0604020202020204" pitchFamily="34" charset="0"/>
                <a:cs typeface="Arial" panose="020B0604020202020204" pitchFamily="34" charset="0"/>
              </a:rPr>
              <a:t>your children shall be shepherds in the wilderness forty </a:t>
            </a:r>
            <a:r>
              <a:rPr lang="en-US" kern="1200" dirty="0">
                <a:solidFill>
                  <a:schemeClr val="tx2"/>
                </a:solidFill>
                <a:latin typeface="Arial" panose="020B0604020202020204" pitchFamily="34" charset="0"/>
                <a:cs typeface="Arial" panose="020B0604020202020204" pitchFamily="34" charset="0"/>
              </a:rPr>
              <a:t>years and </a:t>
            </a:r>
            <a:r>
              <a:rPr lang="en-US" kern="1200" dirty="0">
                <a:solidFill>
                  <a:schemeClr val="accent2">
                    <a:lumMod val="75000"/>
                  </a:schemeClr>
                </a:solidFill>
                <a:latin typeface="Arial" panose="020B0604020202020204" pitchFamily="34" charset="0"/>
                <a:cs typeface="Arial" panose="020B0604020202020204" pitchFamily="34" charset="0"/>
              </a:rPr>
              <a:t>shall suffer for your faithlessness</a:t>
            </a:r>
            <a:r>
              <a:rPr lang="en-US" kern="1200" dirty="0">
                <a:latin typeface="Arial" panose="020B0604020202020204" pitchFamily="34" charset="0"/>
                <a:cs typeface="Arial" panose="020B0604020202020204" pitchFamily="34" charset="0"/>
              </a:rPr>
              <a:t>, until the last of your dead bodies lies in the wilderness. </a:t>
            </a:r>
          </a:p>
        </p:txBody>
      </p:sp>
    </p:spTree>
    <p:extLst>
      <p:ext uri="{BB962C8B-B14F-4D97-AF65-F5344CB8AC3E}">
        <p14:creationId xmlns:p14="http://schemas.microsoft.com/office/powerpoint/2010/main" val="235847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Users\wdl\Documents\Epic Church\Sukkot 2014\Photos\desert ten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805"/>
            <a:ext cx="9176336" cy="688280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bwMode="auto">
          <a:xfrm>
            <a:off x="457200" y="381000"/>
            <a:ext cx="533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effectLst>
                  <a:outerShdw blurRad="38100" dist="38100" dir="2700000" algn="tl">
                    <a:srgbClr val="000000">
                      <a:alpha val="43137"/>
                    </a:srgbClr>
                  </a:outerShdw>
                </a:effectLst>
                <a:latin typeface="Arial" pitchFamily="34" charset="0"/>
                <a:cs typeface="Arial" pitchFamily="34" charset="0"/>
              </a:rPr>
              <a:t>3 Spring Appointed Times</a:t>
            </a:r>
          </a:p>
        </p:txBody>
      </p:sp>
      <p:sp>
        <p:nvSpPr>
          <p:cNvPr id="5" name="Content Placeholder 2"/>
          <p:cNvSpPr txBox="1">
            <a:spLocks/>
          </p:cNvSpPr>
          <p:nvPr/>
        </p:nvSpPr>
        <p:spPr bwMode="auto">
          <a:xfrm>
            <a:off x="838200" y="990600"/>
            <a:ext cx="5638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a:solidFill>
                  <a:schemeClr val="bg1"/>
                </a:solidFill>
                <a:effectLst>
                  <a:outerShdw blurRad="38100" dist="38100" dir="2700000" algn="tl">
                    <a:srgbClr val="000000">
                      <a:alpha val="43137"/>
                    </a:srgbClr>
                  </a:outerShdw>
                </a:effectLst>
                <a:latin typeface="Arial" pitchFamily="34" charset="0"/>
                <a:cs typeface="Arial" pitchFamily="34" charset="0"/>
              </a:rPr>
              <a:t>Passover –</a:t>
            </a:r>
            <a:r>
              <a:rPr lang="en-US" dirty="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dirty="0" smtClean="0">
                <a:solidFill>
                  <a:schemeClr val="accent2">
                    <a:lumMod val="75000"/>
                  </a:schemeClr>
                </a:solidFill>
                <a:latin typeface="Arial" pitchFamily="34" charset="0"/>
                <a:cs typeface="Arial" pitchFamily="34" charset="0"/>
              </a:rPr>
              <a:t>Crucifixion</a:t>
            </a:r>
          </a:p>
          <a:p>
            <a:pPr marL="0" indent="0">
              <a:buFontTx/>
              <a:buNone/>
            </a:pPr>
            <a:r>
              <a:rPr lang="en-US" dirty="0" smtClean="0">
                <a:solidFill>
                  <a:schemeClr val="bg1"/>
                </a:solidFill>
                <a:effectLst>
                  <a:outerShdw blurRad="38100" dist="38100" dir="2700000" algn="tl">
                    <a:srgbClr val="000000">
                      <a:alpha val="43137"/>
                    </a:srgbClr>
                  </a:outerShdw>
                </a:effectLst>
                <a:latin typeface="Arial" pitchFamily="34" charset="0"/>
                <a:cs typeface="Arial" pitchFamily="34" charset="0"/>
              </a:rPr>
              <a:t>Unleavened </a:t>
            </a:r>
            <a:r>
              <a:rPr lang="en-US" dirty="0">
                <a:solidFill>
                  <a:schemeClr val="bg1"/>
                </a:solidFill>
                <a:effectLst>
                  <a:outerShdw blurRad="38100" dist="38100" dir="2700000" algn="tl">
                    <a:srgbClr val="000000">
                      <a:alpha val="43137"/>
                    </a:srgbClr>
                  </a:outerShdw>
                </a:effectLst>
                <a:latin typeface="Arial" pitchFamily="34" charset="0"/>
                <a:cs typeface="Arial" pitchFamily="34" charset="0"/>
              </a:rPr>
              <a:t>Bread</a:t>
            </a:r>
            <a:r>
              <a:rPr lang="en-US" dirty="0">
                <a:solidFill>
                  <a:schemeClr val="accent2">
                    <a:lumMod val="50000"/>
                  </a:schemeClr>
                </a:solidFill>
                <a:latin typeface="Arial" pitchFamily="34" charset="0"/>
                <a:cs typeface="Arial" pitchFamily="34" charset="0"/>
              </a:rPr>
              <a:t> </a:t>
            </a:r>
            <a:r>
              <a:rPr lang="en-US" dirty="0">
                <a:solidFill>
                  <a:schemeClr val="bg1"/>
                </a:solidFill>
                <a:effectLst>
                  <a:outerShdw blurRad="38100" dist="38100" dir="2700000" algn="tl">
                    <a:srgbClr val="000000">
                      <a:alpha val="43137"/>
                    </a:srgbClr>
                  </a:outerShdw>
                </a:effectLst>
                <a:latin typeface="Arial" pitchFamily="34" charset="0"/>
                <a:cs typeface="Arial" pitchFamily="34" charset="0"/>
              </a:rPr>
              <a:t>–</a:t>
            </a:r>
            <a:r>
              <a:rPr lang="en-US" dirty="0">
                <a:solidFill>
                  <a:schemeClr val="bg1"/>
                </a:solidFill>
                <a:latin typeface="Arial" pitchFamily="34" charset="0"/>
                <a:cs typeface="Arial" pitchFamily="34" charset="0"/>
              </a:rPr>
              <a:t> </a:t>
            </a:r>
            <a:r>
              <a:rPr lang="en-US" dirty="0" smtClean="0">
                <a:solidFill>
                  <a:schemeClr val="accent2">
                    <a:lumMod val="75000"/>
                  </a:schemeClr>
                </a:solidFill>
                <a:latin typeface="Arial" pitchFamily="34" charset="0"/>
                <a:cs typeface="Arial" pitchFamily="34" charset="0"/>
              </a:rPr>
              <a:t>Burial</a:t>
            </a:r>
          </a:p>
          <a:p>
            <a:pPr marL="0" indent="0">
              <a:buFontTx/>
              <a:buNone/>
            </a:pPr>
            <a:r>
              <a:rPr lang="en-US" dirty="0">
                <a:solidFill>
                  <a:schemeClr val="bg1"/>
                </a:solidFill>
                <a:effectLst>
                  <a:outerShdw blurRad="38100" dist="38100" dir="2700000" algn="tl">
                    <a:srgbClr val="000000">
                      <a:alpha val="43137"/>
                    </a:srgbClr>
                  </a:outerShdw>
                </a:effectLst>
                <a:latin typeface="Arial" pitchFamily="34" charset="0"/>
                <a:cs typeface="Arial" pitchFamily="34" charset="0"/>
              </a:rPr>
              <a:t>Firstfruits – </a:t>
            </a:r>
            <a:r>
              <a:rPr lang="en-US" dirty="0" smtClean="0">
                <a:solidFill>
                  <a:schemeClr val="accent2">
                    <a:lumMod val="75000"/>
                  </a:schemeClr>
                </a:solidFill>
                <a:latin typeface="Arial" pitchFamily="34" charset="0"/>
                <a:cs typeface="Arial" pitchFamily="34" charset="0"/>
              </a:rPr>
              <a:t>Resurrection</a:t>
            </a:r>
          </a:p>
        </p:txBody>
      </p:sp>
      <p:sp>
        <p:nvSpPr>
          <p:cNvPr id="10" name="Content Placeholder 2"/>
          <p:cNvSpPr txBox="1">
            <a:spLocks/>
          </p:cNvSpPr>
          <p:nvPr/>
        </p:nvSpPr>
        <p:spPr bwMode="auto">
          <a:xfrm>
            <a:off x="457200" y="4114800"/>
            <a:ext cx="533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effectLst>
                  <a:outerShdw blurRad="38100" dist="38100" dir="2700000" algn="tl">
                    <a:srgbClr val="000000">
                      <a:alpha val="43137"/>
                    </a:srgbClr>
                  </a:outerShdw>
                </a:effectLst>
                <a:latin typeface="Arial" pitchFamily="34" charset="0"/>
                <a:cs typeface="Arial" pitchFamily="34" charset="0"/>
              </a:rPr>
              <a:t>3 Fall Appointed Times</a:t>
            </a:r>
          </a:p>
        </p:txBody>
      </p:sp>
      <p:sp>
        <p:nvSpPr>
          <p:cNvPr id="11" name="Content Placeholder 2"/>
          <p:cNvSpPr txBox="1">
            <a:spLocks/>
          </p:cNvSpPr>
          <p:nvPr/>
        </p:nvSpPr>
        <p:spPr bwMode="auto">
          <a:xfrm>
            <a:off x="838200" y="4724400"/>
            <a:ext cx="6248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Trumpets –  </a:t>
            </a:r>
            <a:r>
              <a:rPr lang="en-US" dirty="0" smtClean="0">
                <a:solidFill>
                  <a:schemeClr val="accent2">
                    <a:lumMod val="75000"/>
                  </a:schemeClr>
                </a:solidFill>
                <a:latin typeface="Arial" pitchFamily="34" charset="0"/>
                <a:cs typeface="Arial" pitchFamily="34" charset="0"/>
              </a:rPr>
              <a:t>The 2</a:t>
            </a:r>
            <a:r>
              <a:rPr lang="en-US" baseline="30000" dirty="0" smtClean="0">
                <a:solidFill>
                  <a:schemeClr val="accent2">
                    <a:lumMod val="75000"/>
                  </a:schemeClr>
                </a:solidFill>
                <a:latin typeface="Arial" pitchFamily="34" charset="0"/>
                <a:cs typeface="Arial" pitchFamily="34" charset="0"/>
              </a:rPr>
              <a:t>nd</a:t>
            </a:r>
            <a:r>
              <a:rPr lang="en-US" dirty="0" smtClean="0">
                <a:solidFill>
                  <a:schemeClr val="accent2">
                    <a:lumMod val="75000"/>
                  </a:schemeClr>
                </a:solidFill>
                <a:latin typeface="Arial" pitchFamily="34" charset="0"/>
                <a:cs typeface="Arial" pitchFamily="34" charset="0"/>
              </a:rPr>
              <a:t> Coming</a:t>
            </a:r>
          </a:p>
          <a:p>
            <a:pPr marL="0" indent="0">
              <a:buFontTx/>
              <a:buNone/>
            </a:pPr>
            <a:r>
              <a:rPr lang="en-US"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Atonement – </a:t>
            </a:r>
            <a:r>
              <a:rPr lang="en-US" dirty="0" smtClean="0">
                <a:solidFill>
                  <a:schemeClr val="accent2">
                    <a:lumMod val="75000"/>
                  </a:schemeClr>
                </a:solidFill>
                <a:latin typeface="Arial" pitchFamily="34" charset="0"/>
                <a:cs typeface="Arial" pitchFamily="34" charset="0"/>
              </a:rPr>
              <a:t>Judgment Day</a:t>
            </a:r>
          </a:p>
          <a:p>
            <a:pPr marL="0" indent="0">
              <a:buNone/>
            </a:pPr>
            <a:r>
              <a:rPr lang="en-US"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Sukkot –</a:t>
            </a:r>
            <a:r>
              <a:rPr lang="en-US" dirty="0" smtClean="0">
                <a:solidFill>
                  <a:schemeClr val="bg1"/>
                </a:solidFill>
                <a:latin typeface="Arial" pitchFamily="34" charset="0"/>
                <a:cs typeface="Arial" pitchFamily="34" charset="0"/>
              </a:rPr>
              <a:t> </a:t>
            </a:r>
            <a:r>
              <a:rPr lang="en-US" dirty="0" smtClean="0">
                <a:solidFill>
                  <a:schemeClr val="accent2">
                    <a:lumMod val="75000"/>
                  </a:schemeClr>
                </a:solidFill>
                <a:latin typeface="Arial" pitchFamily="34" charset="0"/>
                <a:cs typeface="Arial" pitchFamily="34" charset="0"/>
              </a:rPr>
              <a:t>Messiah’s reign as King</a:t>
            </a:r>
            <a:endParaRPr lang="en-US" dirty="0">
              <a:solidFill>
                <a:schemeClr val="accent2">
                  <a:lumMod val="75000"/>
                </a:schemeClr>
              </a:solidFill>
              <a:latin typeface="Arial" pitchFamily="34" charset="0"/>
              <a:cs typeface="Arial" pitchFamily="34" charset="0"/>
            </a:endParaRPr>
          </a:p>
          <a:p>
            <a:pPr marL="0" indent="0">
              <a:buFontTx/>
              <a:buNone/>
            </a:pPr>
            <a:endParaRPr lang="en-US" dirty="0" smtClean="0">
              <a:solidFill>
                <a:schemeClr val="accent2">
                  <a:lumMod val="75000"/>
                </a:schemeClr>
              </a:solidFill>
              <a:latin typeface="Arial" pitchFamily="34" charset="0"/>
              <a:cs typeface="Arial" pitchFamily="34" charset="0"/>
            </a:endParaRPr>
          </a:p>
        </p:txBody>
      </p:sp>
      <p:sp>
        <p:nvSpPr>
          <p:cNvPr id="8" name="Content Placeholder 2"/>
          <p:cNvSpPr txBox="1">
            <a:spLocks/>
          </p:cNvSpPr>
          <p:nvPr/>
        </p:nvSpPr>
        <p:spPr bwMode="auto">
          <a:xfrm>
            <a:off x="533400" y="3124200"/>
            <a:ext cx="5105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Pentecost – </a:t>
            </a:r>
            <a:r>
              <a:rPr lang="en-US" dirty="0" smtClean="0">
                <a:solidFill>
                  <a:schemeClr val="accent2">
                    <a:lumMod val="75000"/>
                  </a:schemeClr>
                </a:solidFill>
                <a:latin typeface="Arial" pitchFamily="34" charset="0"/>
                <a:cs typeface="Arial" pitchFamily="34" charset="0"/>
              </a:rPr>
              <a:t>Holy Spirit</a:t>
            </a:r>
          </a:p>
        </p:txBody>
      </p:sp>
      <p:sp>
        <p:nvSpPr>
          <p:cNvPr id="7" name="Content Placeholder 2"/>
          <p:cNvSpPr txBox="1">
            <a:spLocks/>
          </p:cNvSpPr>
          <p:nvPr/>
        </p:nvSpPr>
        <p:spPr bwMode="auto">
          <a:xfrm>
            <a:off x="6416040" y="914400"/>
            <a:ext cx="2133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n-US" b="1" dirty="0" smtClean="0">
                <a:solidFill>
                  <a:srgbClr val="903012"/>
                </a:solidFill>
                <a:latin typeface="Arial" pitchFamily="34" charset="0"/>
                <a:cs typeface="Arial" pitchFamily="34" charset="0"/>
              </a:rPr>
              <a:t>First </a:t>
            </a:r>
            <a:br>
              <a:rPr lang="en-US" b="1" dirty="0" smtClean="0">
                <a:solidFill>
                  <a:srgbClr val="903012"/>
                </a:solidFill>
                <a:latin typeface="Arial" pitchFamily="34" charset="0"/>
                <a:cs typeface="Arial" pitchFamily="34" charset="0"/>
              </a:rPr>
            </a:br>
            <a:r>
              <a:rPr lang="en-US" b="1" dirty="0" smtClean="0">
                <a:solidFill>
                  <a:srgbClr val="903012"/>
                </a:solidFill>
                <a:latin typeface="Arial" pitchFamily="34" charset="0"/>
                <a:cs typeface="Arial" pitchFamily="34" charset="0"/>
              </a:rPr>
              <a:t>Harvest</a:t>
            </a:r>
          </a:p>
        </p:txBody>
      </p:sp>
      <p:sp>
        <p:nvSpPr>
          <p:cNvPr id="18" name="Content Placeholder 2"/>
          <p:cNvSpPr txBox="1">
            <a:spLocks/>
          </p:cNvSpPr>
          <p:nvPr/>
        </p:nvSpPr>
        <p:spPr bwMode="auto">
          <a:xfrm>
            <a:off x="6339840" y="2861854"/>
            <a:ext cx="2270760" cy="1100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n-US" b="1" dirty="0" smtClean="0">
                <a:solidFill>
                  <a:srgbClr val="903012"/>
                </a:solidFill>
                <a:latin typeface="Arial" pitchFamily="34" charset="0"/>
                <a:cs typeface="Arial" pitchFamily="34" charset="0"/>
              </a:rPr>
              <a:t>Wheat </a:t>
            </a:r>
            <a:br>
              <a:rPr lang="en-US" b="1" dirty="0" smtClean="0">
                <a:solidFill>
                  <a:srgbClr val="903012"/>
                </a:solidFill>
                <a:latin typeface="Arial" pitchFamily="34" charset="0"/>
                <a:cs typeface="Arial" pitchFamily="34" charset="0"/>
              </a:rPr>
            </a:br>
            <a:r>
              <a:rPr lang="en-US" b="1" dirty="0" smtClean="0">
                <a:solidFill>
                  <a:srgbClr val="903012"/>
                </a:solidFill>
                <a:latin typeface="Arial" pitchFamily="34" charset="0"/>
                <a:cs typeface="Arial" pitchFamily="34" charset="0"/>
              </a:rPr>
              <a:t>Harvest</a:t>
            </a:r>
          </a:p>
        </p:txBody>
      </p:sp>
      <p:sp>
        <p:nvSpPr>
          <p:cNvPr id="13" name="Content Placeholder 2"/>
          <p:cNvSpPr txBox="1">
            <a:spLocks/>
          </p:cNvSpPr>
          <p:nvPr/>
        </p:nvSpPr>
        <p:spPr bwMode="auto">
          <a:xfrm>
            <a:off x="6416040" y="4843054"/>
            <a:ext cx="2270760" cy="1100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n-US" b="1" dirty="0" smtClean="0">
                <a:solidFill>
                  <a:srgbClr val="903012"/>
                </a:solidFill>
                <a:latin typeface="Arial" pitchFamily="34" charset="0"/>
                <a:cs typeface="Arial" pitchFamily="34" charset="0"/>
              </a:rPr>
              <a:t>Final</a:t>
            </a:r>
            <a:br>
              <a:rPr lang="en-US" b="1" dirty="0" smtClean="0">
                <a:solidFill>
                  <a:srgbClr val="903012"/>
                </a:solidFill>
                <a:latin typeface="Arial" pitchFamily="34" charset="0"/>
                <a:cs typeface="Arial" pitchFamily="34" charset="0"/>
              </a:rPr>
            </a:br>
            <a:r>
              <a:rPr lang="en-US" b="1" dirty="0" smtClean="0">
                <a:solidFill>
                  <a:srgbClr val="903012"/>
                </a:solidFill>
                <a:latin typeface="Arial" pitchFamily="34" charset="0"/>
                <a:cs typeface="Arial" pitchFamily="34" charset="0"/>
              </a:rPr>
              <a:t>Harvest</a:t>
            </a:r>
          </a:p>
        </p:txBody>
      </p:sp>
    </p:spTree>
    <p:extLst>
      <p:ext uri="{BB962C8B-B14F-4D97-AF65-F5344CB8AC3E}">
        <p14:creationId xmlns:p14="http://schemas.microsoft.com/office/powerpoint/2010/main" val="99460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8" grpId="0"/>
      <p:bldP spid="7" grpId="0"/>
      <p:bldP spid="18"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179" y="3429000"/>
            <a:ext cx="8686800" cy="3048000"/>
          </a:xfrm>
        </p:spPr>
        <p:txBody>
          <a:bodyPr/>
          <a:lstStyle/>
          <a:p>
            <a:pPr marL="0" indent="0">
              <a:buNone/>
            </a:pPr>
            <a:r>
              <a:rPr lang="en-US" i="1" dirty="0" smtClean="0">
                <a:solidFill>
                  <a:srgbClr val="903012"/>
                </a:solidFill>
                <a:latin typeface="Arial" pitchFamily="34" charset="0"/>
                <a:cs typeface="Arial" pitchFamily="34" charset="0"/>
              </a:rPr>
              <a:t>Numbers 14:34</a:t>
            </a:r>
          </a:p>
          <a:p>
            <a:pPr marL="0" lvl="0" indent="0" fontAlgn="auto">
              <a:spcAft>
                <a:spcPts val="0"/>
              </a:spcAft>
              <a:buNone/>
            </a:pPr>
            <a:r>
              <a:rPr lang="en-US" kern="1200" dirty="0">
                <a:latin typeface="Arial" panose="020B0604020202020204" pitchFamily="34" charset="0"/>
                <a:cs typeface="Arial" panose="020B0604020202020204" pitchFamily="34" charset="0"/>
              </a:rPr>
              <a:t>According to the number of the days in which you spied out the land, forty days, a year for each day, you shall bear your iniquity forty years, and you shall know my displeasure</a:t>
            </a:r>
            <a:r>
              <a:rPr lang="en-US" kern="1200" dirty="0" smtClean="0">
                <a:latin typeface="Arial" panose="020B0604020202020204" pitchFamily="34" charset="0"/>
                <a:cs typeface="Arial" panose="020B0604020202020204" pitchFamily="34" charset="0"/>
              </a:rPr>
              <a:t>.</a:t>
            </a:r>
            <a:endParaRPr lang="en-US"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481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7772400" cy="1066800"/>
          </a:xfrm>
        </p:spPr>
        <p:txBody>
          <a:bodyPr/>
          <a:lstStyle/>
          <a:p>
            <a:pPr algn="l"/>
            <a:r>
              <a:rPr lang="en-US" dirty="0" smtClean="0">
                <a:solidFill>
                  <a:srgbClr val="903012"/>
                </a:solidFill>
                <a:latin typeface="Arial" panose="020B0604020202020204" pitchFamily="34" charset="0"/>
                <a:cs typeface="Arial" panose="020B0604020202020204" pitchFamily="34" charset="0"/>
              </a:rPr>
              <a:t>Living in the desert recalls:</a:t>
            </a:r>
            <a:endParaRPr lang="en-US" dirty="0">
              <a:solidFill>
                <a:srgbClr val="90301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3733800"/>
            <a:ext cx="8458200" cy="1752600"/>
          </a:xfrm>
        </p:spPr>
        <p:txBody>
          <a:bodyPr/>
          <a:lstStyle/>
          <a:p>
            <a:r>
              <a:rPr lang="en-US" dirty="0" smtClean="0">
                <a:latin typeface="Arial" panose="020B0604020202020204" pitchFamily="34" charset="0"/>
                <a:cs typeface="Arial" panose="020B0604020202020204" pitchFamily="34" charset="0"/>
              </a:rPr>
              <a:t>His awesome Presence &amp; Provision</a:t>
            </a:r>
          </a:p>
          <a:p>
            <a:r>
              <a:rPr lang="en-US" dirty="0" smtClean="0">
                <a:latin typeface="Arial" panose="020B0604020202020204" pitchFamily="34" charset="0"/>
                <a:cs typeface="Arial" panose="020B0604020202020204" pitchFamily="34" charset="0"/>
              </a:rPr>
              <a:t>His discipline for disobedience;</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the </a:t>
            </a:r>
            <a:r>
              <a:rPr lang="en-US" dirty="0" smtClean="0">
                <a:solidFill>
                  <a:schemeClr val="accent2">
                    <a:lumMod val="75000"/>
                  </a:schemeClr>
                </a:solidFill>
                <a:latin typeface="Arial" panose="020B0604020202020204" pitchFamily="34" charset="0"/>
                <a:cs typeface="Arial" panose="020B0604020202020204" pitchFamily="34" charset="0"/>
              </a:rPr>
              <a:t>fullness </a:t>
            </a:r>
            <a:r>
              <a:rPr lang="en-US" dirty="0" smtClean="0">
                <a:latin typeface="Arial" panose="020B0604020202020204" pitchFamily="34" charset="0"/>
                <a:cs typeface="Arial" panose="020B0604020202020204" pitchFamily="34" charset="0"/>
              </a:rPr>
              <a:t>of His blessing taken away</a:t>
            </a:r>
            <a:endParaRPr lang="en-US" dirty="0">
              <a:latin typeface="Arial" panose="020B0604020202020204" pitchFamily="34" charset="0"/>
              <a:cs typeface="Arial" panose="020B0604020202020204" pitchFamily="34" charset="0"/>
            </a:endParaRPr>
          </a:p>
        </p:txBody>
      </p:sp>
      <p:sp>
        <p:nvSpPr>
          <p:cNvPr id="4" name="Title 1"/>
          <p:cNvSpPr txBox="1">
            <a:spLocks/>
          </p:cNvSpPr>
          <p:nvPr/>
        </p:nvSpPr>
        <p:spPr bwMode="auto">
          <a:xfrm>
            <a:off x="533400" y="5486400"/>
            <a:ext cx="6629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pPr algn="l"/>
            <a:r>
              <a:rPr lang="en-US" kern="0" dirty="0" smtClean="0">
                <a:solidFill>
                  <a:srgbClr val="903012"/>
                </a:solidFill>
                <a:latin typeface="Arial" panose="020B0604020202020204" pitchFamily="34" charset="0"/>
                <a:cs typeface="Arial" panose="020B0604020202020204" pitchFamily="34" charset="0"/>
              </a:rPr>
              <a:t>The two sides of Sukkot</a:t>
            </a:r>
            <a:endParaRPr lang="en-US" kern="0" dirty="0">
              <a:solidFill>
                <a:srgbClr val="90301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140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534400" cy="1066800"/>
          </a:xfrm>
        </p:spPr>
        <p:txBody>
          <a:bodyPr/>
          <a:lstStyle/>
          <a:p>
            <a:pPr algn="l"/>
            <a:r>
              <a:rPr lang="en-US" dirty="0" smtClean="0">
                <a:solidFill>
                  <a:srgbClr val="903012"/>
                </a:solidFill>
                <a:latin typeface="Arial" panose="020B0604020202020204" pitchFamily="34" charset="0"/>
                <a:cs typeface="Arial" panose="020B0604020202020204" pitchFamily="34" charset="0"/>
              </a:rPr>
              <a:t>YHWH</a:t>
            </a:r>
            <a:r>
              <a:rPr lang="en-US" dirty="0" smtClean="0">
                <a:solidFill>
                  <a:srgbClr val="903012"/>
                </a:solidFill>
                <a:latin typeface="Arial" panose="020B0604020202020204" pitchFamily="34" charset="0"/>
                <a:cs typeface="Arial" panose="020B0604020202020204" pitchFamily="34" charset="0"/>
              </a:rPr>
              <a:t> </a:t>
            </a:r>
            <a:r>
              <a:rPr lang="en-US" dirty="0" smtClean="0">
                <a:solidFill>
                  <a:srgbClr val="903012"/>
                </a:solidFill>
                <a:latin typeface="Arial" panose="020B0604020202020204" pitchFamily="34" charset="0"/>
                <a:cs typeface="Arial" panose="020B0604020202020204" pitchFamily="34" charset="0"/>
              </a:rPr>
              <a:t>leads them for 40 years...</a:t>
            </a:r>
            <a:endParaRPr lang="en-US" dirty="0">
              <a:solidFill>
                <a:srgbClr val="90301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3886200"/>
            <a:ext cx="7924800" cy="2057400"/>
          </a:xfrm>
        </p:spPr>
        <p:txBody>
          <a:bodyPr/>
          <a:lstStyle/>
          <a:p>
            <a:r>
              <a:rPr lang="en-US" dirty="0" smtClean="0">
                <a:latin typeface="Arial" panose="020B0604020202020204" pitchFamily="34" charset="0"/>
                <a:cs typeface="Arial" panose="020B0604020202020204" pitchFamily="34" charset="0"/>
              </a:rPr>
              <a:t>Learning hard lessons </a:t>
            </a:r>
            <a:r>
              <a:rPr lang="en-US" dirty="0" smtClean="0">
                <a:latin typeface="Arial" panose="020B0604020202020204" pitchFamily="34" charset="0"/>
                <a:cs typeface="Arial" panose="020B0604020202020204" pitchFamily="34" charset="0"/>
              </a:rPr>
              <a:t>in the </a:t>
            </a:r>
            <a:r>
              <a:rPr lang="en-US" dirty="0" smtClean="0">
                <a:latin typeface="Arial" panose="020B0604020202020204" pitchFamily="34" charset="0"/>
                <a:cs typeface="Arial" panose="020B0604020202020204" pitchFamily="34" charset="0"/>
              </a:rPr>
              <a:t>desert</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Learning trust &amp; </a:t>
            </a:r>
            <a:r>
              <a:rPr lang="en-US" dirty="0" smtClean="0">
                <a:latin typeface="Arial" panose="020B0604020202020204" pitchFamily="34" charset="0"/>
                <a:cs typeface="Arial" panose="020B0604020202020204" pitchFamily="34" charset="0"/>
              </a:rPr>
              <a:t>obedience</a:t>
            </a:r>
          </a:p>
          <a:p>
            <a:r>
              <a:rPr lang="en-US" dirty="0" smtClean="0">
                <a:latin typeface="Arial" panose="020B0604020202020204" pitchFamily="34" charset="0"/>
                <a:cs typeface="Arial" panose="020B0604020202020204" pitchFamily="34" charset="0"/>
              </a:rPr>
              <a:t>Learning faith &amp; total dependency</a:t>
            </a:r>
            <a:endParaRPr lang="en-US" dirty="0" smtClean="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561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7772400" cy="1066800"/>
          </a:xfrm>
        </p:spPr>
        <p:txBody>
          <a:bodyPr/>
          <a:lstStyle/>
          <a:p>
            <a:pPr algn="l"/>
            <a:r>
              <a:rPr lang="en-US" dirty="0" smtClean="0">
                <a:solidFill>
                  <a:srgbClr val="903012"/>
                </a:solidFill>
                <a:latin typeface="Arial" panose="020B0604020202020204" pitchFamily="34" charset="0"/>
                <a:cs typeface="Arial" panose="020B0604020202020204" pitchFamily="34" charset="0"/>
              </a:rPr>
              <a:t>Forty years later...</a:t>
            </a:r>
            <a:endParaRPr lang="en-US" dirty="0">
              <a:solidFill>
                <a:srgbClr val="90301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3886200"/>
            <a:ext cx="7924800" cy="1371600"/>
          </a:xfrm>
        </p:spPr>
        <p:txBody>
          <a:bodyPr/>
          <a:lstStyle/>
          <a:p>
            <a:r>
              <a:rPr lang="en-US" dirty="0" smtClean="0">
                <a:latin typeface="Arial" panose="020B0604020202020204" pitchFamily="34" charset="0"/>
                <a:cs typeface="Arial" panose="020B0604020202020204" pitchFamily="34" charset="0"/>
              </a:rPr>
              <a:t>After learning </a:t>
            </a:r>
            <a:r>
              <a:rPr lang="en-US" dirty="0" smtClean="0">
                <a:latin typeface="Arial" panose="020B0604020202020204" pitchFamily="34" charset="0"/>
                <a:cs typeface="Arial" panose="020B0604020202020204" pitchFamily="34" charset="0"/>
              </a:rPr>
              <a:t>faith </a:t>
            </a:r>
            <a:r>
              <a:rPr lang="en-US" dirty="0" smtClean="0">
                <a:latin typeface="Arial" panose="020B0604020202020204" pitchFamily="34" charset="0"/>
                <a:cs typeface="Arial" panose="020B0604020202020204" pitchFamily="34" charset="0"/>
              </a:rPr>
              <a:t>lessons </a:t>
            </a:r>
            <a:r>
              <a:rPr lang="en-US" dirty="0" smtClean="0">
                <a:latin typeface="Arial" panose="020B0604020202020204" pitchFamily="34" charset="0"/>
                <a:cs typeface="Arial" panose="020B0604020202020204" pitchFamily="34" charset="0"/>
              </a:rPr>
              <a:t>of </a:t>
            </a:r>
            <a:r>
              <a:rPr lang="en-US" dirty="0" smtClean="0">
                <a:latin typeface="Arial" panose="020B0604020202020204" pitchFamily="34" charset="0"/>
                <a:cs typeface="Arial" panose="020B0604020202020204" pitchFamily="34" charset="0"/>
              </a:rPr>
              <a:t>the desert</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Again </a:t>
            </a:r>
            <a:r>
              <a:rPr lang="en-US" dirty="0" smtClean="0">
                <a:solidFill>
                  <a:schemeClr val="accent2">
                    <a:lumMod val="75000"/>
                  </a:schemeClr>
                </a:solidFill>
                <a:latin typeface="Arial" panose="020B0604020202020204" pitchFamily="34" charset="0"/>
                <a:cs typeface="Arial" panose="020B0604020202020204" pitchFamily="34" charset="0"/>
              </a:rPr>
              <a:t>at the edge </a:t>
            </a:r>
            <a:r>
              <a:rPr lang="en-US" dirty="0" smtClean="0">
                <a:latin typeface="Arial" panose="020B0604020202020204" pitchFamily="34" charset="0"/>
                <a:cs typeface="Arial" panose="020B0604020202020204" pitchFamily="34" charset="0"/>
              </a:rPr>
              <a:t>of the promised land</a:t>
            </a:r>
          </a:p>
          <a:p>
            <a:pPr marL="0" indent="0">
              <a:buNone/>
            </a:pPr>
            <a:endParaRPr lang="en-US" dirty="0" smtClean="0">
              <a:latin typeface="Arial" panose="020B0604020202020204" pitchFamily="34" charset="0"/>
              <a:cs typeface="Arial" panose="020B0604020202020204" pitchFamily="34" charset="0"/>
            </a:endParaRPr>
          </a:p>
        </p:txBody>
      </p:sp>
      <p:sp>
        <p:nvSpPr>
          <p:cNvPr id="4" name="Title 1"/>
          <p:cNvSpPr txBox="1">
            <a:spLocks/>
          </p:cNvSpPr>
          <p:nvPr/>
        </p:nvSpPr>
        <p:spPr bwMode="auto">
          <a:xfrm>
            <a:off x="533400" y="5113282"/>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pPr algn="l"/>
            <a:r>
              <a:rPr lang="en-US" sz="3600" kern="0" dirty="0" smtClean="0">
                <a:solidFill>
                  <a:srgbClr val="903012"/>
                </a:solidFill>
                <a:latin typeface="Arial" panose="020B0604020202020204" pitchFamily="34" charset="0"/>
                <a:cs typeface="Arial" panose="020B0604020202020204" pitchFamily="34" charset="0"/>
              </a:rPr>
              <a:t>They are given a second chance!</a:t>
            </a:r>
            <a:endParaRPr lang="en-US" sz="3600" kern="0" dirty="0">
              <a:solidFill>
                <a:srgbClr val="90301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600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wdl\Documents\Epic Church\Sukkot 2014\Photos\Mt Nebo 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23900"/>
            <a:ext cx="10820400" cy="81153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152400" y="457200"/>
            <a:ext cx="6629400" cy="1066800"/>
          </a:xfrm>
        </p:spPr>
        <p:txBody>
          <a:bodyPr/>
          <a:lstStyle/>
          <a:p>
            <a:r>
              <a:rPr lang="en-US" dirty="0" smtClean="0">
                <a:latin typeface="Arial" panose="020B0604020202020204" pitchFamily="34" charset="0"/>
                <a:cs typeface="Arial" panose="020B0604020202020204" pitchFamily="34" charset="0"/>
              </a:rPr>
              <a:t>The Promised Land</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from Mt. Nebo</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95500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686800" cy="5029200"/>
          </a:xfrm>
        </p:spPr>
        <p:txBody>
          <a:bodyPr/>
          <a:lstStyle/>
          <a:p>
            <a:pPr marL="0" indent="0">
              <a:buNone/>
            </a:pPr>
            <a:r>
              <a:rPr lang="en-US" i="1" dirty="0" smtClean="0">
                <a:solidFill>
                  <a:srgbClr val="903012"/>
                </a:solidFill>
                <a:latin typeface="Arial" pitchFamily="34" charset="0"/>
                <a:cs typeface="Arial" pitchFamily="34" charset="0"/>
              </a:rPr>
              <a:t>Deut. 29:2-4</a:t>
            </a:r>
          </a:p>
          <a:p>
            <a:pPr marL="0" lvl="0" indent="0" fontAlgn="auto">
              <a:spcAft>
                <a:spcPts val="0"/>
              </a:spcAft>
              <a:buNone/>
            </a:pPr>
            <a:r>
              <a:rPr lang="en-US" kern="1200" dirty="0">
                <a:latin typeface="Arial" panose="020B0604020202020204" pitchFamily="34" charset="0"/>
                <a:cs typeface="Arial" panose="020B0604020202020204" pitchFamily="34" charset="0"/>
              </a:rPr>
              <a:t>And Moses summoned all Israel and said to them: “</a:t>
            </a:r>
            <a:r>
              <a:rPr lang="en-US" kern="1200" dirty="0">
                <a:solidFill>
                  <a:schemeClr val="accent2">
                    <a:lumMod val="75000"/>
                  </a:schemeClr>
                </a:solidFill>
                <a:latin typeface="Arial" panose="020B0604020202020204" pitchFamily="34" charset="0"/>
                <a:cs typeface="Arial" panose="020B0604020202020204" pitchFamily="34" charset="0"/>
              </a:rPr>
              <a:t>You have seen all that YHWH did </a:t>
            </a:r>
            <a:r>
              <a:rPr lang="en-US" kern="1200" dirty="0">
                <a:latin typeface="Arial" panose="020B0604020202020204" pitchFamily="34" charset="0"/>
                <a:cs typeface="Arial" panose="020B0604020202020204" pitchFamily="34" charset="0"/>
              </a:rPr>
              <a:t>before your eyes in the land of Egypt, to Pharaoh and to all his servants and to all his land, </a:t>
            </a:r>
            <a:r>
              <a:rPr lang="en-US" kern="1200" dirty="0" smtClean="0">
                <a:solidFill>
                  <a:schemeClr val="accent2">
                    <a:lumMod val="75000"/>
                  </a:schemeClr>
                </a:solidFill>
                <a:latin typeface="Arial" panose="020B0604020202020204" pitchFamily="34" charset="0"/>
                <a:cs typeface="Arial" panose="020B0604020202020204" pitchFamily="34" charset="0"/>
              </a:rPr>
              <a:t>the </a:t>
            </a:r>
            <a:r>
              <a:rPr lang="en-US" kern="1200" dirty="0">
                <a:solidFill>
                  <a:schemeClr val="accent2">
                    <a:lumMod val="75000"/>
                  </a:schemeClr>
                </a:solidFill>
                <a:latin typeface="Arial" panose="020B0604020202020204" pitchFamily="34" charset="0"/>
                <a:cs typeface="Arial" panose="020B0604020202020204" pitchFamily="34" charset="0"/>
              </a:rPr>
              <a:t>great trials that your eyes saw, the signs, and those great wonders. </a:t>
            </a:r>
            <a:r>
              <a:rPr lang="en-US" kern="1200" dirty="0" smtClean="0">
                <a:latin typeface="Arial" panose="020B0604020202020204" pitchFamily="34" charset="0"/>
                <a:cs typeface="Arial" panose="020B0604020202020204" pitchFamily="34" charset="0"/>
              </a:rPr>
              <a:t>But </a:t>
            </a:r>
            <a:r>
              <a:rPr lang="en-US" kern="1200" dirty="0">
                <a:latin typeface="Arial" panose="020B0604020202020204" pitchFamily="34" charset="0"/>
                <a:cs typeface="Arial" panose="020B0604020202020204" pitchFamily="34" charset="0"/>
              </a:rPr>
              <a:t>to this day YHWH has not given you a heart to understand or eyes to see or ears to hear</a:t>
            </a:r>
            <a:r>
              <a:rPr lang="en-US" kern="1200" dirty="0" smtClean="0">
                <a:latin typeface="Arial" panose="020B0604020202020204" pitchFamily="34" charset="0"/>
                <a:cs typeface="Arial" panose="020B0604020202020204" pitchFamily="34" charset="0"/>
              </a:rPr>
              <a:t>.”</a:t>
            </a:r>
            <a:endParaRPr lang="en-US"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847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819400"/>
            <a:ext cx="8686800" cy="5029200"/>
          </a:xfrm>
        </p:spPr>
        <p:txBody>
          <a:bodyPr/>
          <a:lstStyle/>
          <a:p>
            <a:pPr marL="0" indent="0">
              <a:buNone/>
            </a:pPr>
            <a:r>
              <a:rPr lang="en-US" i="1" dirty="0" smtClean="0">
                <a:solidFill>
                  <a:srgbClr val="903012"/>
                </a:solidFill>
                <a:latin typeface="Arial" pitchFamily="34" charset="0"/>
                <a:cs typeface="Arial" pitchFamily="34" charset="0"/>
              </a:rPr>
              <a:t>Deut. 29:5-6</a:t>
            </a:r>
          </a:p>
          <a:p>
            <a:pPr marL="0" lvl="0" indent="0" fontAlgn="auto">
              <a:spcAft>
                <a:spcPts val="0"/>
              </a:spcAft>
              <a:buNone/>
            </a:pPr>
            <a:r>
              <a:rPr lang="en-US" kern="1200" dirty="0" smtClean="0">
                <a:latin typeface="Arial" panose="020B0604020202020204" pitchFamily="34" charset="0"/>
                <a:cs typeface="Arial" panose="020B0604020202020204" pitchFamily="34" charset="0"/>
              </a:rPr>
              <a:t>I </a:t>
            </a:r>
            <a:r>
              <a:rPr lang="en-US" kern="1200" dirty="0">
                <a:latin typeface="Arial" panose="020B0604020202020204" pitchFamily="34" charset="0"/>
                <a:cs typeface="Arial" panose="020B0604020202020204" pitchFamily="34" charset="0"/>
              </a:rPr>
              <a:t>have led you forty years in the wilderness. </a:t>
            </a:r>
            <a:r>
              <a:rPr lang="en-US" kern="1200" dirty="0">
                <a:solidFill>
                  <a:schemeClr val="accent2">
                    <a:lumMod val="75000"/>
                  </a:schemeClr>
                </a:solidFill>
                <a:latin typeface="Arial" panose="020B0604020202020204" pitchFamily="34" charset="0"/>
                <a:cs typeface="Arial" panose="020B0604020202020204" pitchFamily="34" charset="0"/>
              </a:rPr>
              <a:t>Your clothes have not worn out </a:t>
            </a:r>
            <a:r>
              <a:rPr lang="en-US" kern="1200" dirty="0">
                <a:latin typeface="Arial" panose="020B0604020202020204" pitchFamily="34" charset="0"/>
                <a:cs typeface="Arial" panose="020B0604020202020204" pitchFamily="34" charset="0"/>
              </a:rPr>
              <a:t>on you, and </a:t>
            </a:r>
            <a:r>
              <a:rPr lang="en-US" kern="1200" dirty="0">
                <a:solidFill>
                  <a:schemeClr val="accent2">
                    <a:lumMod val="75000"/>
                  </a:schemeClr>
                </a:solidFill>
                <a:latin typeface="Arial" panose="020B0604020202020204" pitchFamily="34" charset="0"/>
                <a:cs typeface="Arial" panose="020B0604020202020204" pitchFamily="34" charset="0"/>
              </a:rPr>
              <a:t>your sandals have not worn off </a:t>
            </a:r>
            <a:r>
              <a:rPr lang="en-US" kern="1200" dirty="0">
                <a:latin typeface="Arial" panose="020B0604020202020204" pitchFamily="34" charset="0"/>
                <a:cs typeface="Arial" panose="020B0604020202020204" pitchFamily="34" charset="0"/>
              </a:rPr>
              <a:t>your feet. </a:t>
            </a:r>
            <a:r>
              <a:rPr lang="en-US" kern="1200" dirty="0" smtClean="0">
                <a:latin typeface="Arial" panose="020B0604020202020204" pitchFamily="34" charset="0"/>
                <a:cs typeface="Arial" panose="020B0604020202020204" pitchFamily="34" charset="0"/>
              </a:rPr>
              <a:t> </a:t>
            </a:r>
            <a:r>
              <a:rPr lang="en-US" kern="1200" dirty="0">
                <a:latin typeface="Arial" panose="020B0604020202020204" pitchFamily="34" charset="0"/>
                <a:cs typeface="Arial" panose="020B0604020202020204" pitchFamily="34" charset="0"/>
              </a:rPr>
              <a:t>You have </a:t>
            </a:r>
            <a:r>
              <a:rPr lang="en-US" kern="1200" dirty="0">
                <a:solidFill>
                  <a:srgbClr val="903012"/>
                </a:solidFill>
                <a:latin typeface="Arial" panose="020B0604020202020204" pitchFamily="34" charset="0"/>
                <a:cs typeface="Arial" panose="020B0604020202020204" pitchFamily="34" charset="0"/>
              </a:rPr>
              <a:t>not eaten bread</a:t>
            </a:r>
            <a:r>
              <a:rPr lang="en-US" kern="1200" dirty="0">
                <a:latin typeface="Arial" panose="020B0604020202020204" pitchFamily="34" charset="0"/>
                <a:cs typeface="Arial" panose="020B0604020202020204" pitchFamily="34" charset="0"/>
              </a:rPr>
              <a:t>, and you </a:t>
            </a:r>
            <a:r>
              <a:rPr lang="en-US" kern="1200" dirty="0">
                <a:solidFill>
                  <a:srgbClr val="903012"/>
                </a:solidFill>
                <a:latin typeface="Arial" panose="020B0604020202020204" pitchFamily="34" charset="0"/>
                <a:cs typeface="Arial" panose="020B0604020202020204" pitchFamily="34" charset="0"/>
              </a:rPr>
              <a:t>have not drunk </a:t>
            </a:r>
            <a:r>
              <a:rPr lang="en-US" kern="1200" dirty="0">
                <a:latin typeface="Arial" panose="020B0604020202020204" pitchFamily="34" charset="0"/>
                <a:cs typeface="Arial" panose="020B0604020202020204" pitchFamily="34" charset="0"/>
              </a:rPr>
              <a:t>wine or strong drink, that you may know that I am YHWH your God.</a:t>
            </a:r>
          </a:p>
        </p:txBody>
      </p:sp>
    </p:spTree>
    <p:extLst>
      <p:ext uri="{BB962C8B-B14F-4D97-AF65-F5344CB8AC3E}">
        <p14:creationId xmlns:p14="http://schemas.microsoft.com/office/powerpoint/2010/main" val="174783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971800"/>
            <a:ext cx="8686800" cy="5029200"/>
          </a:xfrm>
        </p:spPr>
        <p:txBody>
          <a:bodyPr/>
          <a:lstStyle/>
          <a:p>
            <a:pPr marL="0" indent="0">
              <a:buNone/>
            </a:pPr>
            <a:r>
              <a:rPr lang="en-US" i="1" dirty="0" smtClean="0">
                <a:solidFill>
                  <a:srgbClr val="903012"/>
                </a:solidFill>
                <a:latin typeface="Arial" pitchFamily="34" charset="0"/>
                <a:cs typeface="Arial" pitchFamily="34" charset="0"/>
              </a:rPr>
              <a:t>Deut. 29:7-8</a:t>
            </a:r>
          </a:p>
          <a:p>
            <a:pPr marL="0" lvl="0" indent="0" fontAlgn="auto">
              <a:spcAft>
                <a:spcPts val="0"/>
              </a:spcAft>
              <a:buNone/>
            </a:pPr>
            <a:r>
              <a:rPr lang="en-US" kern="1200" dirty="0">
                <a:latin typeface="Arial" panose="020B0604020202020204" pitchFamily="34" charset="0"/>
                <a:cs typeface="Arial" panose="020B0604020202020204" pitchFamily="34" charset="0"/>
              </a:rPr>
              <a:t> </a:t>
            </a:r>
            <a:r>
              <a:rPr lang="en-US" kern="1200" dirty="0" smtClean="0">
                <a:latin typeface="Arial" panose="020B0604020202020204" pitchFamily="34" charset="0"/>
                <a:cs typeface="Arial" panose="020B0604020202020204" pitchFamily="34" charset="0"/>
              </a:rPr>
              <a:t>And </a:t>
            </a:r>
            <a:r>
              <a:rPr lang="en-US" kern="1200" dirty="0">
                <a:latin typeface="Arial" panose="020B0604020202020204" pitchFamily="34" charset="0"/>
                <a:cs typeface="Arial" panose="020B0604020202020204" pitchFamily="34" charset="0"/>
              </a:rPr>
              <a:t>when you came to this place, </a:t>
            </a:r>
            <a:r>
              <a:rPr lang="en-US" kern="1200" dirty="0" err="1">
                <a:latin typeface="Arial" panose="020B0604020202020204" pitchFamily="34" charset="0"/>
                <a:cs typeface="Arial" panose="020B0604020202020204" pitchFamily="34" charset="0"/>
              </a:rPr>
              <a:t>Sihon</a:t>
            </a:r>
            <a:r>
              <a:rPr lang="en-US" kern="1200" dirty="0">
                <a:latin typeface="Arial" panose="020B0604020202020204" pitchFamily="34" charset="0"/>
                <a:cs typeface="Arial" panose="020B0604020202020204" pitchFamily="34" charset="0"/>
              </a:rPr>
              <a:t> the king of </a:t>
            </a:r>
            <a:r>
              <a:rPr lang="en-US" kern="1200" dirty="0" err="1">
                <a:latin typeface="Arial" panose="020B0604020202020204" pitchFamily="34" charset="0"/>
                <a:cs typeface="Arial" panose="020B0604020202020204" pitchFamily="34" charset="0"/>
              </a:rPr>
              <a:t>Heshbon</a:t>
            </a:r>
            <a:r>
              <a:rPr lang="en-US" kern="1200" dirty="0">
                <a:latin typeface="Arial" panose="020B0604020202020204" pitchFamily="34" charset="0"/>
                <a:cs typeface="Arial" panose="020B0604020202020204" pitchFamily="34" charset="0"/>
              </a:rPr>
              <a:t> and </a:t>
            </a:r>
            <a:r>
              <a:rPr lang="en-US" kern="1200" dirty="0" err="1">
                <a:solidFill>
                  <a:schemeClr val="accent2">
                    <a:lumMod val="75000"/>
                  </a:schemeClr>
                </a:solidFill>
                <a:latin typeface="Arial" panose="020B0604020202020204" pitchFamily="34" charset="0"/>
                <a:cs typeface="Arial" panose="020B0604020202020204" pitchFamily="34" charset="0"/>
              </a:rPr>
              <a:t>Og</a:t>
            </a:r>
            <a:r>
              <a:rPr lang="en-US" kern="1200" dirty="0">
                <a:solidFill>
                  <a:schemeClr val="accent2">
                    <a:lumMod val="75000"/>
                  </a:schemeClr>
                </a:solidFill>
                <a:latin typeface="Arial" panose="020B0604020202020204" pitchFamily="34" charset="0"/>
                <a:cs typeface="Arial" panose="020B0604020202020204" pitchFamily="34" charset="0"/>
              </a:rPr>
              <a:t> the king of Bashan </a:t>
            </a:r>
            <a:r>
              <a:rPr lang="en-US" kern="1200" dirty="0">
                <a:latin typeface="Arial" panose="020B0604020202020204" pitchFamily="34" charset="0"/>
                <a:cs typeface="Arial" panose="020B0604020202020204" pitchFamily="34" charset="0"/>
              </a:rPr>
              <a:t>came out against us to battle, but we defeated them. </a:t>
            </a:r>
            <a:r>
              <a:rPr lang="en-US" kern="1200" dirty="0" smtClean="0">
                <a:latin typeface="Arial" panose="020B0604020202020204" pitchFamily="34" charset="0"/>
                <a:cs typeface="Arial" panose="020B0604020202020204" pitchFamily="34" charset="0"/>
              </a:rPr>
              <a:t>We </a:t>
            </a:r>
            <a:r>
              <a:rPr lang="en-US" kern="1200" dirty="0">
                <a:latin typeface="Arial" panose="020B0604020202020204" pitchFamily="34" charset="0"/>
                <a:cs typeface="Arial" panose="020B0604020202020204" pitchFamily="34" charset="0"/>
              </a:rPr>
              <a:t>took their land and gave it for an inheritance to the </a:t>
            </a:r>
            <a:r>
              <a:rPr lang="en-US" kern="1200" dirty="0" err="1">
                <a:latin typeface="Arial" panose="020B0604020202020204" pitchFamily="34" charset="0"/>
                <a:cs typeface="Arial" panose="020B0604020202020204" pitchFamily="34" charset="0"/>
              </a:rPr>
              <a:t>Reubenites</a:t>
            </a:r>
            <a:r>
              <a:rPr lang="en-US" kern="1200" dirty="0">
                <a:latin typeface="Arial" panose="020B0604020202020204" pitchFamily="34" charset="0"/>
                <a:cs typeface="Arial" panose="020B0604020202020204" pitchFamily="34" charset="0"/>
              </a:rPr>
              <a:t>, the </a:t>
            </a:r>
            <a:r>
              <a:rPr lang="en-US" kern="1200" dirty="0" err="1">
                <a:latin typeface="Arial" panose="020B0604020202020204" pitchFamily="34" charset="0"/>
                <a:cs typeface="Arial" panose="020B0604020202020204" pitchFamily="34" charset="0"/>
              </a:rPr>
              <a:t>Gadites</a:t>
            </a:r>
            <a:r>
              <a:rPr lang="en-US" kern="1200" dirty="0">
                <a:latin typeface="Arial" panose="020B0604020202020204" pitchFamily="34" charset="0"/>
                <a:cs typeface="Arial" panose="020B0604020202020204" pitchFamily="34" charset="0"/>
              </a:rPr>
              <a:t>, and the half-tribe of the </a:t>
            </a:r>
            <a:r>
              <a:rPr lang="en-US" kern="1200" dirty="0" err="1">
                <a:latin typeface="Arial" panose="020B0604020202020204" pitchFamily="34" charset="0"/>
                <a:cs typeface="Arial" panose="020B0604020202020204" pitchFamily="34" charset="0"/>
              </a:rPr>
              <a:t>Manassites</a:t>
            </a:r>
            <a:r>
              <a:rPr lang="en-US" kern="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5847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7255"/>
            <a:ext cx="8610600" cy="6096000"/>
          </a:xfrm>
        </p:spPr>
        <p:txBody>
          <a:bodyPr/>
          <a:lstStyle/>
          <a:p>
            <a:pPr marL="0" indent="0">
              <a:buNone/>
            </a:pPr>
            <a:r>
              <a:rPr lang="en-US" i="1" dirty="0" smtClean="0">
                <a:solidFill>
                  <a:srgbClr val="903012"/>
                </a:solidFill>
                <a:latin typeface="Arial" pitchFamily="34" charset="0"/>
                <a:cs typeface="Arial" pitchFamily="34" charset="0"/>
              </a:rPr>
              <a:t>Deut.29:9-12</a:t>
            </a:r>
          </a:p>
          <a:p>
            <a:pPr marL="0" lvl="0" indent="0" fontAlgn="auto">
              <a:spcAft>
                <a:spcPts val="0"/>
              </a:spcAft>
              <a:buNone/>
            </a:pPr>
            <a:r>
              <a:rPr lang="en-US" kern="1200" dirty="0">
                <a:solidFill>
                  <a:schemeClr val="accent2">
                    <a:lumMod val="75000"/>
                  </a:schemeClr>
                </a:solidFill>
                <a:latin typeface="Arial" panose="020B0604020202020204" pitchFamily="34" charset="0"/>
                <a:cs typeface="Arial" panose="020B0604020202020204" pitchFamily="34" charset="0"/>
              </a:rPr>
              <a:t>Therefore keep the words of this covenant and do them, that you may prosper in all that you do</a:t>
            </a:r>
            <a:r>
              <a:rPr lang="en-US" kern="1200" dirty="0" smtClean="0">
                <a:solidFill>
                  <a:schemeClr val="accent2">
                    <a:lumMod val="75000"/>
                  </a:schemeClr>
                </a:solidFill>
                <a:latin typeface="Arial" panose="020B0604020202020204" pitchFamily="34" charset="0"/>
                <a:cs typeface="Arial" panose="020B0604020202020204" pitchFamily="34" charset="0"/>
              </a:rPr>
              <a:t>. </a:t>
            </a:r>
            <a:r>
              <a:rPr lang="en-US" kern="1200" dirty="0" smtClean="0">
                <a:latin typeface="Arial" panose="020B0604020202020204" pitchFamily="34" charset="0"/>
                <a:cs typeface="Arial" panose="020B0604020202020204" pitchFamily="34" charset="0"/>
              </a:rPr>
              <a:t>You </a:t>
            </a:r>
            <a:r>
              <a:rPr lang="en-US" kern="1200" dirty="0">
                <a:latin typeface="Arial" panose="020B0604020202020204" pitchFamily="34" charset="0"/>
                <a:cs typeface="Arial" panose="020B0604020202020204" pitchFamily="34" charset="0"/>
              </a:rPr>
              <a:t>are standing today all of you before YHWH your God: the heads of your tribes, your elders, and your officers, all the men of Israel, </a:t>
            </a:r>
            <a:r>
              <a:rPr lang="en-US" kern="1200" dirty="0" smtClean="0">
                <a:latin typeface="Arial" panose="020B0604020202020204" pitchFamily="34" charset="0"/>
                <a:cs typeface="Arial" panose="020B0604020202020204" pitchFamily="34" charset="0"/>
              </a:rPr>
              <a:t>your </a:t>
            </a:r>
            <a:r>
              <a:rPr lang="en-US" kern="1200" dirty="0">
                <a:latin typeface="Arial" panose="020B0604020202020204" pitchFamily="34" charset="0"/>
                <a:cs typeface="Arial" panose="020B0604020202020204" pitchFamily="34" charset="0"/>
              </a:rPr>
              <a:t>little ones, your wives, </a:t>
            </a:r>
            <a:r>
              <a:rPr lang="en-US" kern="1200" dirty="0">
                <a:solidFill>
                  <a:schemeClr val="accent2">
                    <a:lumMod val="75000"/>
                  </a:schemeClr>
                </a:solidFill>
                <a:latin typeface="Arial" panose="020B0604020202020204" pitchFamily="34" charset="0"/>
                <a:cs typeface="Arial" panose="020B0604020202020204" pitchFamily="34" charset="0"/>
              </a:rPr>
              <a:t>and the sojourner who is in your camp</a:t>
            </a:r>
            <a:r>
              <a:rPr lang="en-US" kern="1200" dirty="0">
                <a:latin typeface="Arial" panose="020B0604020202020204" pitchFamily="34" charset="0"/>
                <a:cs typeface="Arial" panose="020B0604020202020204" pitchFamily="34" charset="0"/>
              </a:rPr>
              <a:t>, from the one who chops your wood to the one who draws your water</a:t>
            </a:r>
            <a:r>
              <a:rPr lang="en-US" kern="1200" dirty="0" smtClean="0">
                <a:latin typeface="Arial" panose="020B0604020202020204" pitchFamily="34" charset="0"/>
                <a:cs typeface="Arial" panose="020B0604020202020204" pitchFamily="34" charset="0"/>
              </a:rPr>
              <a:t>, </a:t>
            </a:r>
            <a:r>
              <a:rPr lang="en-US" kern="1200" dirty="0">
                <a:latin typeface="Arial" panose="020B0604020202020204" pitchFamily="34" charset="0"/>
                <a:cs typeface="Arial" panose="020B0604020202020204" pitchFamily="34" charset="0"/>
              </a:rPr>
              <a:t>so that you may enter into the sworn covenant of YHWH your God, which YHWH your God is making with you </a:t>
            </a:r>
            <a:r>
              <a:rPr lang="en-US" kern="1200" dirty="0" smtClean="0">
                <a:latin typeface="Arial" panose="020B0604020202020204" pitchFamily="34" charset="0"/>
                <a:cs typeface="Arial" panose="020B0604020202020204" pitchFamily="34" charset="0"/>
              </a:rPr>
              <a:t>today.</a:t>
            </a:r>
            <a:endParaRPr lang="en-US"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787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915400" cy="5029200"/>
          </a:xfrm>
        </p:spPr>
        <p:txBody>
          <a:bodyPr/>
          <a:lstStyle/>
          <a:p>
            <a:pPr marL="0" indent="0">
              <a:buNone/>
            </a:pPr>
            <a:r>
              <a:rPr lang="en-US" i="1" dirty="0" smtClean="0">
                <a:solidFill>
                  <a:srgbClr val="903012"/>
                </a:solidFill>
                <a:latin typeface="Arial" pitchFamily="34" charset="0"/>
                <a:cs typeface="Arial" pitchFamily="34" charset="0"/>
              </a:rPr>
              <a:t>Deut. 29:13-15</a:t>
            </a:r>
          </a:p>
          <a:p>
            <a:pPr marL="0" lvl="0" indent="0" fontAlgn="auto">
              <a:spcAft>
                <a:spcPts val="0"/>
              </a:spcAft>
              <a:buNone/>
            </a:pPr>
            <a:r>
              <a:rPr lang="en-US" kern="1200" dirty="0">
                <a:latin typeface="Arial" panose="020B0604020202020204" pitchFamily="34" charset="0"/>
                <a:cs typeface="Arial" panose="020B0604020202020204" pitchFamily="34" charset="0"/>
              </a:rPr>
              <a:t>that he may establish you today as his people, and that he may be your God, as he promised you, and as he swore to your fathers, to Abraham, to Isaac, and to Jacob. </a:t>
            </a:r>
            <a:r>
              <a:rPr lang="en-US" kern="1200" dirty="0" smtClean="0">
                <a:latin typeface="Arial" panose="020B0604020202020204" pitchFamily="34" charset="0"/>
                <a:cs typeface="Arial" panose="020B0604020202020204" pitchFamily="34" charset="0"/>
              </a:rPr>
              <a:t> </a:t>
            </a:r>
            <a:r>
              <a:rPr lang="en-US" kern="1200" dirty="0">
                <a:latin typeface="Arial" panose="020B0604020202020204" pitchFamily="34" charset="0"/>
                <a:cs typeface="Arial" panose="020B0604020202020204" pitchFamily="34" charset="0"/>
              </a:rPr>
              <a:t>It is not with you alone that I am making this sworn covenant, </a:t>
            </a:r>
            <a:r>
              <a:rPr lang="en-US" kern="1200" dirty="0" smtClean="0">
                <a:latin typeface="Arial" panose="020B0604020202020204" pitchFamily="34" charset="0"/>
                <a:cs typeface="Arial" panose="020B0604020202020204" pitchFamily="34" charset="0"/>
              </a:rPr>
              <a:t>but </a:t>
            </a:r>
            <a:r>
              <a:rPr lang="en-US" kern="1200" dirty="0">
                <a:latin typeface="Arial" panose="020B0604020202020204" pitchFamily="34" charset="0"/>
                <a:cs typeface="Arial" panose="020B0604020202020204" pitchFamily="34" charset="0"/>
              </a:rPr>
              <a:t>with whoever is standing here with us today before YHWH our God, </a:t>
            </a:r>
            <a:r>
              <a:rPr lang="en-US" kern="1200" dirty="0">
                <a:solidFill>
                  <a:schemeClr val="accent2">
                    <a:lumMod val="75000"/>
                  </a:schemeClr>
                </a:solidFill>
                <a:latin typeface="Arial" panose="020B0604020202020204" pitchFamily="34" charset="0"/>
                <a:cs typeface="Arial" panose="020B0604020202020204" pitchFamily="34" charset="0"/>
              </a:rPr>
              <a:t>and with whoever is not here with us today</a:t>
            </a:r>
            <a:r>
              <a:rPr lang="en-US" kern="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5847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57400"/>
            <a:ext cx="8305800" cy="5105400"/>
          </a:xfrm>
        </p:spPr>
        <p:txBody>
          <a:bodyPr/>
          <a:lstStyle/>
          <a:p>
            <a:pPr marL="0" indent="0">
              <a:buNone/>
            </a:pPr>
            <a:r>
              <a:rPr lang="en-US" i="1" dirty="0" smtClean="0">
                <a:solidFill>
                  <a:srgbClr val="903012"/>
                </a:solidFill>
                <a:latin typeface="Arial" pitchFamily="34" charset="0"/>
                <a:cs typeface="Arial" pitchFamily="34" charset="0"/>
              </a:rPr>
              <a:t>Deut. 16:13-14</a:t>
            </a:r>
          </a:p>
          <a:p>
            <a:pPr marL="0" lvl="0" indent="0" fontAlgn="auto">
              <a:spcAft>
                <a:spcPts val="0"/>
              </a:spcAft>
              <a:buNone/>
            </a:pPr>
            <a:r>
              <a:rPr lang="en-US" kern="1200" dirty="0" smtClean="0">
                <a:latin typeface="Arial" panose="020B0604020202020204" pitchFamily="34" charset="0"/>
                <a:cs typeface="Arial" panose="020B0604020202020204" pitchFamily="34" charset="0"/>
              </a:rPr>
              <a:t>You shall keep the </a:t>
            </a:r>
            <a:r>
              <a:rPr lang="en-US" kern="1200" dirty="0" smtClean="0">
                <a:solidFill>
                  <a:schemeClr val="accent2">
                    <a:lumMod val="75000"/>
                  </a:schemeClr>
                </a:solidFill>
                <a:latin typeface="Arial" panose="020B0604020202020204" pitchFamily="34" charset="0"/>
                <a:cs typeface="Arial" panose="020B0604020202020204" pitchFamily="34" charset="0"/>
              </a:rPr>
              <a:t>Feast of Booths </a:t>
            </a:r>
            <a:r>
              <a:rPr lang="en-US" kern="1200" dirty="0" smtClean="0">
                <a:latin typeface="Arial" panose="020B0604020202020204" pitchFamily="34" charset="0"/>
                <a:cs typeface="Arial" panose="020B0604020202020204" pitchFamily="34" charset="0"/>
              </a:rPr>
              <a:t>seven days, </a:t>
            </a:r>
            <a:r>
              <a:rPr lang="en-US" kern="1200" dirty="0" smtClean="0">
                <a:solidFill>
                  <a:srgbClr val="903012"/>
                </a:solidFill>
                <a:latin typeface="Arial" panose="020B0604020202020204" pitchFamily="34" charset="0"/>
                <a:cs typeface="Arial" panose="020B0604020202020204" pitchFamily="34" charset="0"/>
              </a:rPr>
              <a:t>when you have gathered in the produce </a:t>
            </a:r>
            <a:r>
              <a:rPr lang="en-US" kern="1200" dirty="0" smtClean="0">
                <a:latin typeface="Arial" panose="020B0604020202020204" pitchFamily="34" charset="0"/>
                <a:cs typeface="Arial" panose="020B0604020202020204" pitchFamily="34" charset="0"/>
              </a:rPr>
              <a:t>from your threshing floor and your winepress. </a:t>
            </a:r>
            <a:r>
              <a:rPr lang="en-US" kern="1200" dirty="0" smtClean="0">
                <a:solidFill>
                  <a:srgbClr val="903012"/>
                </a:solidFill>
                <a:latin typeface="Arial" panose="020B0604020202020204" pitchFamily="34" charset="0"/>
                <a:cs typeface="Arial" panose="020B0604020202020204" pitchFamily="34" charset="0"/>
              </a:rPr>
              <a:t>You shall rejoice </a:t>
            </a:r>
            <a:r>
              <a:rPr lang="en-US" kern="1200" dirty="0" smtClean="0">
                <a:latin typeface="Arial" panose="020B0604020202020204" pitchFamily="34" charset="0"/>
                <a:cs typeface="Arial" panose="020B0604020202020204" pitchFamily="34" charset="0"/>
              </a:rPr>
              <a:t>in your feast, you and your son and your daughter, your male servant and your female servant, the Levite, </a:t>
            </a:r>
            <a:r>
              <a:rPr lang="en-US" kern="1200" dirty="0" smtClean="0">
                <a:solidFill>
                  <a:schemeClr val="accent2">
                    <a:lumMod val="75000"/>
                  </a:schemeClr>
                </a:solidFill>
                <a:latin typeface="Arial" panose="020B0604020202020204" pitchFamily="34" charset="0"/>
                <a:cs typeface="Arial" panose="020B0604020202020204" pitchFamily="34" charset="0"/>
              </a:rPr>
              <a:t>the sojourner</a:t>
            </a:r>
            <a:r>
              <a:rPr lang="en-US" kern="1200" dirty="0" smtClean="0">
                <a:latin typeface="Arial" panose="020B0604020202020204" pitchFamily="34" charset="0"/>
                <a:cs typeface="Arial" panose="020B0604020202020204" pitchFamily="34" charset="0"/>
              </a:rPr>
              <a:t>, the fatherless, and the widow who are within your towns.</a:t>
            </a:r>
            <a:endParaRPr lang="en-US"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176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05000"/>
            <a:ext cx="7772400" cy="1066800"/>
          </a:xfrm>
        </p:spPr>
        <p:txBody>
          <a:bodyPr/>
          <a:lstStyle/>
          <a:p>
            <a:pPr algn="l"/>
            <a:r>
              <a:rPr lang="en-US" dirty="0" smtClean="0">
                <a:solidFill>
                  <a:srgbClr val="90301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Living in the Desert</a:t>
            </a:r>
            <a:endParaRPr lang="en-US" dirty="0">
              <a:solidFill>
                <a:srgbClr val="90301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2895600"/>
            <a:ext cx="8382000" cy="3657600"/>
          </a:xfrm>
        </p:spPr>
        <p:txBody>
          <a:bodyPr/>
          <a:lstStyle/>
          <a:p>
            <a:r>
              <a:rPr lang="en-US" dirty="0" smtClean="0">
                <a:latin typeface="Arial" panose="020B0604020202020204" pitchFamily="34" charset="0"/>
                <a:cs typeface="Arial" panose="020B0604020202020204" pitchFamily="34" charset="0"/>
              </a:rPr>
              <a:t>A bittersweet experience – good &amp; bad</a:t>
            </a:r>
          </a:p>
          <a:p>
            <a:r>
              <a:rPr lang="en-US" dirty="0" smtClean="0">
                <a:solidFill>
                  <a:schemeClr val="tx2"/>
                </a:solidFill>
                <a:latin typeface="Arial" panose="020B0604020202020204" pitchFamily="34" charset="0"/>
                <a:cs typeface="Arial" panose="020B0604020202020204" pitchFamily="34" charset="0"/>
              </a:rPr>
              <a:t>His presence &amp; provision </a:t>
            </a:r>
            <a:r>
              <a:rPr lang="en-US" dirty="0" smtClean="0">
                <a:solidFill>
                  <a:schemeClr val="accent2">
                    <a:lumMod val="75000"/>
                  </a:schemeClr>
                </a:solidFill>
                <a:latin typeface="Arial" panose="020B0604020202020204" pitchFamily="34" charset="0"/>
                <a:cs typeface="Arial" panose="020B0604020202020204" pitchFamily="34" charset="0"/>
              </a:rPr>
              <a:t>AND discipline</a:t>
            </a:r>
          </a:p>
          <a:p>
            <a:pPr lvl="1"/>
            <a:r>
              <a:rPr lang="en-US" sz="3200" dirty="0" smtClean="0">
                <a:solidFill>
                  <a:srgbClr val="903012"/>
                </a:solidFill>
                <a:latin typeface="Arial" panose="020B0604020202020204" pitchFamily="34" charset="0"/>
                <a:cs typeface="Arial" panose="020B0604020202020204" pitchFamily="34" charset="0"/>
              </a:rPr>
              <a:t>We can miss out on his full blessing</a:t>
            </a:r>
          </a:p>
          <a:p>
            <a:pPr lvl="1"/>
            <a:r>
              <a:rPr lang="en-US" sz="3200" dirty="0" smtClean="0">
                <a:solidFill>
                  <a:srgbClr val="903012"/>
                </a:solidFill>
                <a:latin typeface="Arial" panose="020B0604020202020204" pitchFamily="34" charset="0"/>
                <a:cs typeface="Arial" panose="020B0604020202020204" pitchFamily="34" charset="0"/>
              </a:rPr>
              <a:t>But He continues to provide</a:t>
            </a:r>
          </a:p>
          <a:p>
            <a:r>
              <a:rPr lang="en-US" dirty="0" smtClean="0">
                <a:latin typeface="Arial" panose="020B0604020202020204" pitchFamily="34" charset="0"/>
                <a:cs typeface="Arial" panose="020B0604020202020204" pitchFamily="34" charset="0"/>
              </a:rPr>
              <a:t>He breaks us to teach us &amp; prepare us</a:t>
            </a:r>
          </a:p>
          <a:p>
            <a:r>
              <a:rPr lang="en-US" dirty="0" smtClean="0">
                <a:latin typeface="Arial" panose="020B0604020202020204" pitchFamily="34" charset="0"/>
                <a:cs typeface="Arial" panose="020B0604020202020204" pitchFamily="34" charset="0"/>
              </a:rPr>
              <a:t>He offers opportunity for new commitment</a:t>
            </a:r>
          </a:p>
        </p:txBody>
      </p:sp>
    </p:spTree>
    <p:extLst>
      <p:ext uri="{BB962C8B-B14F-4D97-AF65-F5344CB8AC3E}">
        <p14:creationId xmlns:p14="http://schemas.microsoft.com/office/powerpoint/2010/main" val="98866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438400"/>
            <a:ext cx="7772400" cy="1066800"/>
          </a:xfrm>
        </p:spPr>
        <p:txBody>
          <a:bodyPr/>
          <a:lstStyle/>
          <a:p>
            <a:pPr algn="l"/>
            <a:r>
              <a:rPr lang="en-US" dirty="0" smtClean="0">
                <a:solidFill>
                  <a:srgbClr val="90301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Are You Living in the Desert ?</a:t>
            </a:r>
            <a:endParaRPr lang="en-US" dirty="0">
              <a:solidFill>
                <a:srgbClr val="90301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3352800"/>
            <a:ext cx="8382000" cy="3657600"/>
          </a:xfrm>
        </p:spPr>
        <p:txBody>
          <a:bodyPr/>
          <a:lstStyle/>
          <a:p>
            <a:r>
              <a:rPr lang="en-US" dirty="0" smtClean="0">
                <a:solidFill>
                  <a:schemeClr val="tx2"/>
                </a:solidFill>
                <a:latin typeface="Arial" panose="020B0604020202020204" pitchFamily="34" charset="0"/>
                <a:cs typeface="Arial" panose="020B0604020202020204" pitchFamily="34" charset="0"/>
              </a:rPr>
              <a:t>His presence &amp; provision are still with you</a:t>
            </a:r>
          </a:p>
          <a:p>
            <a:r>
              <a:rPr lang="en-US" dirty="0" smtClean="0">
                <a:latin typeface="Arial" panose="020B0604020202020204" pitchFamily="34" charset="0"/>
                <a:cs typeface="Arial" panose="020B0604020202020204" pitchFamily="34" charset="0"/>
              </a:rPr>
              <a:t>He wants </a:t>
            </a:r>
            <a:r>
              <a:rPr lang="en-US" smtClean="0">
                <a:latin typeface="Arial" panose="020B0604020202020204" pitchFamily="34" charset="0"/>
                <a:cs typeface="Arial" panose="020B0604020202020204" pitchFamily="34" charset="0"/>
              </a:rPr>
              <a:t>to </a:t>
            </a:r>
            <a:r>
              <a:rPr lang="en-US" smtClean="0">
                <a:latin typeface="Arial" panose="020B0604020202020204" pitchFamily="34" charset="0"/>
                <a:cs typeface="Arial" panose="020B0604020202020204" pitchFamily="34" charset="0"/>
              </a:rPr>
              <a:t>break </a:t>
            </a:r>
            <a:r>
              <a:rPr lang="en-US" dirty="0" smtClean="0">
                <a:latin typeface="Arial" panose="020B0604020202020204" pitchFamily="34" charset="0"/>
                <a:cs typeface="Arial" panose="020B0604020202020204" pitchFamily="34" charset="0"/>
              </a:rPr>
              <a:t>you</a:t>
            </a:r>
          </a:p>
          <a:p>
            <a:r>
              <a:rPr lang="en-US" dirty="0" smtClean="0">
                <a:latin typeface="Arial" panose="020B0604020202020204" pitchFamily="34" charset="0"/>
                <a:cs typeface="Arial" panose="020B0604020202020204" pitchFamily="34" charset="0"/>
              </a:rPr>
              <a:t>He wants to teach you</a:t>
            </a:r>
          </a:p>
          <a:p>
            <a:r>
              <a:rPr lang="en-US" dirty="0" smtClean="0">
                <a:latin typeface="Arial" panose="020B0604020202020204" pitchFamily="34" charset="0"/>
                <a:cs typeface="Arial" panose="020B0604020202020204" pitchFamily="34" charset="0"/>
              </a:rPr>
              <a:t>He wants to prepare you</a:t>
            </a:r>
          </a:p>
          <a:p>
            <a:r>
              <a:rPr lang="en-US" dirty="0" smtClean="0">
                <a:latin typeface="Arial" panose="020B0604020202020204" pitchFamily="34" charset="0"/>
                <a:cs typeface="Arial" panose="020B0604020202020204" pitchFamily="34" charset="0"/>
              </a:rPr>
              <a:t>He offers you an opportunity for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a new (or renewed) commitment</a:t>
            </a:r>
          </a:p>
        </p:txBody>
      </p:sp>
    </p:spTree>
    <p:extLst>
      <p:ext uri="{BB962C8B-B14F-4D97-AF65-F5344CB8AC3E}">
        <p14:creationId xmlns:p14="http://schemas.microsoft.com/office/powerpoint/2010/main" val="207137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970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0301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Save This</a:t>
            </a:r>
            <a:endParaRPr lang="en-US" dirty="0">
              <a:solidFill>
                <a:srgbClr val="90301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3609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229600" cy="6096000"/>
          </a:xfrm>
        </p:spPr>
        <p:txBody>
          <a:bodyPr/>
          <a:lstStyle/>
          <a:p>
            <a:pPr marL="0" indent="0">
              <a:buNone/>
            </a:pPr>
            <a:r>
              <a:rPr lang="en-US" i="1" dirty="0" smtClean="0">
                <a:solidFill>
                  <a:srgbClr val="903012"/>
                </a:solidFill>
                <a:latin typeface="Arial" pitchFamily="34" charset="0"/>
                <a:cs typeface="Arial" pitchFamily="34" charset="0"/>
              </a:rPr>
              <a:t>Leviticus 23:39-41</a:t>
            </a:r>
          </a:p>
          <a:p>
            <a:pPr marL="0" lvl="0" indent="0" fontAlgn="auto">
              <a:spcAft>
                <a:spcPts val="0"/>
              </a:spcAft>
              <a:buNone/>
            </a:pPr>
            <a:r>
              <a:rPr lang="en-US" kern="1200" dirty="0">
                <a:latin typeface="Arial" panose="020B0604020202020204" pitchFamily="34" charset="0"/>
                <a:cs typeface="Arial" panose="020B0604020202020204" pitchFamily="34" charset="0"/>
              </a:rPr>
              <a:t>On the fifteenth day of the seventh month, when you have gathered in the produce of the land, you shall celebrate the </a:t>
            </a:r>
            <a:r>
              <a:rPr lang="en-US" kern="1200" dirty="0">
                <a:solidFill>
                  <a:schemeClr val="accent2">
                    <a:lumMod val="75000"/>
                  </a:schemeClr>
                </a:solidFill>
                <a:latin typeface="Arial" panose="020B0604020202020204" pitchFamily="34" charset="0"/>
                <a:cs typeface="Arial" panose="020B0604020202020204" pitchFamily="34" charset="0"/>
              </a:rPr>
              <a:t>feast of YHWH seven days</a:t>
            </a:r>
            <a:r>
              <a:rPr lang="en-US" kern="1200" dirty="0">
                <a:latin typeface="Arial" panose="020B0604020202020204" pitchFamily="34" charset="0"/>
                <a:cs typeface="Arial" panose="020B0604020202020204" pitchFamily="34" charset="0"/>
              </a:rPr>
              <a:t>. On the first day shall be a solemn rest, and on the eighth day shall be a solemn rest.  And you shall take on the first day the fruit of splendid trees, branches of palm trees and boughs of leafy trees and willows of the brook, and you shall </a:t>
            </a:r>
            <a:r>
              <a:rPr lang="en-US" kern="1200" dirty="0">
                <a:solidFill>
                  <a:schemeClr val="accent2">
                    <a:lumMod val="75000"/>
                  </a:schemeClr>
                </a:solidFill>
                <a:latin typeface="Arial" panose="020B0604020202020204" pitchFamily="34" charset="0"/>
                <a:cs typeface="Arial" panose="020B0604020202020204" pitchFamily="34" charset="0"/>
              </a:rPr>
              <a:t>rejoice</a:t>
            </a:r>
            <a:r>
              <a:rPr lang="en-US" kern="1200" dirty="0">
                <a:latin typeface="Arial" panose="020B0604020202020204" pitchFamily="34" charset="0"/>
                <a:cs typeface="Arial" panose="020B0604020202020204" pitchFamily="34" charset="0"/>
              </a:rPr>
              <a:t> before YHWH your God seven days. </a:t>
            </a:r>
          </a:p>
        </p:txBody>
      </p:sp>
    </p:spTree>
    <p:extLst>
      <p:ext uri="{BB962C8B-B14F-4D97-AF65-F5344CB8AC3E}">
        <p14:creationId xmlns:p14="http://schemas.microsoft.com/office/powerpoint/2010/main" val="331307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229600" cy="6096000"/>
          </a:xfrm>
        </p:spPr>
        <p:txBody>
          <a:bodyPr/>
          <a:lstStyle/>
          <a:p>
            <a:pPr marL="0" indent="0">
              <a:buNone/>
            </a:pPr>
            <a:r>
              <a:rPr lang="en-US" i="1" dirty="0" smtClean="0">
                <a:solidFill>
                  <a:srgbClr val="903012"/>
                </a:solidFill>
                <a:latin typeface="Arial" pitchFamily="34" charset="0"/>
                <a:cs typeface="Arial" pitchFamily="34" charset="0"/>
              </a:rPr>
              <a:t>Leviticus 23:42-43</a:t>
            </a:r>
          </a:p>
          <a:p>
            <a:pPr marL="0" lvl="0" indent="0" fontAlgn="auto">
              <a:spcAft>
                <a:spcPts val="0"/>
              </a:spcAft>
              <a:buNone/>
            </a:pPr>
            <a:r>
              <a:rPr lang="en-US" kern="1200" dirty="0">
                <a:latin typeface="Arial" panose="020B0604020202020204" pitchFamily="34" charset="0"/>
                <a:cs typeface="Arial" panose="020B0604020202020204" pitchFamily="34" charset="0"/>
              </a:rPr>
              <a:t>You shall celebrate it as a feast to YHWH for seven days in the year. </a:t>
            </a:r>
            <a:r>
              <a:rPr lang="en-US" kern="1200" dirty="0">
                <a:solidFill>
                  <a:schemeClr val="accent2">
                    <a:lumMod val="75000"/>
                  </a:schemeClr>
                </a:solidFill>
                <a:latin typeface="Arial" panose="020B0604020202020204" pitchFamily="34" charset="0"/>
                <a:cs typeface="Arial" panose="020B0604020202020204" pitchFamily="34" charset="0"/>
              </a:rPr>
              <a:t>It is a statute forever </a:t>
            </a:r>
            <a:r>
              <a:rPr lang="en-US" kern="1200" dirty="0">
                <a:latin typeface="Arial" panose="020B0604020202020204" pitchFamily="34" charset="0"/>
                <a:cs typeface="Arial" panose="020B0604020202020204" pitchFamily="34" charset="0"/>
              </a:rPr>
              <a:t>throughout your generations; you shall celebrate it in the seventh month. You shall dwell in booths for seven days. All native Israelites shall </a:t>
            </a:r>
            <a:r>
              <a:rPr lang="en-US" kern="1200" dirty="0">
                <a:solidFill>
                  <a:schemeClr val="accent2">
                    <a:lumMod val="75000"/>
                  </a:schemeClr>
                </a:solidFill>
                <a:latin typeface="Arial" panose="020B0604020202020204" pitchFamily="34" charset="0"/>
                <a:cs typeface="Arial" panose="020B0604020202020204" pitchFamily="34" charset="0"/>
              </a:rPr>
              <a:t>dwell in booths</a:t>
            </a:r>
            <a:r>
              <a:rPr lang="en-US" kern="1200" dirty="0">
                <a:latin typeface="Arial" panose="020B0604020202020204" pitchFamily="34" charset="0"/>
                <a:cs typeface="Arial" panose="020B0604020202020204" pitchFamily="34" charset="0"/>
              </a:rPr>
              <a:t>, that your generations may know that </a:t>
            </a:r>
            <a:r>
              <a:rPr lang="en-US" kern="1200" dirty="0">
                <a:solidFill>
                  <a:schemeClr val="accent2">
                    <a:lumMod val="75000"/>
                  </a:schemeClr>
                </a:solidFill>
                <a:latin typeface="Arial" panose="020B0604020202020204" pitchFamily="34" charset="0"/>
                <a:cs typeface="Arial" panose="020B0604020202020204" pitchFamily="34" charset="0"/>
              </a:rPr>
              <a:t>I made the people of Israel dwell in booths </a:t>
            </a:r>
            <a:r>
              <a:rPr lang="en-US" kern="1200" dirty="0">
                <a:latin typeface="Arial" panose="020B0604020202020204" pitchFamily="34" charset="0"/>
                <a:cs typeface="Arial" panose="020B0604020202020204" pitchFamily="34" charset="0"/>
              </a:rPr>
              <a:t>when I brought them out of the land of Egypt: I am YHWH your </a:t>
            </a:r>
            <a:r>
              <a:rPr lang="en-US" kern="1200" dirty="0" smtClean="0">
                <a:latin typeface="Arial" panose="020B0604020202020204" pitchFamily="34" charset="0"/>
                <a:cs typeface="Arial" panose="020B0604020202020204" pitchFamily="34" charset="0"/>
              </a:rPr>
              <a:t>God</a:t>
            </a:r>
            <a:r>
              <a:rPr lang="en-US" kern="1200" dirty="0" smtClean="0">
                <a:latin typeface="Calibri"/>
              </a:rPr>
              <a:t>. </a:t>
            </a:r>
            <a:endParaRPr lang="en-US" kern="1200" dirty="0">
              <a:latin typeface="Calibri"/>
            </a:endParaRPr>
          </a:p>
        </p:txBody>
      </p:sp>
    </p:spTree>
    <p:extLst>
      <p:ext uri="{BB962C8B-B14F-4D97-AF65-F5344CB8AC3E}">
        <p14:creationId xmlns:p14="http://schemas.microsoft.com/office/powerpoint/2010/main" val="293751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276600"/>
            <a:ext cx="8839200" cy="1066800"/>
          </a:xfrm>
        </p:spPr>
        <p:txBody>
          <a:bodyPr/>
          <a:lstStyle/>
          <a:p>
            <a:pPr algn="l"/>
            <a:r>
              <a:rPr lang="en-US" dirty="0" smtClean="0">
                <a:solidFill>
                  <a:srgbClr val="90301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like living the desert?</a:t>
            </a:r>
            <a:endParaRPr lang="en-US" dirty="0">
              <a:solidFill>
                <a:srgbClr val="90301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itle 1"/>
          <p:cNvSpPr txBox="1">
            <a:spLocks/>
          </p:cNvSpPr>
          <p:nvPr/>
        </p:nvSpPr>
        <p:spPr bwMode="auto">
          <a:xfrm>
            <a:off x="262759" y="4267200"/>
            <a:ext cx="8728841"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r>
              <a:rPr lang="en-US" sz="3200" b="1" kern="0" dirty="0" smtClean="0">
                <a:latin typeface="Arial" panose="020B0604020202020204" pitchFamily="34" charset="0"/>
                <a:cs typeface="Arial" panose="020B0604020202020204" pitchFamily="34" charset="0"/>
              </a:rPr>
              <a:t>For Israel, 3500 year ago ??</a:t>
            </a:r>
            <a:endParaRPr lang="en-US" sz="3200" b="1" kern="0" dirty="0">
              <a:latin typeface="Arial" panose="020B0604020202020204" pitchFamily="34" charset="0"/>
              <a:cs typeface="Arial" panose="020B0604020202020204" pitchFamily="34" charset="0"/>
            </a:endParaRPr>
          </a:p>
        </p:txBody>
      </p:sp>
      <p:sp>
        <p:nvSpPr>
          <p:cNvPr id="5" name="Title 1"/>
          <p:cNvSpPr txBox="1">
            <a:spLocks/>
          </p:cNvSpPr>
          <p:nvPr/>
        </p:nvSpPr>
        <p:spPr bwMode="auto">
          <a:xfrm>
            <a:off x="415159" y="5207876"/>
            <a:ext cx="6823841"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a:lstStyle>
          <a:p>
            <a:r>
              <a:rPr lang="en-US" sz="3200" b="1" kern="0" dirty="0" smtClean="0">
                <a:latin typeface="Arial" panose="020B0604020202020204" pitchFamily="34" charset="0"/>
                <a:cs typeface="Arial" panose="020B0604020202020204" pitchFamily="34" charset="0"/>
              </a:rPr>
              <a:t>For YOU, today ??</a:t>
            </a:r>
            <a:endParaRPr lang="en-US" sz="32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761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382000" cy="4343400"/>
          </a:xfrm>
        </p:spPr>
        <p:txBody>
          <a:bodyPr/>
          <a:lstStyle/>
          <a:p>
            <a:pPr marL="0" indent="0">
              <a:buNone/>
            </a:pPr>
            <a:r>
              <a:rPr lang="en-US" i="1" dirty="0" smtClean="0">
                <a:solidFill>
                  <a:srgbClr val="903012"/>
                </a:solidFill>
                <a:latin typeface="Arial" pitchFamily="34" charset="0"/>
                <a:cs typeface="Arial" pitchFamily="34" charset="0"/>
              </a:rPr>
              <a:t>Numbers 9:15-16</a:t>
            </a:r>
          </a:p>
          <a:p>
            <a:pPr marL="0" lvl="0" indent="0" fontAlgn="auto">
              <a:spcAft>
                <a:spcPts val="0"/>
              </a:spcAft>
              <a:buNone/>
            </a:pPr>
            <a:r>
              <a:rPr lang="en-US" kern="1200" dirty="0">
                <a:latin typeface="Arial" panose="020B0604020202020204" pitchFamily="34" charset="0"/>
                <a:cs typeface="Arial" panose="020B0604020202020204" pitchFamily="34" charset="0"/>
              </a:rPr>
              <a:t>On the day that the tabernacle was set up, </a:t>
            </a:r>
            <a:r>
              <a:rPr lang="en-US" kern="1200" dirty="0">
                <a:solidFill>
                  <a:schemeClr val="accent2">
                    <a:lumMod val="75000"/>
                  </a:schemeClr>
                </a:solidFill>
                <a:latin typeface="Arial" panose="020B0604020202020204" pitchFamily="34" charset="0"/>
                <a:cs typeface="Arial" panose="020B0604020202020204" pitchFamily="34" charset="0"/>
              </a:rPr>
              <a:t>the cloud covered the tabernacle</a:t>
            </a:r>
            <a:r>
              <a:rPr lang="en-US" kern="1200" dirty="0">
                <a:latin typeface="Arial" panose="020B0604020202020204" pitchFamily="34" charset="0"/>
                <a:cs typeface="Arial" panose="020B0604020202020204" pitchFamily="34" charset="0"/>
              </a:rPr>
              <a:t>, the tent of the testimony. And at evening it was over the tabernacle </a:t>
            </a:r>
            <a:r>
              <a:rPr lang="en-US" kern="1200" dirty="0">
                <a:solidFill>
                  <a:schemeClr val="accent2">
                    <a:lumMod val="75000"/>
                  </a:schemeClr>
                </a:solidFill>
                <a:latin typeface="Arial" panose="020B0604020202020204" pitchFamily="34" charset="0"/>
                <a:cs typeface="Arial" panose="020B0604020202020204" pitchFamily="34" charset="0"/>
              </a:rPr>
              <a:t>like the appearance of fire </a:t>
            </a:r>
            <a:r>
              <a:rPr lang="en-US" kern="1200" dirty="0">
                <a:latin typeface="Arial" panose="020B0604020202020204" pitchFamily="34" charset="0"/>
                <a:cs typeface="Arial" panose="020B0604020202020204" pitchFamily="34" charset="0"/>
              </a:rPr>
              <a:t>until morning. </a:t>
            </a:r>
            <a:r>
              <a:rPr lang="en-US" kern="1200" dirty="0" smtClean="0">
                <a:latin typeface="Arial" panose="020B0604020202020204" pitchFamily="34" charset="0"/>
                <a:cs typeface="Arial" panose="020B0604020202020204" pitchFamily="34" charset="0"/>
              </a:rPr>
              <a:t>So </a:t>
            </a:r>
            <a:r>
              <a:rPr lang="en-US" kern="1200" dirty="0">
                <a:latin typeface="Arial" panose="020B0604020202020204" pitchFamily="34" charset="0"/>
                <a:cs typeface="Arial" panose="020B0604020202020204" pitchFamily="34" charset="0"/>
              </a:rPr>
              <a:t>it was always: the cloud covered it by day and the appearance of fire by night.</a:t>
            </a:r>
            <a:endParaRPr lang="en-US" kern="1200" dirty="0">
              <a:latin typeface="Calibri"/>
            </a:endParaRPr>
          </a:p>
        </p:txBody>
      </p:sp>
    </p:spTree>
    <p:extLst>
      <p:ext uri="{BB962C8B-B14F-4D97-AF65-F5344CB8AC3E}">
        <p14:creationId xmlns:p14="http://schemas.microsoft.com/office/powerpoint/2010/main" val="185478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lank">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2704</TotalTime>
  <Words>2297</Words>
  <Application>Microsoft Office PowerPoint</Application>
  <PresentationFormat>On-screen Show (4:3)</PresentationFormat>
  <Paragraphs>154</Paragraphs>
  <Slides>53</Slides>
  <Notes>1</Notes>
  <HiddenSlides>1</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blank</vt:lpstr>
      <vt:lpstr>PowerPoint Presentation</vt:lpstr>
      <vt:lpstr>PowerPoint Presentation</vt:lpstr>
      <vt:lpstr>Seven Annual Appointed Times of YHWH</vt:lpstr>
      <vt:lpstr>PowerPoint Presentation</vt:lpstr>
      <vt:lpstr>PowerPoint Presentation</vt:lpstr>
      <vt:lpstr>PowerPoint Presentation</vt:lpstr>
      <vt:lpstr>PowerPoint Presentation</vt:lpstr>
      <vt:lpstr>What is like living the desert?</vt:lpstr>
      <vt:lpstr>PowerPoint Presentation</vt:lpstr>
      <vt:lpstr>PowerPoint Presentation</vt:lpstr>
      <vt:lpstr>PowerPoint Presentation</vt:lpstr>
      <vt:lpstr>PowerPoint Presentation</vt:lpstr>
      <vt:lpstr>What it was like living the desert?</vt:lpstr>
      <vt:lpstr>Water??</vt:lpstr>
      <vt:lpstr>Lost, wandering in the wilderness...</vt:lpstr>
      <vt:lpstr>PowerPoint Presentation</vt:lpstr>
      <vt:lpstr>PowerPoint Presentation</vt:lpstr>
      <vt:lpstr>PowerPoint Presentation</vt:lpstr>
      <vt:lpstr>What is like living the desert?</vt:lpstr>
      <vt:lpstr>YWHW leads them to the  edge of the Promised Land</vt:lpstr>
      <vt:lpstr>PowerPoint Presentation</vt:lpstr>
      <vt:lpstr>PowerPoint Presentation</vt:lpstr>
      <vt:lpstr>PowerPoint Presentation</vt:lpstr>
      <vt:lpstr>PowerPoint Presentation</vt:lpstr>
      <vt:lpstr>How did Caleb know  YHWH was in control ??</vt:lpstr>
      <vt:lpstr>PowerPoint Presentation</vt:lpstr>
      <vt:lpstr>There were Giants in the Land!</vt:lpstr>
      <vt:lpstr>So much for God’s provision...</vt:lpstr>
      <vt:lpstr>PowerPoint Presentation</vt:lpstr>
      <vt:lpstr>PowerPoint Presentation</vt:lpstr>
      <vt:lpstr>Do you ever feel that way?</vt:lpstr>
      <vt:lpstr>PowerPoint Presentation</vt:lpstr>
      <vt:lpstr>PowerPoint Presentation</vt:lpstr>
      <vt:lpstr>PowerPoint Presentation</vt:lpstr>
      <vt:lpstr>Joshua &amp; Caleb spoke Truth</vt:lpstr>
      <vt:lpstr>PowerPoint Presentation</vt:lpstr>
      <vt:lpstr>PowerPoint Presentation</vt:lpstr>
      <vt:lpstr>PowerPoint Presentation</vt:lpstr>
      <vt:lpstr>PowerPoint Presentation</vt:lpstr>
      <vt:lpstr>PowerPoint Presentation</vt:lpstr>
      <vt:lpstr>Living in the desert recalls:</vt:lpstr>
      <vt:lpstr>YHWH leads them for 40 years...</vt:lpstr>
      <vt:lpstr>Forty years later...</vt:lpstr>
      <vt:lpstr>The Promised Land from Mt. Nebo</vt:lpstr>
      <vt:lpstr>PowerPoint Presentation</vt:lpstr>
      <vt:lpstr>PowerPoint Presentation</vt:lpstr>
      <vt:lpstr>PowerPoint Presentation</vt:lpstr>
      <vt:lpstr>PowerPoint Presentation</vt:lpstr>
      <vt:lpstr>PowerPoint Presentation</vt:lpstr>
      <vt:lpstr>Living in the Desert</vt:lpstr>
      <vt:lpstr>Are You Living in the Desert ?</vt:lpstr>
      <vt:lpstr>PowerPoint Presentation</vt:lpstr>
      <vt:lpstr>Save This</vt:lpstr>
    </vt:vector>
  </TitlesOfParts>
  <Company>Laidig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Wyn Laidig</dc:creator>
  <cp:lastModifiedBy>Wyn Laidig</cp:lastModifiedBy>
  <cp:revision>169</cp:revision>
  <dcterms:created xsi:type="dcterms:W3CDTF">2013-05-08T00:08:14Z</dcterms:created>
  <dcterms:modified xsi:type="dcterms:W3CDTF">2014-10-11T21:44:55Z</dcterms:modified>
</cp:coreProperties>
</file>