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5" r:id="rId2"/>
    <p:sldId id="327" r:id="rId3"/>
    <p:sldId id="341" r:id="rId4"/>
    <p:sldId id="324" r:id="rId5"/>
    <p:sldId id="325" r:id="rId6"/>
    <p:sldId id="328" r:id="rId7"/>
    <p:sldId id="329" r:id="rId8"/>
    <p:sldId id="259" r:id="rId9"/>
    <p:sldId id="258" r:id="rId10"/>
    <p:sldId id="260" r:id="rId11"/>
    <p:sldId id="306" r:id="rId12"/>
    <p:sldId id="261" r:id="rId13"/>
    <p:sldId id="262" r:id="rId14"/>
    <p:sldId id="263" r:id="rId15"/>
    <p:sldId id="264" r:id="rId16"/>
    <p:sldId id="330" r:id="rId17"/>
    <p:sldId id="265" r:id="rId18"/>
    <p:sldId id="331" r:id="rId19"/>
    <p:sldId id="266" r:id="rId20"/>
    <p:sldId id="332" r:id="rId21"/>
    <p:sldId id="271" r:id="rId22"/>
    <p:sldId id="333" r:id="rId23"/>
    <p:sldId id="338" r:id="rId24"/>
    <p:sldId id="316" r:id="rId25"/>
    <p:sldId id="334" r:id="rId26"/>
    <p:sldId id="314" r:id="rId27"/>
    <p:sldId id="335" r:id="rId28"/>
    <p:sldId id="317" r:id="rId29"/>
    <p:sldId id="318" r:id="rId30"/>
    <p:sldId id="339" r:id="rId31"/>
    <p:sldId id="342" r:id="rId32"/>
    <p:sldId id="305" r:id="rId33"/>
    <p:sldId id="337" r:id="rId34"/>
    <p:sldId id="297" r:id="rId35"/>
    <p:sldId id="326"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378"/>
    <a:srgbClr val="FF9966"/>
    <a:srgbClr val="F56841"/>
    <a:srgbClr val="F48242"/>
    <a:srgbClr val="F06C5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680" autoAdjust="0"/>
  </p:normalViewPr>
  <p:slideViewPr>
    <p:cSldViewPr>
      <p:cViewPr>
        <p:scale>
          <a:sx n="73" d="100"/>
          <a:sy n="73" d="100"/>
        </p:scale>
        <p:origin x="-1746" y="-8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35D658-C03B-4478-984D-0C25155BEF3F}" type="datetimeFigureOut">
              <a:rPr lang="en-US" smtClean="0"/>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5C731-29E5-4669-97B2-ADD48B32F860}" type="slidenum">
              <a:rPr lang="en-US" smtClean="0"/>
              <a:t>‹#›</a:t>
            </a:fld>
            <a:endParaRPr lang="en-US"/>
          </a:p>
        </p:txBody>
      </p:sp>
    </p:spTree>
    <p:extLst>
      <p:ext uri="{BB962C8B-B14F-4D97-AF65-F5344CB8AC3E}">
        <p14:creationId xmlns:p14="http://schemas.microsoft.com/office/powerpoint/2010/main" val="246393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DEA10E-1113-41B3-9A0F-25EF5A23F2CE}" type="slidenum">
              <a:rPr lang="en-US"/>
              <a:pPr/>
              <a:t>‹#›</a:t>
            </a:fld>
            <a:endParaRPr lang="en-US"/>
          </a:p>
        </p:txBody>
      </p:sp>
    </p:spTree>
    <p:extLst>
      <p:ext uri="{BB962C8B-B14F-4D97-AF65-F5344CB8AC3E}">
        <p14:creationId xmlns:p14="http://schemas.microsoft.com/office/powerpoint/2010/main" val="360800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4DF34F-469C-4009-B575-F044D7F69F3D}" type="slidenum">
              <a:rPr lang="en-US"/>
              <a:pPr/>
              <a:t>‹#›</a:t>
            </a:fld>
            <a:endParaRPr lang="en-US"/>
          </a:p>
        </p:txBody>
      </p:sp>
    </p:spTree>
    <p:extLst>
      <p:ext uri="{BB962C8B-B14F-4D97-AF65-F5344CB8AC3E}">
        <p14:creationId xmlns:p14="http://schemas.microsoft.com/office/powerpoint/2010/main" val="86971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A32973-7929-41C0-AEC0-C52F4AD31FC4}" type="slidenum">
              <a:rPr lang="en-US"/>
              <a:pPr/>
              <a:t>‹#›</a:t>
            </a:fld>
            <a:endParaRPr lang="en-US"/>
          </a:p>
        </p:txBody>
      </p:sp>
    </p:spTree>
    <p:extLst>
      <p:ext uri="{BB962C8B-B14F-4D97-AF65-F5344CB8AC3E}">
        <p14:creationId xmlns:p14="http://schemas.microsoft.com/office/powerpoint/2010/main" val="158412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286859-9970-42E4-A742-C1F99FE547C6}" type="slidenum">
              <a:rPr lang="en-US"/>
              <a:pPr/>
              <a:t>‹#›</a:t>
            </a:fld>
            <a:endParaRPr lang="en-US"/>
          </a:p>
        </p:txBody>
      </p:sp>
    </p:spTree>
    <p:extLst>
      <p:ext uri="{BB962C8B-B14F-4D97-AF65-F5344CB8AC3E}">
        <p14:creationId xmlns:p14="http://schemas.microsoft.com/office/powerpoint/2010/main" val="311391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255ABE2-0C63-4AC0-9E0F-4D8F4983D39A}" type="slidenum">
              <a:rPr lang="en-US"/>
              <a:pPr/>
              <a:t>‹#›</a:t>
            </a:fld>
            <a:endParaRPr lang="en-US"/>
          </a:p>
        </p:txBody>
      </p:sp>
    </p:spTree>
    <p:extLst>
      <p:ext uri="{BB962C8B-B14F-4D97-AF65-F5344CB8AC3E}">
        <p14:creationId xmlns:p14="http://schemas.microsoft.com/office/powerpoint/2010/main" val="122886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C9062B-DF2C-414A-B4CD-CE114BA5B36A}" type="slidenum">
              <a:rPr lang="en-US"/>
              <a:pPr/>
              <a:t>‹#›</a:t>
            </a:fld>
            <a:endParaRPr lang="en-US"/>
          </a:p>
        </p:txBody>
      </p:sp>
    </p:spTree>
    <p:extLst>
      <p:ext uri="{BB962C8B-B14F-4D97-AF65-F5344CB8AC3E}">
        <p14:creationId xmlns:p14="http://schemas.microsoft.com/office/powerpoint/2010/main" val="2032588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9977956-EBEB-4DFE-98E5-B288F1E6DC4E}" type="slidenum">
              <a:rPr lang="en-US"/>
              <a:pPr/>
              <a:t>‹#›</a:t>
            </a:fld>
            <a:endParaRPr lang="en-US"/>
          </a:p>
        </p:txBody>
      </p:sp>
    </p:spTree>
    <p:extLst>
      <p:ext uri="{BB962C8B-B14F-4D97-AF65-F5344CB8AC3E}">
        <p14:creationId xmlns:p14="http://schemas.microsoft.com/office/powerpoint/2010/main" val="232781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2881D7C-D28F-48E7-9741-21A707B5081C}" type="slidenum">
              <a:rPr lang="en-US"/>
              <a:pPr/>
              <a:t>‹#›</a:t>
            </a:fld>
            <a:endParaRPr lang="en-US"/>
          </a:p>
        </p:txBody>
      </p:sp>
    </p:spTree>
    <p:extLst>
      <p:ext uri="{BB962C8B-B14F-4D97-AF65-F5344CB8AC3E}">
        <p14:creationId xmlns:p14="http://schemas.microsoft.com/office/powerpoint/2010/main" val="93793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2BCC97-160E-45F3-A7BF-3DA6CF0C4AD7}" type="slidenum">
              <a:rPr lang="en-US"/>
              <a:pPr/>
              <a:t>‹#›</a:t>
            </a:fld>
            <a:endParaRPr lang="en-US"/>
          </a:p>
        </p:txBody>
      </p:sp>
    </p:spTree>
    <p:extLst>
      <p:ext uri="{BB962C8B-B14F-4D97-AF65-F5344CB8AC3E}">
        <p14:creationId xmlns:p14="http://schemas.microsoft.com/office/powerpoint/2010/main" val="384649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87709A-B472-48EE-B05B-832BB7578DB9}" type="slidenum">
              <a:rPr lang="en-US"/>
              <a:pPr/>
              <a:t>‹#›</a:t>
            </a:fld>
            <a:endParaRPr lang="en-US"/>
          </a:p>
        </p:txBody>
      </p:sp>
    </p:spTree>
    <p:extLst>
      <p:ext uri="{BB962C8B-B14F-4D97-AF65-F5344CB8AC3E}">
        <p14:creationId xmlns:p14="http://schemas.microsoft.com/office/powerpoint/2010/main" val="2634541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3F0E46-8236-4480-9A88-FECD3E6D7CF6}" type="slidenum">
              <a:rPr lang="en-US"/>
              <a:pPr/>
              <a:t>‹#›</a:t>
            </a:fld>
            <a:endParaRPr lang="en-US"/>
          </a:p>
        </p:txBody>
      </p:sp>
    </p:spTree>
    <p:extLst>
      <p:ext uri="{BB962C8B-B14F-4D97-AF65-F5344CB8AC3E}">
        <p14:creationId xmlns:p14="http://schemas.microsoft.com/office/powerpoint/2010/main" val="156738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6E3512-7D83-4FE9-BD20-32F931E3166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a:defRPr>
      </a:lvl2pPr>
      <a:lvl3pPr algn="ctr" rtl="0" eaLnBrk="1" fontAlgn="base" hangingPunct="1">
        <a:spcBef>
          <a:spcPct val="0"/>
        </a:spcBef>
        <a:spcAft>
          <a:spcPct val="0"/>
        </a:spcAft>
        <a:defRPr sz="4400">
          <a:solidFill>
            <a:schemeClr val="tx2"/>
          </a:solidFill>
          <a:latin typeface="Times New Roman"/>
        </a:defRPr>
      </a:lvl3pPr>
      <a:lvl4pPr algn="ctr" rtl="0" eaLnBrk="1" fontAlgn="base" hangingPunct="1">
        <a:spcBef>
          <a:spcPct val="0"/>
        </a:spcBef>
        <a:spcAft>
          <a:spcPct val="0"/>
        </a:spcAft>
        <a:defRPr sz="4400">
          <a:solidFill>
            <a:schemeClr val="tx2"/>
          </a:solidFill>
          <a:latin typeface="Times New Roman"/>
        </a:defRPr>
      </a:lvl4pPr>
      <a:lvl5pPr algn="ctr" rtl="0" eaLnBrk="1" fontAlgn="base" hangingPunct="1">
        <a:spcBef>
          <a:spcPct val="0"/>
        </a:spcBef>
        <a:spcAft>
          <a:spcPct val="0"/>
        </a:spcAft>
        <a:defRPr sz="4400">
          <a:solidFill>
            <a:schemeClr val="tx2"/>
          </a:solidFill>
          <a:latin typeface="Times New Roman"/>
        </a:defRPr>
      </a:lvl5pPr>
      <a:lvl6pPr marL="457200" algn="ctr" rtl="0" eaLnBrk="1" fontAlgn="base" hangingPunct="1">
        <a:spcBef>
          <a:spcPct val="0"/>
        </a:spcBef>
        <a:spcAft>
          <a:spcPct val="0"/>
        </a:spcAft>
        <a:defRPr sz="4400">
          <a:solidFill>
            <a:schemeClr val="tx2"/>
          </a:solidFill>
          <a:latin typeface="Times New Roman"/>
        </a:defRPr>
      </a:lvl6pPr>
      <a:lvl7pPr marL="914400" algn="ctr" rtl="0" eaLnBrk="1" fontAlgn="base" hangingPunct="1">
        <a:spcBef>
          <a:spcPct val="0"/>
        </a:spcBef>
        <a:spcAft>
          <a:spcPct val="0"/>
        </a:spcAft>
        <a:defRPr sz="4400">
          <a:solidFill>
            <a:schemeClr val="tx2"/>
          </a:solidFill>
          <a:latin typeface="Times New Roman"/>
        </a:defRPr>
      </a:lvl7pPr>
      <a:lvl8pPr marL="1371600" algn="ctr" rtl="0" eaLnBrk="1" fontAlgn="base" hangingPunct="1">
        <a:spcBef>
          <a:spcPct val="0"/>
        </a:spcBef>
        <a:spcAft>
          <a:spcPct val="0"/>
        </a:spcAft>
        <a:defRPr sz="4400">
          <a:solidFill>
            <a:schemeClr val="tx2"/>
          </a:solidFill>
          <a:latin typeface="Times New Roman"/>
        </a:defRPr>
      </a:lvl8pPr>
      <a:lvl9pPr marL="1828800" algn="ctr" rtl="0" eaLnBrk="1" fontAlgn="base" hangingPunct="1">
        <a:spcBef>
          <a:spcPct val="0"/>
        </a:spcBef>
        <a:spcAft>
          <a:spcPct val="0"/>
        </a:spcAft>
        <a:defRPr sz="4400">
          <a:solidFill>
            <a:schemeClr val="tx2"/>
          </a:solidFill>
          <a:latin typeface="Times New Roman"/>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467600" cy="2677656"/>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r>
              <a:rPr lang="en-US" sz="7200" b="1" dirty="0" smtClean="0">
                <a:ln w="18415" cmpd="sng">
                  <a:solidFill>
                    <a:schemeClr val="bg2">
                      <a:lumMod val="75000"/>
                    </a:schemeClr>
                  </a:solidFill>
                  <a:prstDash val="solid"/>
                </a:ln>
                <a:gradFill>
                  <a:gsLst>
                    <a:gs pos="0">
                      <a:schemeClr val="bg2">
                        <a:lumMod val="20000"/>
                        <a:lumOff val="80000"/>
                      </a:schemeClr>
                    </a:gs>
                    <a:gs pos="100000">
                      <a:schemeClr val="accent3"/>
                    </a:gs>
                  </a:gsLst>
                  <a:lin ang="5400000" scaled="0"/>
                </a:gradFill>
                <a:effectLst>
                  <a:outerShdw blurRad="38100" dist="38100" dir="2700000" algn="tl">
                    <a:srgbClr val="000000">
                      <a:alpha val="43137"/>
                    </a:srgbClr>
                  </a:outerShdw>
                </a:effectLst>
                <a:latin typeface="Arial" pitchFamily="34" charset="0"/>
                <a:ea typeface="Aegean" pitchFamily="34" charset="0"/>
                <a:cs typeface="Arial" pitchFamily="34" charset="0"/>
              </a:rPr>
              <a:t>Sukkot</a:t>
            </a:r>
          </a:p>
          <a:p>
            <a:pPr algn="ctr"/>
            <a: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and </a:t>
            </a:r>
            <a:b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br>
            <a: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The Appointed Times</a:t>
            </a:r>
            <a:endParaRPr lang="en-US" sz="44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endParaRPr>
          </a:p>
        </p:txBody>
      </p:sp>
    </p:spTree>
    <p:extLst>
      <p:ext uri="{BB962C8B-B14F-4D97-AF65-F5344CB8AC3E}">
        <p14:creationId xmlns:p14="http://schemas.microsoft.com/office/powerpoint/2010/main" val="226436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3124200"/>
          </a:xfrm>
        </p:spPr>
        <p:txBody>
          <a:bodyPr/>
          <a:lstStyle/>
          <a:p>
            <a:pPr marL="0" indent="0">
              <a:buNone/>
            </a:pPr>
            <a:r>
              <a:rPr lang="en-US" i="1" dirty="0">
                <a:solidFill>
                  <a:schemeClr val="bg1">
                    <a:lumMod val="65000"/>
                  </a:schemeClr>
                </a:solidFill>
                <a:latin typeface="Arial" pitchFamily="34" charset="0"/>
                <a:cs typeface="Arial" pitchFamily="34" charset="0"/>
              </a:rPr>
              <a:t>Leviticus 23:1–2 </a:t>
            </a:r>
            <a:r>
              <a:rPr lang="en-US" i="1" dirty="0">
                <a:solidFill>
                  <a:schemeClr val="bg1"/>
                </a:solidFill>
                <a:latin typeface="Arial" pitchFamily="34" charset="0"/>
                <a:cs typeface="Arial" pitchFamily="34" charset="0"/>
              </a:rPr>
              <a:t/>
            </a:r>
            <a:br>
              <a:rPr lang="en-US" i="1" dirty="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YHWH</a:t>
            </a:r>
            <a:r>
              <a:rPr lang="en-US" dirty="0" smtClean="0">
                <a:solidFill>
                  <a:srgbClr val="F89378"/>
                </a:solidFill>
                <a:latin typeface="Arial" pitchFamily="34" charset="0"/>
                <a:cs typeface="Arial" pitchFamily="34" charset="0"/>
              </a:rPr>
              <a:t> </a:t>
            </a:r>
            <a:r>
              <a:rPr lang="en-US" dirty="0" smtClean="0">
                <a:solidFill>
                  <a:schemeClr val="bg1"/>
                </a:solidFill>
                <a:latin typeface="Arial" pitchFamily="34" charset="0"/>
                <a:cs typeface="Arial" pitchFamily="34" charset="0"/>
              </a:rPr>
              <a:t>spoke </a:t>
            </a:r>
            <a:r>
              <a:rPr lang="en-US" dirty="0">
                <a:solidFill>
                  <a:schemeClr val="bg1"/>
                </a:solidFill>
                <a:latin typeface="Arial" pitchFamily="34" charset="0"/>
                <a:cs typeface="Arial" pitchFamily="34" charset="0"/>
              </a:rPr>
              <a:t>to Moses, saying, “Speak to the people of Israel and say to them, These are the </a:t>
            </a:r>
            <a:r>
              <a:rPr lang="en-US" dirty="0">
                <a:solidFill>
                  <a:srgbClr val="F89378"/>
                </a:solidFill>
                <a:latin typeface="Arial" pitchFamily="34" charset="0"/>
                <a:cs typeface="Arial" pitchFamily="34" charset="0"/>
              </a:rPr>
              <a:t>appointed feasts </a:t>
            </a:r>
            <a:r>
              <a:rPr lang="en-US" dirty="0">
                <a:solidFill>
                  <a:schemeClr val="accent2">
                    <a:lumMod val="60000"/>
                    <a:lumOff val="40000"/>
                  </a:schemeClr>
                </a:solidFill>
                <a:latin typeface="Arial" pitchFamily="34" charset="0"/>
                <a:cs typeface="Arial" pitchFamily="34" charset="0"/>
              </a:rPr>
              <a:t>of </a:t>
            </a:r>
            <a:r>
              <a:rPr lang="en-US" dirty="0" smtClean="0">
                <a:solidFill>
                  <a:schemeClr val="accent2">
                    <a:lumMod val="60000"/>
                    <a:lumOff val="40000"/>
                  </a:schemeClr>
                </a:solidFill>
                <a:latin typeface="Arial" pitchFamily="34" charset="0"/>
                <a:cs typeface="Arial" pitchFamily="34" charset="0"/>
              </a:rPr>
              <a:t>YHWH </a:t>
            </a:r>
            <a:r>
              <a:rPr lang="en-US" dirty="0" smtClean="0">
                <a:solidFill>
                  <a:schemeClr val="bg1"/>
                </a:solidFill>
                <a:latin typeface="Arial" pitchFamily="34" charset="0"/>
                <a:cs typeface="Arial" pitchFamily="34" charset="0"/>
              </a:rPr>
              <a:t>that </a:t>
            </a:r>
            <a:r>
              <a:rPr lang="en-US" dirty="0">
                <a:solidFill>
                  <a:schemeClr val="bg1"/>
                </a:solidFill>
                <a:latin typeface="Arial" pitchFamily="34" charset="0"/>
                <a:cs typeface="Arial" pitchFamily="34" charset="0"/>
              </a:rPr>
              <a:t>you shall proclaim as holy convocations; they are </a:t>
            </a:r>
            <a:r>
              <a:rPr lang="en-US" dirty="0">
                <a:solidFill>
                  <a:schemeClr val="accent2">
                    <a:lumMod val="60000"/>
                    <a:lumOff val="40000"/>
                  </a:schemeClr>
                </a:solidFill>
                <a:latin typeface="Arial" pitchFamily="34" charset="0"/>
                <a:cs typeface="Arial" pitchFamily="34" charset="0"/>
              </a:rPr>
              <a:t>my</a:t>
            </a:r>
            <a:r>
              <a:rPr lang="en-US" dirty="0">
                <a:solidFill>
                  <a:srgbClr val="F89378"/>
                </a:solidFill>
                <a:latin typeface="Arial" pitchFamily="34" charset="0"/>
                <a:cs typeface="Arial" pitchFamily="34" charset="0"/>
              </a:rPr>
              <a:t> appointed </a:t>
            </a:r>
            <a:r>
              <a:rPr lang="en-US" dirty="0" smtClean="0">
                <a:solidFill>
                  <a:srgbClr val="F89378"/>
                </a:solidFill>
                <a:latin typeface="Arial" pitchFamily="34" charset="0"/>
                <a:cs typeface="Arial" pitchFamily="34" charset="0"/>
              </a:rPr>
              <a:t>feasts.</a:t>
            </a:r>
            <a:r>
              <a:rPr lang="en-US" dirty="0" smtClean="0">
                <a:solidFill>
                  <a:schemeClr val="bg1"/>
                </a:solidFill>
                <a:latin typeface="Arial" pitchFamily="34" charset="0"/>
                <a:cs typeface="Arial" pitchFamily="34" charset="0"/>
              </a:rPr>
              <a:t>”</a:t>
            </a:r>
            <a:r>
              <a:rPr lang="en-US" dirty="0" smtClean="0">
                <a:solidFill>
                  <a:schemeClr val="tx1"/>
                </a:solidFill>
              </a:rPr>
              <a:t>. </a:t>
            </a:r>
            <a:endParaRPr lang="en-US" dirty="0">
              <a:solidFill>
                <a:schemeClr val="tx1"/>
              </a:solidFill>
            </a:endParaRPr>
          </a:p>
          <a:p>
            <a:pPr marL="0" indent="0">
              <a:buNone/>
            </a:pPr>
            <a:endParaRPr lang="en-US" dirty="0"/>
          </a:p>
        </p:txBody>
      </p:sp>
      <p:sp>
        <p:nvSpPr>
          <p:cNvPr id="4" name="Content Placeholder 2"/>
          <p:cNvSpPr txBox="1">
            <a:spLocks/>
          </p:cNvSpPr>
          <p:nvPr/>
        </p:nvSpPr>
        <p:spPr bwMode="auto">
          <a:xfrm>
            <a:off x="304800" y="38100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appointed feasts </a:t>
            </a:r>
            <a:r>
              <a:rPr lang="en-US" dirty="0" smtClean="0">
                <a:solidFill>
                  <a:schemeClr val="bg1"/>
                </a:solidFill>
                <a:latin typeface="Arial" pitchFamily="34" charset="0"/>
                <a:cs typeface="Arial" pitchFamily="34" charset="0"/>
              </a:rPr>
              <a:t>= </a:t>
            </a:r>
            <a:r>
              <a:rPr lang="en-US" dirty="0" smtClean="0">
                <a:solidFill>
                  <a:schemeClr val="accent2">
                    <a:lumMod val="60000"/>
                    <a:lumOff val="40000"/>
                  </a:schemeClr>
                </a:solidFill>
                <a:latin typeface="Arial" pitchFamily="34" charset="0"/>
                <a:cs typeface="Arial" pitchFamily="34" charset="0"/>
              </a:rPr>
              <a:t>mo’edim</a:t>
            </a:r>
          </a:p>
        </p:txBody>
      </p:sp>
      <p:sp>
        <p:nvSpPr>
          <p:cNvPr id="5" name="Content Placeholder 2"/>
          <p:cNvSpPr txBox="1">
            <a:spLocks/>
          </p:cNvSpPr>
          <p:nvPr/>
        </p:nvSpPr>
        <p:spPr bwMode="auto">
          <a:xfrm>
            <a:off x="990600" y="4495800"/>
            <a:ext cx="243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“set times”</a:t>
            </a:r>
          </a:p>
        </p:txBody>
      </p:sp>
      <p:sp>
        <p:nvSpPr>
          <p:cNvPr id="7" name="Content Placeholder 2"/>
          <p:cNvSpPr txBox="1">
            <a:spLocks/>
          </p:cNvSpPr>
          <p:nvPr/>
        </p:nvSpPr>
        <p:spPr bwMode="auto">
          <a:xfrm>
            <a:off x="1002792" y="5105400"/>
            <a:ext cx="408127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“appointed times”</a:t>
            </a:r>
          </a:p>
        </p:txBody>
      </p:sp>
    </p:spTree>
    <p:extLst>
      <p:ext uri="{BB962C8B-B14F-4D97-AF65-F5344CB8AC3E}">
        <p14:creationId xmlns:p14="http://schemas.microsoft.com/office/powerpoint/2010/main" val="3642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3124200"/>
          </a:xfrm>
        </p:spPr>
        <p:txBody>
          <a:bodyPr/>
          <a:lstStyle/>
          <a:p>
            <a:pPr marL="0" indent="0">
              <a:buNone/>
            </a:pPr>
            <a:r>
              <a:rPr lang="en-US" i="1" dirty="0">
                <a:solidFill>
                  <a:schemeClr val="bg1">
                    <a:lumMod val="65000"/>
                  </a:schemeClr>
                </a:solidFill>
                <a:latin typeface="Arial" pitchFamily="34" charset="0"/>
                <a:cs typeface="Arial" pitchFamily="34" charset="0"/>
              </a:rPr>
              <a:t>Leviticus 23:1–2 </a:t>
            </a:r>
            <a:r>
              <a:rPr lang="en-US" i="1" dirty="0">
                <a:solidFill>
                  <a:schemeClr val="bg1"/>
                </a:solidFill>
                <a:latin typeface="Arial" pitchFamily="34" charset="0"/>
                <a:cs typeface="Arial" pitchFamily="34" charset="0"/>
              </a:rPr>
              <a:t/>
            </a:r>
            <a:br>
              <a:rPr lang="en-US" i="1" dirty="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YHWH</a:t>
            </a:r>
            <a:r>
              <a:rPr lang="en-US" dirty="0" smtClean="0">
                <a:solidFill>
                  <a:srgbClr val="F89378"/>
                </a:solidFill>
                <a:latin typeface="Arial" pitchFamily="34" charset="0"/>
                <a:cs typeface="Arial" pitchFamily="34" charset="0"/>
              </a:rPr>
              <a:t> </a:t>
            </a:r>
            <a:r>
              <a:rPr lang="en-US" dirty="0" smtClean="0">
                <a:solidFill>
                  <a:schemeClr val="bg1"/>
                </a:solidFill>
                <a:latin typeface="Arial" pitchFamily="34" charset="0"/>
                <a:cs typeface="Arial" pitchFamily="34" charset="0"/>
              </a:rPr>
              <a:t>spoke </a:t>
            </a:r>
            <a:r>
              <a:rPr lang="en-US" dirty="0">
                <a:solidFill>
                  <a:schemeClr val="bg1"/>
                </a:solidFill>
                <a:latin typeface="Arial" pitchFamily="34" charset="0"/>
                <a:cs typeface="Arial" pitchFamily="34" charset="0"/>
              </a:rPr>
              <a:t>to Moses, saying, “Speak to the </a:t>
            </a:r>
            <a:r>
              <a:rPr lang="en-US" dirty="0">
                <a:solidFill>
                  <a:schemeClr val="accent3"/>
                </a:solidFill>
                <a:latin typeface="Arial" pitchFamily="34" charset="0"/>
                <a:cs typeface="Arial" pitchFamily="34" charset="0"/>
              </a:rPr>
              <a:t>people of Israel and say to them, These are the appointed feasts of </a:t>
            </a:r>
            <a:r>
              <a:rPr lang="en-US" dirty="0" smtClean="0">
                <a:solidFill>
                  <a:schemeClr val="accent3"/>
                </a:solidFill>
                <a:latin typeface="Arial" pitchFamily="34" charset="0"/>
                <a:cs typeface="Arial" pitchFamily="34" charset="0"/>
              </a:rPr>
              <a:t>YHWH that </a:t>
            </a:r>
            <a:r>
              <a:rPr lang="en-US" dirty="0">
                <a:solidFill>
                  <a:schemeClr val="accent3"/>
                </a:solidFill>
                <a:latin typeface="Arial" pitchFamily="34" charset="0"/>
                <a:cs typeface="Arial" pitchFamily="34" charset="0"/>
              </a:rPr>
              <a:t>you shall proclaim as </a:t>
            </a:r>
            <a:r>
              <a:rPr lang="en-US" dirty="0">
                <a:solidFill>
                  <a:schemeClr val="accent2">
                    <a:lumMod val="60000"/>
                    <a:lumOff val="40000"/>
                  </a:schemeClr>
                </a:solidFill>
                <a:latin typeface="Arial" pitchFamily="34" charset="0"/>
                <a:cs typeface="Arial" pitchFamily="34" charset="0"/>
              </a:rPr>
              <a:t>holy convocations</a:t>
            </a:r>
            <a:r>
              <a:rPr lang="en-US" dirty="0">
                <a:solidFill>
                  <a:schemeClr val="accent3"/>
                </a:solidFill>
                <a:latin typeface="Arial" pitchFamily="34" charset="0"/>
                <a:cs typeface="Arial" pitchFamily="34" charset="0"/>
              </a:rPr>
              <a:t>; they are my appointed </a:t>
            </a:r>
            <a:r>
              <a:rPr lang="en-US" dirty="0" smtClean="0">
                <a:solidFill>
                  <a:schemeClr val="accent3"/>
                </a:solidFill>
                <a:latin typeface="Arial" pitchFamily="34" charset="0"/>
                <a:cs typeface="Arial" pitchFamily="34" charset="0"/>
              </a:rPr>
              <a:t>feasts.”</a:t>
            </a:r>
            <a:r>
              <a:rPr lang="en-US" dirty="0" smtClean="0">
                <a:solidFill>
                  <a:schemeClr val="accent3"/>
                </a:solidFill>
              </a:rPr>
              <a:t>. </a:t>
            </a:r>
            <a:endParaRPr lang="en-US" dirty="0">
              <a:solidFill>
                <a:schemeClr val="accent3"/>
              </a:solidFill>
            </a:endParaRPr>
          </a:p>
          <a:p>
            <a:pPr marL="0" indent="0">
              <a:buNone/>
            </a:pPr>
            <a:endParaRPr lang="en-US" dirty="0"/>
          </a:p>
        </p:txBody>
      </p:sp>
      <p:sp>
        <p:nvSpPr>
          <p:cNvPr id="4" name="Content Placeholder 2"/>
          <p:cNvSpPr txBox="1">
            <a:spLocks/>
          </p:cNvSpPr>
          <p:nvPr/>
        </p:nvSpPr>
        <p:spPr bwMode="auto">
          <a:xfrm>
            <a:off x="304800" y="3810000"/>
            <a:ext cx="396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accent2">
                    <a:lumMod val="60000"/>
                    <a:lumOff val="40000"/>
                  </a:schemeClr>
                </a:solidFill>
                <a:latin typeface="Arial" pitchFamily="34" charset="0"/>
                <a:cs typeface="Arial" pitchFamily="34" charset="0"/>
              </a:rPr>
              <a:t>holy convocation </a:t>
            </a:r>
            <a:r>
              <a:rPr lang="en-US" dirty="0" smtClean="0">
                <a:solidFill>
                  <a:schemeClr val="accent3"/>
                </a:solidFill>
                <a:latin typeface="Arial" pitchFamily="34" charset="0"/>
                <a:cs typeface="Arial" pitchFamily="34" charset="0"/>
              </a:rPr>
              <a:t>=</a:t>
            </a:r>
            <a:r>
              <a:rPr lang="en-US" dirty="0" smtClean="0">
                <a:solidFill>
                  <a:srgbClr val="F89378"/>
                </a:solidFill>
                <a:latin typeface="Arial" pitchFamily="34" charset="0"/>
                <a:cs typeface="Arial" pitchFamily="34" charset="0"/>
              </a:rPr>
              <a:t> </a:t>
            </a:r>
          </a:p>
        </p:txBody>
      </p:sp>
      <p:sp>
        <p:nvSpPr>
          <p:cNvPr id="5" name="Content Placeholder 2"/>
          <p:cNvSpPr txBox="1">
            <a:spLocks/>
          </p:cNvSpPr>
          <p:nvPr/>
        </p:nvSpPr>
        <p:spPr bwMode="auto">
          <a:xfrm>
            <a:off x="990600" y="4495800"/>
            <a:ext cx="3505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“holy assembly”</a:t>
            </a:r>
          </a:p>
        </p:txBody>
      </p:sp>
      <p:sp>
        <p:nvSpPr>
          <p:cNvPr id="7" name="Content Placeholder 2"/>
          <p:cNvSpPr txBox="1">
            <a:spLocks/>
          </p:cNvSpPr>
          <p:nvPr/>
        </p:nvSpPr>
        <p:spPr bwMode="auto">
          <a:xfrm>
            <a:off x="1002792" y="5105400"/>
            <a:ext cx="408127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“holy gathering”</a:t>
            </a:r>
          </a:p>
        </p:txBody>
      </p:sp>
    </p:spTree>
    <p:extLst>
      <p:ext uri="{BB962C8B-B14F-4D97-AF65-F5344CB8AC3E}">
        <p14:creationId xmlns:p14="http://schemas.microsoft.com/office/powerpoint/2010/main" val="8706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848600" cy="32766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23:3 </a:t>
            </a:r>
          </a:p>
          <a:p>
            <a:pPr marL="0" indent="0">
              <a:buNone/>
            </a:pPr>
            <a:r>
              <a:rPr lang="en-US" dirty="0" smtClean="0">
                <a:solidFill>
                  <a:schemeClr val="bg1"/>
                </a:solidFill>
                <a:latin typeface="Arial" pitchFamily="34" charset="0"/>
                <a:cs typeface="Arial" pitchFamily="34" charset="0"/>
              </a:rPr>
              <a:t>Six days shall work be done, but on the </a:t>
            </a:r>
            <a:r>
              <a:rPr lang="en-US" dirty="0" smtClean="0">
                <a:solidFill>
                  <a:srgbClr val="F89378"/>
                </a:solidFill>
                <a:latin typeface="Arial" pitchFamily="34" charset="0"/>
                <a:cs typeface="Arial" pitchFamily="34" charset="0"/>
              </a:rPr>
              <a:t>seventh day is a Sabbath of solemn rest</a:t>
            </a:r>
            <a:r>
              <a:rPr lang="en-US" dirty="0" smtClean="0">
                <a:solidFill>
                  <a:schemeClr val="bg1"/>
                </a:solidFill>
                <a:latin typeface="Arial" pitchFamily="34" charset="0"/>
                <a:cs typeface="Arial" pitchFamily="34" charset="0"/>
              </a:rPr>
              <a:t>, a </a:t>
            </a:r>
            <a:r>
              <a:rPr lang="en-US" dirty="0" smtClean="0">
                <a:solidFill>
                  <a:schemeClr val="accent2">
                    <a:lumMod val="60000"/>
                    <a:lumOff val="40000"/>
                  </a:schemeClr>
                </a:solidFill>
                <a:latin typeface="Arial" pitchFamily="34" charset="0"/>
                <a:cs typeface="Arial" pitchFamily="34" charset="0"/>
              </a:rPr>
              <a:t>holy convocation</a:t>
            </a:r>
            <a:r>
              <a:rPr lang="en-US" dirty="0" smtClean="0">
                <a:solidFill>
                  <a:schemeClr val="bg1"/>
                </a:solidFill>
                <a:latin typeface="Arial" pitchFamily="34" charset="0"/>
                <a:cs typeface="Arial" pitchFamily="34" charset="0"/>
              </a:rPr>
              <a:t>. You shall do </a:t>
            </a:r>
            <a:r>
              <a:rPr lang="en-US" dirty="0" smtClean="0">
                <a:solidFill>
                  <a:schemeClr val="accent2">
                    <a:lumMod val="60000"/>
                    <a:lumOff val="40000"/>
                  </a:schemeClr>
                </a:solidFill>
                <a:latin typeface="Arial" pitchFamily="34" charset="0"/>
                <a:cs typeface="Arial" pitchFamily="34" charset="0"/>
              </a:rPr>
              <a:t>no work</a:t>
            </a:r>
            <a:r>
              <a:rPr lang="en-US" dirty="0" smtClean="0">
                <a:solidFill>
                  <a:schemeClr val="bg1"/>
                </a:solidFill>
                <a:latin typeface="Arial" pitchFamily="34" charset="0"/>
                <a:cs typeface="Arial" pitchFamily="34" charset="0"/>
              </a:rPr>
              <a:t>. It is a Sabbath to YHWH </a:t>
            </a:r>
            <a:r>
              <a:rPr lang="en-US" dirty="0" smtClean="0">
                <a:solidFill>
                  <a:schemeClr val="accent2">
                    <a:lumMod val="60000"/>
                    <a:lumOff val="40000"/>
                  </a:schemeClr>
                </a:solidFill>
                <a:latin typeface="Arial" pitchFamily="34" charset="0"/>
                <a:cs typeface="Arial" pitchFamily="34" charset="0"/>
              </a:rPr>
              <a:t>in all your dwelling places</a:t>
            </a:r>
            <a:r>
              <a:rPr lang="en-US" dirty="0" smtClean="0">
                <a:solidFill>
                  <a:schemeClr val="bg1"/>
                </a:solidFill>
                <a:latin typeface="Arial" pitchFamily="34" charset="0"/>
                <a:cs typeface="Arial" pitchFamily="34" charset="0"/>
              </a:rPr>
              <a:t>. </a:t>
            </a:r>
            <a:r>
              <a:rPr lang="en-US" dirty="0" smtClean="0">
                <a:solidFill>
                  <a:srgbClr val="F89378"/>
                </a:solidFill>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125896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3657600"/>
          </a:xfrm>
        </p:spPr>
        <p:txBody>
          <a:bodyPr/>
          <a:lstStyle/>
          <a:p>
            <a:pPr marL="0" indent="0">
              <a:buNone/>
            </a:pPr>
            <a:r>
              <a:rPr lang="en-US" i="1" dirty="0" smtClean="0">
                <a:solidFill>
                  <a:schemeClr val="bg1">
                    <a:lumMod val="65000"/>
                  </a:schemeClr>
                </a:solidFill>
                <a:latin typeface="Arial" pitchFamily="34" charset="0"/>
                <a:cs typeface="Arial" pitchFamily="34" charset="0"/>
              </a:rPr>
              <a:t>Genesis 2:2-3 </a:t>
            </a:r>
          </a:p>
          <a:p>
            <a:pPr marL="0" indent="0">
              <a:buNone/>
            </a:pPr>
            <a:r>
              <a:rPr lang="en-US" dirty="0" smtClean="0">
                <a:solidFill>
                  <a:schemeClr val="bg1"/>
                </a:solidFill>
                <a:latin typeface="Arial" pitchFamily="34" charset="0"/>
                <a:cs typeface="Arial" pitchFamily="34" charset="0"/>
              </a:rPr>
              <a:t>And on the seventh day God finished his work that he had done, and he rested on the seventh day from all his work that he had done. So </a:t>
            </a:r>
            <a:r>
              <a:rPr lang="en-US" dirty="0" smtClean="0">
                <a:solidFill>
                  <a:srgbClr val="F89378"/>
                </a:solidFill>
                <a:latin typeface="Arial" pitchFamily="34" charset="0"/>
                <a:cs typeface="Arial" pitchFamily="34" charset="0"/>
              </a:rPr>
              <a:t>God blessed the seventh day and made it holy</a:t>
            </a:r>
            <a:r>
              <a:rPr lang="en-US" dirty="0" smtClean="0">
                <a:solidFill>
                  <a:schemeClr val="bg1"/>
                </a:solidFill>
                <a:latin typeface="Arial" pitchFamily="34" charset="0"/>
                <a:cs typeface="Arial" pitchFamily="34" charset="0"/>
              </a:rPr>
              <a:t>. </a:t>
            </a:r>
            <a:r>
              <a:rPr lang="en-US" dirty="0" smtClean="0">
                <a:solidFill>
                  <a:srgbClr val="F89378"/>
                </a:solidFill>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276798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762000" y="6858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Appointed Times of YHWH</a:t>
            </a:r>
          </a:p>
        </p:txBody>
      </p:sp>
      <p:sp>
        <p:nvSpPr>
          <p:cNvPr id="5" name="Content Placeholder 2"/>
          <p:cNvSpPr txBox="1">
            <a:spLocks/>
          </p:cNvSpPr>
          <p:nvPr/>
        </p:nvSpPr>
        <p:spPr bwMode="auto">
          <a:xfrm>
            <a:off x="1549729" y="1447800"/>
            <a:ext cx="5029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Arial" pitchFamily="34" charset="0"/>
              <a:buChar char="•"/>
            </a:pPr>
            <a:r>
              <a:rPr lang="en-US" dirty="0" smtClean="0">
                <a:solidFill>
                  <a:schemeClr val="bg1"/>
                </a:solidFill>
                <a:latin typeface="Arial" pitchFamily="34" charset="0"/>
                <a:cs typeface="Arial" pitchFamily="34" charset="0"/>
              </a:rPr>
              <a:t>1 weekly appointment</a:t>
            </a:r>
          </a:p>
          <a:p>
            <a:pPr marL="0" indent="0">
              <a:buFontTx/>
              <a:buNone/>
            </a:pPr>
            <a:r>
              <a:rPr lang="en-US" dirty="0">
                <a:solidFill>
                  <a:schemeClr val="bg1"/>
                </a:solidFill>
                <a:latin typeface="Arial" pitchFamily="34" charset="0"/>
                <a:cs typeface="Arial" pitchFamily="34" charset="0"/>
              </a:rPr>
              <a:t> </a:t>
            </a:r>
            <a:r>
              <a:rPr lang="en-US" dirty="0" smtClean="0">
                <a:solidFill>
                  <a:schemeClr val="bg1"/>
                </a:solidFill>
                <a:latin typeface="Arial" pitchFamily="34" charset="0"/>
                <a:cs typeface="Arial" pitchFamily="34" charset="0"/>
              </a:rPr>
              <a:t>     (the Sabbath)</a:t>
            </a:r>
          </a:p>
        </p:txBody>
      </p:sp>
      <p:sp>
        <p:nvSpPr>
          <p:cNvPr id="8" name="Content Placeholder 2"/>
          <p:cNvSpPr txBox="1">
            <a:spLocks/>
          </p:cNvSpPr>
          <p:nvPr/>
        </p:nvSpPr>
        <p:spPr bwMode="auto">
          <a:xfrm>
            <a:off x="1549728" y="2895600"/>
            <a:ext cx="523207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dirty="0" smtClean="0">
                <a:solidFill>
                  <a:schemeClr val="bg1"/>
                </a:solidFill>
                <a:latin typeface="Arial" pitchFamily="34" charset="0"/>
                <a:cs typeface="Arial" pitchFamily="34" charset="0"/>
              </a:rPr>
              <a:t>7 annual appointments</a:t>
            </a:r>
          </a:p>
        </p:txBody>
      </p:sp>
    </p:spTree>
    <p:extLst>
      <p:ext uri="{BB962C8B-B14F-4D97-AF65-F5344CB8AC3E}">
        <p14:creationId xmlns:p14="http://schemas.microsoft.com/office/powerpoint/2010/main" val="23417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772400" cy="37338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23:4-5 </a:t>
            </a:r>
          </a:p>
          <a:p>
            <a:pPr marL="0" indent="0">
              <a:buNone/>
            </a:pPr>
            <a:r>
              <a:rPr lang="en-US" dirty="0" smtClean="0">
                <a:solidFill>
                  <a:schemeClr val="bg1"/>
                </a:solidFill>
                <a:latin typeface="Arial" pitchFamily="34" charset="0"/>
                <a:cs typeface="Arial" pitchFamily="34" charset="0"/>
              </a:rPr>
              <a:t>These are the appointed feasts of YHWH, the holy convocations, which you shall proclaim at the time appointed for them. In the first month, on the fourteenth day of the month at twilight, is YHWH’s </a:t>
            </a:r>
            <a:r>
              <a:rPr lang="en-US" dirty="0" smtClean="0">
                <a:solidFill>
                  <a:srgbClr val="F89378"/>
                </a:solidFill>
                <a:latin typeface="Arial" pitchFamily="34" charset="0"/>
                <a:cs typeface="Arial" pitchFamily="34" charset="0"/>
              </a:rPr>
              <a:t>Passover</a:t>
            </a:r>
            <a:r>
              <a:rPr lang="en-US" dirty="0" smtClean="0">
                <a:solidFill>
                  <a:schemeClr val="bg1"/>
                </a:solidFill>
                <a:latin typeface="Arial" pitchFamily="34" charset="0"/>
                <a:cs typeface="Arial" pitchFamily="34" charset="0"/>
              </a:rPr>
              <a:t>. </a:t>
            </a:r>
            <a:r>
              <a:rPr lang="en-US" dirty="0" smtClean="0">
                <a:solidFill>
                  <a:srgbClr val="F89378"/>
                </a:solidFill>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227611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64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Passover</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382000" cy="3581400"/>
          </a:xfrm>
        </p:spPr>
        <p:txBody>
          <a:bodyPr/>
          <a:lstStyle/>
          <a:p>
            <a:r>
              <a:rPr lang="en-US" dirty="0" smtClean="0">
                <a:solidFill>
                  <a:schemeClr val="bg1"/>
                </a:solidFill>
                <a:latin typeface="Arial" panose="020B0604020202020204" pitchFamily="34" charset="0"/>
                <a:cs typeface="Arial" panose="020B0604020202020204" pitchFamily="34" charset="0"/>
              </a:rPr>
              <a:t>Recalls the </a:t>
            </a:r>
            <a:r>
              <a:rPr lang="en-US" dirty="0" smtClean="0">
                <a:solidFill>
                  <a:schemeClr val="accent2">
                    <a:lumMod val="60000"/>
                    <a:lumOff val="40000"/>
                  </a:schemeClr>
                </a:solidFill>
                <a:latin typeface="Arial" panose="020B0604020202020204" pitchFamily="34" charset="0"/>
                <a:cs typeface="Arial" panose="020B0604020202020204" pitchFamily="34" charset="0"/>
              </a:rPr>
              <a:t>passing over </a:t>
            </a:r>
            <a:r>
              <a:rPr lang="en-US" dirty="0" smtClean="0">
                <a:solidFill>
                  <a:schemeClr val="bg1"/>
                </a:solidFill>
                <a:latin typeface="Arial" panose="020B0604020202020204" pitchFamily="34" charset="0"/>
                <a:cs typeface="Arial" panose="020B0604020202020204" pitchFamily="34" charset="0"/>
              </a:rPr>
              <a:t>of the destroyer - death to every household not covered by the blood of the sacrificed lamb</a:t>
            </a:r>
          </a:p>
          <a:p>
            <a:r>
              <a:rPr lang="en-US" dirty="0" smtClean="0">
                <a:solidFill>
                  <a:schemeClr val="bg1"/>
                </a:solidFill>
                <a:latin typeface="Arial" panose="020B0604020202020204" pitchFamily="34" charset="0"/>
                <a:cs typeface="Arial" panose="020B0604020202020204" pitchFamily="34" charset="0"/>
              </a:rPr>
              <a:t>Looks </a:t>
            </a:r>
            <a:r>
              <a:rPr lang="en-US" dirty="0" smtClean="0">
                <a:solidFill>
                  <a:schemeClr val="bg1"/>
                </a:solidFill>
                <a:latin typeface="Arial" panose="020B0604020202020204" pitchFamily="34" charset="0"/>
                <a:cs typeface="Arial" panose="020B0604020202020204" pitchFamily="34" charset="0"/>
              </a:rPr>
              <a:t>forward to the sacrifice of Yeshua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on </a:t>
            </a:r>
            <a:r>
              <a:rPr lang="en-US" dirty="0" smtClean="0">
                <a:solidFill>
                  <a:srgbClr val="F89378"/>
                </a:solidFill>
                <a:latin typeface="Arial" panose="020B0604020202020204" pitchFamily="34" charset="0"/>
                <a:cs typeface="Arial" panose="020B0604020202020204" pitchFamily="34" charset="0"/>
              </a:rPr>
              <a:t>the very same day</a:t>
            </a:r>
            <a:r>
              <a:rPr lang="en-US" dirty="0" smtClean="0">
                <a:solidFill>
                  <a:schemeClr val="bg1"/>
                </a:solidFill>
                <a:latin typeface="Arial" panose="020B0604020202020204" pitchFamily="34" charset="0"/>
                <a:cs typeface="Arial" panose="020B0604020202020204" pitchFamily="34" charset="0"/>
              </a:rPr>
              <a:t>, when he was crucified as our sacrificial Lamb</a:t>
            </a:r>
          </a:p>
        </p:txBody>
      </p:sp>
    </p:spTree>
    <p:extLst>
      <p:ext uri="{BB962C8B-B14F-4D97-AF65-F5344CB8AC3E}">
        <p14:creationId xmlns:p14="http://schemas.microsoft.com/office/powerpoint/2010/main" val="5973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696200" cy="37338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23:6-7 </a:t>
            </a:r>
          </a:p>
          <a:p>
            <a:pPr marL="0" indent="0">
              <a:buNone/>
            </a:pPr>
            <a:r>
              <a:rPr lang="en-US" dirty="0" smtClean="0">
                <a:solidFill>
                  <a:schemeClr val="bg1"/>
                </a:solidFill>
                <a:latin typeface="Arial" pitchFamily="34" charset="0"/>
                <a:cs typeface="Arial" pitchFamily="34" charset="0"/>
              </a:rPr>
              <a:t>And on the fifteenth day of the same month is the feast of </a:t>
            </a:r>
            <a:r>
              <a:rPr lang="en-US" dirty="0" smtClean="0">
                <a:solidFill>
                  <a:srgbClr val="F89378"/>
                </a:solidFill>
                <a:latin typeface="Arial" pitchFamily="34" charset="0"/>
                <a:cs typeface="Arial" pitchFamily="34" charset="0"/>
              </a:rPr>
              <a:t>Unleavened Bread </a:t>
            </a:r>
            <a:r>
              <a:rPr lang="en-US" dirty="0" smtClean="0">
                <a:solidFill>
                  <a:schemeClr val="bg1"/>
                </a:solidFill>
                <a:latin typeface="Arial" pitchFamily="34" charset="0"/>
                <a:cs typeface="Arial" pitchFamily="34" charset="0"/>
              </a:rPr>
              <a:t>to YHWH; for seven days you shall eat unleavened bread. On the first day you shall have a holy convocation; you shall not do any ordinary work. </a:t>
            </a:r>
            <a:r>
              <a:rPr lang="en-US" dirty="0" smtClean="0">
                <a:solidFill>
                  <a:srgbClr val="F89378"/>
                </a:solidFill>
                <a:latin typeface="Arial" pitchFamily="34" charset="0"/>
                <a:cs typeface="Arial" pitchFamily="34" charset="0"/>
              </a:rPr>
              <a:t> </a:t>
            </a:r>
          </a:p>
          <a:p>
            <a:pPr marL="0" indent="0">
              <a:buNone/>
            </a:pPr>
            <a:endParaRPr lang="en-US" dirty="0"/>
          </a:p>
        </p:txBody>
      </p:sp>
    </p:spTree>
    <p:extLst>
      <p:ext uri="{BB962C8B-B14F-4D97-AF65-F5344CB8AC3E}">
        <p14:creationId xmlns:p14="http://schemas.microsoft.com/office/powerpoint/2010/main" val="24596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9436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Unleavened Bread</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839200" cy="4724400"/>
          </a:xfrm>
        </p:spPr>
        <p:txBody>
          <a:bodyPr/>
          <a:lstStyle/>
          <a:p>
            <a:r>
              <a:rPr lang="en-US" dirty="0" smtClean="0">
                <a:solidFill>
                  <a:schemeClr val="bg1"/>
                </a:solidFill>
                <a:latin typeface="Arial" panose="020B0604020202020204" pitchFamily="34" charset="0"/>
                <a:cs typeface="Arial" panose="020B0604020202020204" pitchFamily="34" charset="0"/>
              </a:rPr>
              <a:t>Recalls their quick deliverance from Egypt,</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the beginning of their path to new life</a:t>
            </a:r>
          </a:p>
          <a:p>
            <a:r>
              <a:rPr lang="en-US" dirty="0" smtClean="0">
                <a:solidFill>
                  <a:schemeClr val="bg1"/>
                </a:solidFill>
                <a:latin typeface="Arial" panose="020B0604020202020204" pitchFamily="34" charset="0"/>
                <a:cs typeface="Arial" panose="020B0604020202020204" pitchFamily="34" charset="0"/>
              </a:rPr>
              <a:t>Unleavened bread = sinless Messiah</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Yeshua = Bread of Life</a:t>
            </a:r>
          </a:p>
          <a:p>
            <a:r>
              <a:rPr lang="en-US" dirty="0" smtClean="0">
                <a:solidFill>
                  <a:schemeClr val="bg1"/>
                </a:solidFill>
                <a:latin typeface="Arial" panose="020B0604020202020204" pitchFamily="34" charset="0"/>
                <a:cs typeface="Arial" panose="020B0604020202020204" pitchFamily="34" charset="0"/>
              </a:rPr>
              <a:t>His body buried </a:t>
            </a:r>
            <a:r>
              <a:rPr lang="en-US" dirty="0" smtClean="0">
                <a:solidFill>
                  <a:srgbClr val="F89378"/>
                </a:solidFill>
                <a:latin typeface="Arial" panose="020B0604020202020204" pitchFamily="34" charset="0"/>
                <a:cs typeface="Arial" panose="020B0604020202020204" pitchFamily="34" charset="0"/>
              </a:rPr>
              <a:t>on the very same day</a:t>
            </a:r>
            <a:r>
              <a:rPr lang="en-US" dirty="0" smtClean="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like seed planted </a:t>
            </a:r>
            <a:r>
              <a:rPr lang="en-US" dirty="0" smtClean="0">
                <a:solidFill>
                  <a:schemeClr val="bg1"/>
                </a:solidFill>
                <a:latin typeface="Arial" panose="020B0604020202020204" pitchFamily="34" charset="0"/>
                <a:cs typeface="Arial" panose="020B0604020202020204" pitchFamily="34" charset="0"/>
              </a:rPr>
              <a:t>to raise up new life</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18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35814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23:9-11 </a:t>
            </a:r>
          </a:p>
          <a:p>
            <a:pPr marL="0" indent="0">
              <a:buNone/>
            </a:pPr>
            <a:r>
              <a:rPr lang="en-US" dirty="0" smtClean="0">
                <a:solidFill>
                  <a:schemeClr val="bg1"/>
                </a:solidFill>
                <a:latin typeface="Arial" pitchFamily="34" charset="0"/>
                <a:cs typeface="Arial" pitchFamily="34" charset="0"/>
              </a:rPr>
              <a:t>And YHWH spoke to Moses, saying, “Speak to the people of Israel and say to them, When you come into the land that I give you and reap its harvest, you shall bring the sheaf of the </a:t>
            </a:r>
            <a:r>
              <a:rPr lang="en-US" dirty="0" smtClean="0">
                <a:solidFill>
                  <a:srgbClr val="F89378"/>
                </a:solidFill>
                <a:latin typeface="Arial" pitchFamily="34" charset="0"/>
                <a:cs typeface="Arial" pitchFamily="34" charset="0"/>
              </a:rPr>
              <a:t>firstfruits </a:t>
            </a:r>
            <a:r>
              <a:rPr lang="en-US" dirty="0" smtClean="0">
                <a:solidFill>
                  <a:schemeClr val="bg1"/>
                </a:solidFill>
                <a:latin typeface="Arial" pitchFamily="34" charset="0"/>
                <a:cs typeface="Arial" pitchFamily="34" charset="0"/>
              </a:rPr>
              <a:t>of your harvest to the priest, and he shall wave the sheaf</a:t>
            </a:r>
            <a:endParaRPr lang="en-US" dirty="0"/>
          </a:p>
        </p:txBody>
      </p:sp>
      <p:sp>
        <p:nvSpPr>
          <p:cNvPr id="4" name="Content Placeholder 2"/>
          <p:cNvSpPr txBox="1">
            <a:spLocks/>
          </p:cNvSpPr>
          <p:nvPr/>
        </p:nvSpPr>
        <p:spPr bwMode="auto">
          <a:xfrm>
            <a:off x="381000" y="3886200"/>
            <a:ext cx="5334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itchFamily="34" charset="0"/>
                <a:cs typeface="Arial" pitchFamily="34" charset="0"/>
              </a:rPr>
              <a:t>before YHWH, so that you may be accepted. </a:t>
            </a:r>
            <a:r>
              <a:rPr lang="en-US" kern="0" dirty="0" smtClean="0">
                <a:solidFill>
                  <a:srgbClr val="F89378"/>
                </a:solidFill>
                <a:latin typeface="Arial" pitchFamily="34" charset="0"/>
                <a:cs typeface="Arial" pitchFamily="34" charset="0"/>
              </a:rPr>
              <a:t>On the day after the Sabbath </a:t>
            </a:r>
            <a:r>
              <a:rPr lang="en-US" kern="0" dirty="0" smtClean="0">
                <a:solidFill>
                  <a:schemeClr val="bg1"/>
                </a:solidFill>
                <a:latin typeface="Arial" pitchFamily="34" charset="0"/>
                <a:cs typeface="Arial" pitchFamily="34" charset="0"/>
              </a:rPr>
              <a:t>the priest shall wave it.</a:t>
            </a:r>
            <a:r>
              <a:rPr lang="en-US" kern="0" dirty="0" smtClean="0">
                <a:solidFill>
                  <a:srgbClr val="F89378"/>
                </a:solidFill>
                <a:latin typeface="Arial" pitchFamily="34" charset="0"/>
                <a:cs typeface="Arial" pitchFamily="34" charset="0"/>
              </a:rPr>
              <a:t> </a:t>
            </a:r>
          </a:p>
          <a:p>
            <a:pPr marL="0" indent="0">
              <a:buFontTx/>
              <a:buNone/>
            </a:pPr>
            <a:endParaRPr lang="en-US" kern="0" dirty="0"/>
          </a:p>
        </p:txBody>
      </p:sp>
    </p:spTree>
    <p:extLst>
      <p:ext uri="{BB962C8B-B14F-4D97-AF65-F5344CB8AC3E}">
        <p14:creationId xmlns:p14="http://schemas.microsoft.com/office/powerpoint/2010/main" val="427680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7696200" cy="48768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New Testament:</a:t>
            </a:r>
          </a:p>
          <a:p>
            <a:pPr marL="0" indent="0">
              <a:buNone/>
            </a:pPr>
            <a:r>
              <a:rPr lang="en-US" dirty="0" smtClean="0">
                <a:solidFill>
                  <a:schemeClr val="bg1"/>
                </a:solidFill>
                <a:latin typeface="Arial" panose="020B0604020202020204" pitchFamily="34" charset="0"/>
                <a:cs typeface="Arial" panose="020B0604020202020204" pitchFamily="34" charset="0"/>
              </a:rPr>
              <a:t>English	Greek	Hebrew</a:t>
            </a:r>
          </a:p>
          <a:p>
            <a:pPr marL="0" indent="0">
              <a:buNone/>
            </a:pPr>
            <a:r>
              <a:rPr lang="en-US" dirty="0" smtClean="0">
                <a:solidFill>
                  <a:srgbClr val="F89378"/>
                </a:solidFill>
                <a:latin typeface="Arial" panose="020B0604020202020204" pitchFamily="34" charset="0"/>
                <a:cs typeface="Arial" panose="020B0604020202020204" pitchFamily="34" charset="0"/>
              </a:rPr>
              <a:t>Jesus	</a:t>
            </a:r>
            <a:r>
              <a:rPr lang="en-US" dirty="0" err="1" smtClean="0">
                <a:solidFill>
                  <a:srgbClr val="F89378"/>
                </a:solidFill>
                <a:latin typeface="Arial" panose="020B0604020202020204" pitchFamily="34" charset="0"/>
                <a:cs typeface="Arial" panose="020B0604020202020204" pitchFamily="34" charset="0"/>
              </a:rPr>
              <a:t>Iesous</a:t>
            </a:r>
            <a:r>
              <a:rPr lang="en-US" dirty="0" smtClean="0">
                <a:solidFill>
                  <a:srgbClr val="F89378"/>
                </a:solidFill>
                <a:latin typeface="Arial" panose="020B0604020202020204" pitchFamily="34" charset="0"/>
                <a:cs typeface="Arial" panose="020B0604020202020204" pitchFamily="34" charset="0"/>
              </a:rPr>
              <a:t>	</a:t>
            </a:r>
            <a:r>
              <a:rPr lang="en-US" dirty="0" smtClean="0">
                <a:solidFill>
                  <a:schemeClr val="accent2">
                    <a:lumMod val="40000"/>
                    <a:lumOff val="60000"/>
                  </a:schemeClr>
                </a:solidFill>
                <a:latin typeface="Arial" panose="020B0604020202020204" pitchFamily="34" charset="0"/>
                <a:cs typeface="Arial" panose="020B0604020202020204" pitchFamily="34" charset="0"/>
              </a:rPr>
              <a:t>Yeshua</a:t>
            </a:r>
          </a:p>
          <a:p>
            <a:pPr marL="0" indent="0">
              <a:buNone/>
            </a:pPr>
            <a:endParaRPr lang="en-US" dirty="0">
              <a:solidFill>
                <a:srgbClr val="F89378"/>
              </a:solidFill>
              <a:latin typeface="Arial" panose="020B0604020202020204" pitchFamily="34" charset="0"/>
              <a:cs typeface="Arial" panose="020B0604020202020204" pitchFamily="34" charset="0"/>
            </a:endParaRPr>
          </a:p>
          <a:p>
            <a:pPr marL="0" indent="0">
              <a:buNone/>
            </a:pPr>
            <a:r>
              <a:rPr lang="en-US" dirty="0" smtClean="0">
                <a:solidFill>
                  <a:srgbClr val="F89378"/>
                </a:solidFill>
                <a:latin typeface="Arial" panose="020B0604020202020204" pitchFamily="34" charset="0"/>
                <a:cs typeface="Arial" panose="020B0604020202020204" pitchFamily="34" charset="0"/>
              </a:rPr>
              <a:t>Old </a:t>
            </a:r>
            <a:r>
              <a:rPr lang="en-US" dirty="0">
                <a:solidFill>
                  <a:srgbClr val="F89378"/>
                </a:solidFill>
                <a:latin typeface="Arial" panose="020B0604020202020204" pitchFamily="34" charset="0"/>
                <a:cs typeface="Arial" panose="020B0604020202020204" pitchFamily="34" charset="0"/>
              </a:rPr>
              <a:t>Testament:</a:t>
            </a:r>
          </a:p>
          <a:p>
            <a:pPr marL="0" indent="0">
              <a:buNone/>
            </a:pPr>
            <a:r>
              <a:rPr lang="en-US" dirty="0">
                <a:solidFill>
                  <a:schemeClr val="bg1"/>
                </a:solidFill>
                <a:latin typeface="Arial" panose="020B0604020202020204" pitchFamily="34" charset="0"/>
                <a:cs typeface="Arial" panose="020B0604020202020204" pitchFamily="34" charset="0"/>
              </a:rPr>
              <a:t>English	Greek	Hebrew</a:t>
            </a:r>
          </a:p>
          <a:p>
            <a:pPr marL="0" indent="0">
              <a:buNone/>
            </a:pPr>
            <a:r>
              <a:rPr lang="en-US" dirty="0" smtClean="0">
                <a:solidFill>
                  <a:srgbClr val="F89378"/>
                </a:solidFill>
                <a:latin typeface="Arial" panose="020B0604020202020204" pitchFamily="34" charset="0"/>
                <a:cs typeface="Arial" panose="020B0604020202020204" pitchFamily="34" charset="0"/>
              </a:rPr>
              <a:t>Joshua</a:t>
            </a:r>
            <a:r>
              <a:rPr lang="en-US" dirty="0">
                <a:solidFill>
                  <a:srgbClr val="F89378"/>
                </a:solidFill>
                <a:latin typeface="Arial" panose="020B0604020202020204" pitchFamily="34" charset="0"/>
                <a:cs typeface="Arial" panose="020B0604020202020204" pitchFamily="34" charset="0"/>
              </a:rPr>
              <a:t>	</a:t>
            </a:r>
            <a:r>
              <a:rPr lang="en-US" dirty="0" err="1" smtClean="0">
                <a:solidFill>
                  <a:srgbClr val="F89378"/>
                </a:solidFill>
                <a:latin typeface="Arial" panose="020B0604020202020204" pitchFamily="34" charset="0"/>
                <a:cs typeface="Arial" panose="020B0604020202020204" pitchFamily="34" charset="0"/>
              </a:rPr>
              <a:t>Iesous</a:t>
            </a:r>
            <a:r>
              <a:rPr lang="en-US" dirty="0">
                <a:solidFill>
                  <a:srgbClr val="F89378"/>
                </a:solidFill>
                <a:latin typeface="Arial" panose="020B0604020202020204" pitchFamily="34" charset="0"/>
                <a:cs typeface="Arial" panose="020B0604020202020204" pitchFamily="34" charset="0"/>
              </a:rPr>
              <a:t>	</a:t>
            </a:r>
            <a:r>
              <a:rPr lang="en-US" dirty="0" err="1" smtClean="0">
                <a:solidFill>
                  <a:schemeClr val="accent2">
                    <a:lumMod val="40000"/>
                    <a:lumOff val="60000"/>
                  </a:schemeClr>
                </a:solidFill>
                <a:latin typeface="Arial" panose="020B0604020202020204" pitchFamily="34" charset="0"/>
                <a:cs typeface="Arial" panose="020B0604020202020204" pitchFamily="34" charset="0"/>
              </a:rPr>
              <a:t>Yehoshua</a:t>
            </a:r>
            <a:r>
              <a:rPr lang="en-US" dirty="0" smtClean="0">
                <a:solidFill>
                  <a:schemeClr val="accent2">
                    <a:lumMod val="40000"/>
                    <a:lumOff val="60000"/>
                  </a:schemeClr>
                </a:solidFill>
                <a:latin typeface="Arial" panose="020B0604020202020204" pitchFamily="34" charset="0"/>
                <a:cs typeface="Arial" panose="020B0604020202020204" pitchFamily="34" charset="0"/>
              </a:rPr>
              <a:t> </a:t>
            </a:r>
            <a:br>
              <a:rPr lang="en-US" dirty="0" smtClean="0">
                <a:solidFill>
                  <a:schemeClr val="accent2">
                    <a:lumMod val="40000"/>
                    <a:lumOff val="60000"/>
                  </a:schemeClr>
                </a:solidFill>
                <a:latin typeface="Arial" panose="020B0604020202020204" pitchFamily="34" charset="0"/>
                <a:cs typeface="Arial" panose="020B0604020202020204" pitchFamily="34" charset="0"/>
              </a:rPr>
            </a:br>
            <a:r>
              <a:rPr lang="en-US" dirty="0" smtClean="0">
                <a:solidFill>
                  <a:schemeClr val="accent2">
                    <a:lumMod val="40000"/>
                    <a:lumOff val="60000"/>
                  </a:schemeClr>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or</a:t>
            </a:r>
            <a:r>
              <a:rPr lang="en-US" dirty="0" smtClean="0">
                <a:solidFill>
                  <a:schemeClr val="accent2">
                    <a:lumMod val="40000"/>
                    <a:lumOff val="60000"/>
                  </a:schemeClr>
                </a:solidFill>
                <a:latin typeface="Arial" panose="020B0604020202020204" pitchFamily="34" charset="0"/>
                <a:cs typeface="Arial" panose="020B0604020202020204" pitchFamily="34" charset="0"/>
              </a:rPr>
              <a:t> Yeshua</a:t>
            </a:r>
            <a:endParaRPr lang="en-US" dirty="0">
              <a:solidFill>
                <a:schemeClr val="accent2">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5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Firstfruits = </a:t>
            </a:r>
            <a:r>
              <a:rPr lang="en-US" dirty="0" smtClean="0">
                <a:solidFill>
                  <a:schemeClr val="accent2">
                    <a:lumMod val="60000"/>
                    <a:lumOff val="40000"/>
                  </a:schemeClr>
                </a:solidFill>
                <a:latin typeface="Arial" panose="020B0604020202020204" pitchFamily="34" charset="0"/>
                <a:cs typeface="Arial" panose="020B0604020202020204" pitchFamily="34" charset="0"/>
              </a:rPr>
              <a:t>Resurrection Day</a:t>
            </a:r>
            <a:endParaRPr lang="en-US"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1480" y="1143000"/>
            <a:ext cx="8382000" cy="2819400"/>
          </a:xfrm>
        </p:spPr>
        <p:txBody>
          <a:bodyPr/>
          <a:lstStyle/>
          <a:p>
            <a:r>
              <a:rPr lang="en-US" dirty="0" smtClean="0">
                <a:solidFill>
                  <a:schemeClr val="bg1"/>
                </a:solidFill>
                <a:latin typeface="Arial" panose="020B0604020202020204" pitchFamily="34" charset="0"/>
                <a:cs typeface="Arial" panose="020B0604020202020204" pitchFamily="34" charset="0"/>
              </a:rPr>
              <a:t>Offering the firstfruits of the first harvest</a:t>
            </a:r>
          </a:p>
          <a:p>
            <a:r>
              <a:rPr lang="en-US" dirty="0" smtClean="0">
                <a:solidFill>
                  <a:schemeClr val="bg1"/>
                </a:solidFill>
                <a:latin typeface="Arial" panose="020B0604020202020204" pitchFamily="34" charset="0"/>
                <a:cs typeface="Arial" panose="020B0604020202020204" pitchFamily="34" charset="0"/>
              </a:rPr>
              <a:t>Yeshua was </a:t>
            </a:r>
            <a:r>
              <a:rPr lang="en-US" dirty="0" smtClean="0">
                <a:solidFill>
                  <a:schemeClr val="accent2">
                    <a:lumMod val="60000"/>
                    <a:lumOff val="40000"/>
                  </a:schemeClr>
                </a:solidFill>
                <a:latin typeface="Arial" panose="020B0604020202020204" pitchFamily="34" charset="0"/>
                <a:cs typeface="Arial" panose="020B0604020202020204" pitchFamily="34" charset="0"/>
              </a:rPr>
              <a:t>resurrected</a:t>
            </a:r>
            <a:r>
              <a:rPr lang="en-US" dirty="0" smtClean="0">
                <a:solidFill>
                  <a:schemeClr val="bg1"/>
                </a:solidFill>
                <a:latin typeface="Arial" panose="020B0604020202020204" pitchFamily="34" charset="0"/>
                <a:cs typeface="Arial" panose="020B0604020202020204" pitchFamily="34" charset="0"/>
              </a:rPr>
              <a:t> </a:t>
            </a:r>
            <a:r>
              <a:rPr lang="en-US" dirty="0" smtClean="0">
                <a:solidFill>
                  <a:srgbClr val="F89378"/>
                </a:solidFill>
                <a:latin typeface="Arial" panose="020B0604020202020204" pitchFamily="34" charset="0"/>
                <a:cs typeface="Arial" panose="020B0604020202020204" pitchFamily="34" charset="0"/>
              </a:rPr>
              <a:t>on the very same day</a:t>
            </a:r>
            <a:r>
              <a:rPr lang="en-US" dirty="0" smtClean="0">
                <a:solidFill>
                  <a:schemeClr val="bg1"/>
                </a:solidFill>
                <a:latin typeface="Arial" panose="020B0604020202020204" pitchFamily="34" charset="0"/>
                <a:cs typeface="Arial" panose="020B0604020202020204" pitchFamily="34" charset="0"/>
              </a:rPr>
              <a:t>, becoming the Firstfruits of the spiritual harvest of the earth</a:t>
            </a:r>
          </a:p>
        </p:txBody>
      </p:sp>
      <p:sp>
        <p:nvSpPr>
          <p:cNvPr id="4" name="Content Placeholder 2"/>
          <p:cNvSpPr txBox="1">
            <a:spLocks/>
          </p:cNvSpPr>
          <p:nvPr/>
        </p:nvSpPr>
        <p:spPr bwMode="auto">
          <a:xfrm>
            <a:off x="457200" y="3581400"/>
            <a:ext cx="7696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i="1" kern="0" dirty="0" smtClean="0">
                <a:solidFill>
                  <a:schemeClr val="bg1">
                    <a:lumMod val="65000"/>
                  </a:schemeClr>
                </a:solidFill>
                <a:latin typeface="Arial" pitchFamily="34" charset="0"/>
                <a:cs typeface="Arial" pitchFamily="34" charset="0"/>
              </a:rPr>
              <a:t>1 Corinthians 15:20</a:t>
            </a:r>
          </a:p>
          <a:p>
            <a:pPr marL="0" indent="0">
              <a:buFontTx/>
              <a:buNone/>
            </a:pPr>
            <a:r>
              <a:rPr lang="en-US" kern="0" dirty="0" smtClean="0">
                <a:solidFill>
                  <a:schemeClr val="bg1"/>
                </a:solidFill>
                <a:latin typeface="Arial" pitchFamily="34" charset="0"/>
                <a:cs typeface="Arial" pitchFamily="34" charset="0"/>
              </a:rPr>
              <a:t>But in fact Christ has been raised </a:t>
            </a:r>
            <a:br>
              <a:rPr lang="en-US" kern="0" dirty="0" smtClean="0">
                <a:solidFill>
                  <a:schemeClr val="bg1"/>
                </a:solidFill>
                <a:latin typeface="Arial" pitchFamily="34" charset="0"/>
                <a:cs typeface="Arial" pitchFamily="34" charset="0"/>
              </a:rPr>
            </a:br>
            <a:r>
              <a:rPr lang="en-US" kern="0" dirty="0" smtClean="0">
                <a:solidFill>
                  <a:schemeClr val="bg1"/>
                </a:solidFill>
                <a:latin typeface="Arial" pitchFamily="34" charset="0"/>
                <a:cs typeface="Arial" pitchFamily="34" charset="0"/>
              </a:rPr>
              <a:t>from the dead, the </a:t>
            </a:r>
            <a:r>
              <a:rPr lang="en-US" kern="0" dirty="0" smtClean="0">
                <a:solidFill>
                  <a:srgbClr val="F89378"/>
                </a:solidFill>
                <a:latin typeface="Arial" pitchFamily="34" charset="0"/>
                <a:cs typeface="Arial" pitchFamily="34" charset="0"/>
              </a:rPr>
              <a:t>firstfruits</a:t>
            </a:r>
            <a:r>
              <a:rPr lang="en-US" kern="0" dirty="0" smtClean="0">
                <a:solidFill>
                  <a:schemeClr val="bg1"/>
                </a:solidFill>
                <a:latin typeface="Arial" pitchFamily="34" charset="0"/>
                <a:cs typeface="Arial" pitchFamily="34" charset="0"/>
              </a:rPr>
              <a:t> of </a:t>
            </a:r>
            <a:br>
              <a:rPr lang="en-US" kern="0" dirty="0" smtClean="0">
                <a:solidFill>
                  <a:schemeClr val="bg1"/>
                </a:solidFill>
                <a:latin typeface="Arial" pitchFamily="34" charset="0"/>
                <a:cs typeface="Arial" pitchFamily="34" charset="0"/>
              </a:rPr>
            </a:br>
            <a:r>
              <a:rPr lang="en-US" kern="0" dirty="0" smtClean="0">
                <a:solidFill>
                  <a:schemeClr val="bg1"/>
                </a:solidFill>
                <a:latin typeface="Arial" pitchFamily="34" charset="0"/>
                <a:cs typeface="Arial" pitchFamily="34" charset="0"/>
              </a:rPr>
              <a:t>those who have fallen asleep. </a:t>
            </a:r>
            <a:endParaRPr lang="en-US" kern="0" dirty="0"/>
          </a:p>
        </p:txBody>
      </p:sp>
    </p:spTree>
    <p:extLst>
      <p:ext uri="{BB962C8B-B14F-4D97-AF65-F5344CB8AC3E}">
        <p14:creationId xmlns:p14="http://schemas.microsoft.com/office/powerpoint/2010/main" val="311015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0960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23:15-16, 21</a:t>
            </a:r>
          </a:p>
          <a:p>
            <a:pPr marL="0" indent="0">
              <a:buNone/>
            </a:pPr>
            <a:r>
              <a:rPr lang="en-US" dirty="0" smtClean="0">
                <a:solidFill>
                  <a:schemeClr val="bg1"/>
                </a:solidFill>
                <a:latin typeface="Arial" pitchFamily="34" charset="0"/>
                <a:cs typeface="Arial" pitchFamily="34" charset="0"/>
              </a:rPr>
              <a:t>You shall </a:t>
            </a:r>
            <a:r>
              <a:rPr lang="en-US" dirty="0" smtClean="0">
                <a:solidFill>
                  <a:srgbClr val="F89378"/>
                </a:solidFill>
                <a:latin typeface="Arial" pitchFamily="34" charset="0"/>
                <a:cs typeface="Arial" pitchFamily="34" charset="0"/>
              </a:rPr>
              <a:t>count seven full weeks </a:t>
            </a:r>
            <a:r>
              <a:rPr lang="en-US" dirty="0" smtClean="0">
                <a:solidFill>
                  <a:schemeClr val="bg1"/>
                </a:solidFill>
                <a:latin typeface="Arial" pitchFamily="34" charset="0"/>
                <a:cs typeface="Arial" pitchFamily="34" charset="0"/>
              </a:rPr>
              <a:t>from the day after the Sabbath, from the day that you brought the sheaf of the wave offering. You shall </a:t>
            </a:r>
            <a:r>
              <a:rPr lang="en-US" dirty="0" smtClean="0">
                <a:solidFill>
                  <a:srgbClr val="F89378"/>
                </a:solidFill>
                <a:latin typeface="Arial" pitchFamily="34" charset="0"/>
                <a:cs typeface="Arial" pitchFamily="34" charset="0"/>
              </a:rPr>
              <a:t>count fifty days </a:t>
            </a:r>
            <a:r>
              <a:rPr lang="en-US" dirty="0" smtClean="0">
                <a:solidFill>
                  <a:schemeClr val="bg1"/>
                </a:solidFill>
                <a:latin typeface="Arial" pitchFamily="34" charset="0"/>
                <a:cs typeface="Arial" pitchFamily="34" charset="0"/>
              </a:rPr>
              <a:t>to the day after the seventh Sabbath. Then you shall present a grain offering of </a:t>
            </a:r>
            <a:r>
              <a:rPr lang="en-US" dirty="0" smtClean="0">
                <a:solidFill>
                  <a:schemeClr val="accent2">
                    <a:lumMod val="60000"/>
                    <a:lumOff val="40000"/>
                  </a:schemeClr>
                </a:solidFill>
                <a:latin typeface="Arial" pitchFamily="34" charset="0"/>
                <a:cs typeface="Arial" pitchFamily="34" charset="0"/>
              </a:rPr>
              <a:t>new grain </a:t>
            </a:r>
            <a:r>
              <a:rPr lang="en-US" dirty="0" smtClean="0">
                <a:solidFill>
                  <a:schemeClr val="bg1"/>
                </a:solidFill>
                <a:latin typeface="Arial" pitchFamily="34" charset="0"/>
                <a:cs typeface="Arial" pitchFamily="34" charset="0"/>
              </a:rPr>
              <a:t>to YHWH… </a:t>
            </a:r>
            <a:endParaRPr lang="en-US" dirty="0"/>
          </a:p>
        </p:txBody>
      </p:sp>
      <p:sp>
        <p:nvSpPr>
          <p:cNvPr id="4" name="Content Placeholder 2"/>
          <p:cNvSpPr txBox="1">
            <a:spLocks/>
          </p:cNvSpPr>
          <p:nvPr/>
        </p:nvSpPr>
        <p:spPr bwMode="auto">
          <a:xfrm>
            <a:off x="381000" y="3886200"/>
            <a:ext cx="6705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kern="0" dirty="0" smtClean="0">
                <a:solidFill>
                  <a:schemeClr val="bg1"/>
                </a:solidFill>
                <a:latin typeface="Arial" pitchFamily="34" charset="0"/>
                <a:cs typeface="Arial" pitchFamily="34" charset="0"/>
              </a:rPr>
              <a:t>You shall hold a holy convocation. You shall not do any ordinary </a:t>
            </a:r>
            <a:br>
              <a:rPr lang="en-US" kern="0" dirty="0" smtClean="0">
                <a:solidFill>
                  <a:schemeClr val="bg1"/>
                </a:solidFill>
                <a:latin typeface="Arial" pitchFamily="34" charset="0"/>
                <a:cs typeface="Arial" pitchFamily="34" charset="0"/>
              </a:rPr>
            </a:br>
            <a:r>
              <a:rPr lang="en-US" kern="0" dirty="0" smtClean="0">
                <a:solidFill>
                  <a:schemeClr val="bg1"/>
                </a:solidFill>
                <a:latin typeface="Arial" pitchFamily="34" charset="0"/>
                <a:cs typeface="Arial" pitchFamily="34" charset="0"/>
              </a:rPr>
              <a:t>work. </a:t>
            </a:r>
            <a:r>
              <a:rPr lang="en-US" kern="0" dirty="0" smtClean="0">
                <a:solidFill>
                  <a:srgbClr val="F89378"/>
                </a:solidFill>
                <a:latin typeface="Arial" pitchFamily="34" charset="0"/>
                <a:cs typeface="Arial" pitchFamily="34" charset="0"/>
              </a:rPr>
              <a:t>It is a statute forever </a:t>
            </a:r>
            <a:r>
              <a:rPr lang="en-US" kern="0" dirty="0" smtClean="0">
                <a:solidFill>
                  <a:schemeClr val="bg1"/>
                </a:solidFill>
                <a:latin typeface="Arial" pitchFamily="34" charset="0"/>
                <a:cs typeface="Arial" pitchFamily="34" charset="0"/>
              </a:rPr>
              <a:t/>
            </a:r>
            <a:br>
              <a:rPr lang="en-US" kern="0" dirty="0" smtClean="0">
                <a:solidFill>
                  <a:schemeClr val="bg1"/>
                </a:solidFill>
                <a:latin typeface="Arial" pitchFamily="34" charset="0"/>
                <a:cs typeface="Arial" pitchFamily="34" charset="0"/>
              </a:rPr>
            </a:br>
            <a:r>
              <a:rPr lang="en-US" kern="0" dirty="0" smtClean="0">
                <a:solidFill>
                  <a:schemeClr val="bg1"/>
                </a:solidFill>
                <a:latin typeface="Arial" pitchFamily="34" charset="0"/>
                <a:cs typeface="Arial" pitchFamily="34" charset="0"/>
              </a:rPr>
              <a:t>in all your dwelling places </a:t>
            </a:r>
            <a:br>
              <a:rPr lang="en-US" kern="0" dirty="0" smtClean="0">
                <a:solidFill>
                  <a:schemeClr val="bg1"/>
                </a:solidFill>
                <a:latin typeface="Arial" pitchFamily="34" charset="0"/>
                <a:cs typeface="Arial" pitchFamily="34" charset="0"/>
              </a:rPr>
            </a:br>
            <a:r>
              <a:rPr lang="en-US" kern="0" dirty="0" smtClean="0">
                <a:solidFill>
                  <a:schemeClr val="bg1"/>
                </a:solidFill>
                <a:latin typeface="Arial" pitchFamily="34" charset="0"/>
                <a:cs typeface="Arial" pitchFamily="34" charset="0"/>
              </a:rPr>
              <a:t>throughout your generations. </a:t>
            </a:r>
            <a:endParaRPr lang="en-US" kern="0" dirty="0"/>
          </a:p>
        </p:txBody>
      </p:sp>
    </p:spTree>
    <p:extLst>
      <p:ext uri="{BB962C8B-B14F-4D97-AF65-F5344CB8AC3E}">
        <p14:creationId xmlns:p14="http://schemas.microsoft.com/office/powerpoint/2010/main" val="189962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791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Shavuot (Pentecost)</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382000" cy="4343400"/>
          </a:xfrm>
        </p:spPr>
        <p:txBody>
          <a:bodyPr/>
          <a:lstStyle/>
          <a:p>
            <a:r>
              <a:rPr lang="en-US" dirty="0">
                <a:solidFill>
                  <a:schemeClr val="bg1"/>
                </a:solidFill>
                <a:latin typeface="Arial" panose="020B0604020202020204" pitchFamily="34" charset="0"/>
                <a:cs typeface="Arial" panose="020B0604020202020204" pitchFamily="34" charset="0"/>
              </a:rPr>
              <a:t>Initiated the wheat </a:t>
            </a:r>
            <a:r>
              <a:rPr lang="en-US" dirty="0" smtClean="0">
                <a:solidFill>
                  <a:schemeClr val="bg1"/>
                </a:solidFill>
                <a:latin typeface="Arial" panose="020B0604020202020204" pitchFamily="34" charset="0"/>
                <a:cs typeface="Arial" panose="020B0604020202020204" pitchFamily="34" charset="0"/>
              </a:rPr>
              <a:t>harvest – </a:t>
            </a:r>
            <a:r>
              <a:rPr lang="en-US" dirty="0" smtClean="0">
                <a:solidFill>
                  <a:schemeClr val="accent2">
                    <a:lumMod val="60000"/>
                    <a:lumOff val="40000"/>
                  </a:schemeClr>
                </a:solidFill>
                <a:latin typeface="Arial" panose="020B0604020202020204" pitchFamily="34" charset="0"/>
                <a:cs typeface="Arial" panose="020B0604020202020204" pitchFamily="34" charset="0"/>
              </a:rPr>
              <a:t>new grain</a:t>
            </a:r>
            <a:endParaRPr lang="en-US" dirty="0">
              <a:solidFill>
                <a:schemeClr val="accent2">
                  <a:lumMod val="60000"/>
                  <a:lumOff val="40000"/>
                </a:schemeClr>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Recalls </a:t>
            </a:r>
            <a:r>
              <a:rPr lang="en-US" dirty="0" smtClean="0">
                <a:solidFill>
                  <a:schemeClr val="bg1"/>
                </a:solidFill>
                <a:latin typeface="Arial" panose="020B0604020202020204" pitchFamily="34" charset="0"/>
                <a:cs typeface="Arial" panose="020B0604020202020204" pitchFamily="34" charset="0"/>
              </a:rPr>
              <a:t>giving of Torah </a:t>
            </a:r>
            <a:r>
              <a:rPr lang="en-US" dirty="0" smtClean="0">
                <a:solidFill>
                  <a:schemeClr val="bg1"/>
                </a:solidFill>
                <a:latin typeface="Arial" panose="020B0604020202020204" pitchFamily="34" charset="0"/>
                <a:cs typeface="Arial" panose="020B0604020202020204" pitchFamily="34" charset="0"/>
              </a:rPr>
              <a:t>on </a:t>
            </a:r>
            <a:r>
              <a:rPr lang="en-US" dirty="0" smtClean="0">
                <a:solidFill>
                  <a:schemeClr val="bg1"/>
                </a:solidFill>
                <a:latin typeface="Arial" panose="020B0604020202020204" pitchFamily="34" charset="0"/>
                <a:cs typeface="Arial" panose="020B0604020202020204" pitchFamily="34" charset="0"/>
              </a:rPr>
              <a:t>tablets of stone</a:t>
            </a:r>
          </a:p>
          <a:p>
            <a:r>
              <a:rPr lang="en-US" dirty="0" smtClean="0">
                <a:solidFill>
                  <a:schemeClr val="bg1"/>
                </a:solidFill>
                <a:latin typeface="Arial" panose="020B0604020202020204" pitchFamily="34" charset="0"/>
                <a:cs typeface="Arial" panose="020B0604020202020204" pitchFamily="34" charset="0"/>
              </a:rPr>
              <a:t>God gave His Spirit </a:t>
            </a:r>
            <a:r>
              <a:rPr lang="en-US" dirty="0" smtClean="0">
                <a:solidFill>
                  <a:srgbClr val="F89378"/>
                </a:solidFill>
                <a:latin typeface="Arial" panose="020B0604020202020204" pitchFamily="34" charset="0"/>
                <a:cs typeface="Arial" panose="020B0604020202020204" pitchFamily="34" charset="0"/>
              </a:rPr>
              <a:t>on the very same day, </a:t>
            </a:r>
            <a:r>
              <a:rPr lang="en-US" dirty="0" smtClean="0">
                <a:solidFill>
                  <a:schemeClr val="bg1"/>
                </a:solidFill>
                <a:latin typeface="Arial" panose="020B0604020202020204" pitchFamily="34" charset="0"/>
                <a:cs typeface="Arial" panose="020B0604020202020204" pitchFamily="34" charset="0"/>
              </a:rPr>
              <a:t>when He wrote his Torah on our </a:t>
            </a:r>
            <a:r>
              <a:rPr lang="en-US" dirty="0" smtClean="0">
                <a:solidFill>
                  <a:schemeClr val="bg1"/>
                </a:solidFill>
                <a:latin typeface="Arial" panose="020B0604020202020204" pitchFamily="34" charset="0"/>
                <a:cs typeface="Arial" panose="020B0604020202020204" pitchFamily="34" charset="0"/>
              </a:rPr>
              <a:t>hearts</a:t>
            </a:r>
            <a:endParaRPr lang="en-US" dirty="0">
              <a:solidFill>
                <a:schemeClr val="accent2">
                  <a:lumMod val="60000"/>
                  <a:lumOff val="40000"/>
                </a:schemeClr>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S</a:t>
            </a:r>
            <a:r>
              <a:rPr lang="en-US" dirty="0" smtClean="0">
                <a:solidFill>
                  <a:schemeClr val="bg1"/>
                </a:solidFill>
                <a:latin typeface="Arial" panose="020B0604020202020204" pitchFamily="34" charset="0"/>
                <a:cs typeface="Arial" panose="020B0604020202020204" pitchFamily="34" charset="0"/>
              </a:rPr>
              <a:t>ign of the </a:t>
            </a:r>
            <a:r>
              <a:rPr lang="en-US" dirty="0" smtClean="0">
                <a:solidFill>
                  <a:schemeClr val="accent2">
                    <a:lumMod val="60000"/>
                    <a:lumOff val="40000"/>
                  </a:schemeClr>
                </a:solidFill>
                <a:latin typeface="Arial" panose="020B0604020202020204" pitchFamily="34" charset="0"/>
                <a:cs typeface="Arial" panose="020B0604020202020204" pitchFamily="34" charset="0"/>
              </a:rPr>
              <a:t>new covenant</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ini</a:t>
            </a:r>
            <a:r>
              <a:rPr lang="en-US" dirty="0" smtClean="0">
                <a:solidFill>
                  <a:schemeClr val="bg1"/>
                </a:solidFill>
                <a:latin typeface="Arial" panose="020B0604020202020204" pitchFamily="34" charset="0"/>
                <a:cs typeface="Arial" panose="020B0604020202020204" pitchFamily="34" charset="0"/>
              </a:rPr>
              <a:t>tiating a new spiritual harvest</a:t>
            </a: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3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370114"/>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lumMod val="85000"/>
                  </a:schemeClr>
                </a:solidFill>
                <a:latin typeface="Arial" pitchFamily="34" charset="0"/>
                <a:cs typeface="Arial" pitchFamily="34" charset="0"/>
              </a:rPr>
              <a:t>3 Spring Appointed Times</a:t>
            </a:r>
          </a:p>
        </p:txBody>
      </p:sp>
      <p:sp>
        <p:nvSpPr>
          <p:cNvPr id="5" name="Content Placeholder 2"/>
          <p:cNvSpPr txBox="1">
            <a:spLocks/>
          </p:cNvSpPr>
          <p:nvPr/>
        </p:nvSpPr>
        <p:spPr bwMode="auto">
          <a:xfrm>
            <a:off x="1295400" y="1066800"/>
            <a:ext cx="563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a:solidFill>
                  <a:schemeClr val="bg1"/>
                </a:solidFill>
                <a:latin typeface="Arial" pitchFamily="34" charset="0"/>
                <a:cs typeface="Arial" pitchFamily="34" charset="0"/>
              </a:rPr>
              <a:t>Passover – </a:t>
            </a:r>
            <a:r>
              <a:rPr lang="en-US" dirty="0" smtClean="0">
                <a:solidFill>
                  <a:srgbClr val="F89378"/>
                </a:solidFill>
                <a:latin typeface="Arial" pitchFamily="34" charset="0"/>
                <a:cs typeface="Arial" pitchFamily="34" charset="0"/>
              </a:rPr>
              <a:t>Crucifixion</a:t>
            </a:r>
          </a:p>
          <a:p>
            <a:pPr marL="0" indent="0">
              <a:buFontTx/>
              <a:buNone/>
            </a:pPr>
            <a:r>
              <a:rPr lang="en-US" dirty="0" smtClean="0">
                <a:solidFill>
                  <a:schemeClr val="bg1"/>
                </a:solidFill>
                <a:latin typeface="Arial" pitchFamily="34" charset="0"/>
                <a:cs typeface="Arial" pitchFamily="34" charset="0"/>
              </a:rPr>
              <a:t>Unleavened </a:t>
            </a:r>
            <a:r>
              <a:rPr lang="en-US" dirty="0">
                <a:solidFill>
                  <a:schemeClr val="bg1"/>
                </a:solidFill>
                <a:latin typeface="Arial" pitchFamily="34" charset="0"/>
                <a:cs typeface="Arial" pitchFamily="34" charset="0"/>
              </a:rPr>
              <a:t>Bread – </a:t>
            </a:r>
            <a:r>
              <a:rPr lang="en-US" dirty="0" smtClean="0">
                <a:solidFill>
                  <a:srgbClr val="F89378"/>
                </a:solidFill>
                <a:latin typeface="Arial" pitchFamily="34" charset="0"/>
                <a:cs typeface="Arial" pitchFamily="34" charset="0"/>
              </a:rPr>
              <a:t>Burial</a:t>
            </a:r>
          </a:p>
          <a:p>
            <a:pPr marL="0" indent="0">
              <a:buFontTx/>
              <a:buNone/>
            </a:pPr>
            <a:r>
              <a:rPr lang="en-US" dirty="0">
                <a:solidFill>
                  <a:schemeClr val="bg1"/>
                </a:solidFill>
                <a:latin typeface="Arial" pitchFamily="34" charset="0"/>
                <a:cs typeface="Arial" pitchFamily="34" charset="0"/>
              </a:rPr>
              <a:t>Firstfruits – </a:t>
            </a:r>
            <a:r>
              <a:rPr lang="en-US" dirty="0" smtClean="0">
                <a:solidFill>
                  <a:srgbClr val="F89378"/>
                </a:solidFill>
                <a:latin typeface="Arial" pitchFamily="34" charset="0"/>
                <a:cs typeface="Arial" pitchFamily="34" charset="0"/>
              </a:rPr>
              <a:t>Resurrection</a:t>
            </a:r>
          </a:p>
        </p:txBody>
      </p:sp>
      <p:sp>
        <p:nvSpPr>
          <p:cNvPr id="10" name="Content Placeholder 2"/>
          <p:cNvSpPr txBox="1">
            <a:spLocks/>
          </p:cNvSpPr>
          <p:nvPr/>
        </p:nvSpPr>
        <p:spPr bwMode="auto">
          <a:xfrm>
            <a:off x="685800" y="38862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lumMod val="85000"/>
                  </a:schemeClr>
                </a:solidFill>
                <a:latin typeface="Arial" pitchFamily="34" charset="0"/>
                <a:cs typeface="Arial" pitchFamily="34" charset="0"/>
              </a:rPr>
              <a:t>3 Fall Appointed Times</a:t>
            </a:r>
          </a:p>
        </p:txBody>
      </p:sp>
      <p:sp>
        <p:nvSpPr>
          <p:cNvPr id="11" name="Content Placeholder 2"/>
          <p:cNvSpPr txBox="1">
            <a:spLocks/>
          </p:cNvSpPr>
          <p:nvPr/>
        </p:nvSpPr>
        <p:spPr bwMode="auto">
          <a:xfrm>
            <a:off x="1219200" y="4590288"/>
            <a:ext cx="5562600" cy="165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Trumpets –  </a:t>
            </a:r>
            <a:r>
              <a:rPr lang="en-US" dirty="0" smtClean="0">
                <a:solidFill>
                  <a:schemeClr val="accent2">
                    <a:lumMod val="60000"/>
                    <a:lumOff val="40000"/>
                  </a:schemeClr>
                </a:solidFill>
                <a:latin typeface="Arial" pitchFamily="34" charset="0"/>
                <a:cs typeface="Arial" pitchFamily="34" charset="0"/>
              </a:rPr>
              <a:t>??</a:t>
            </a:r>
          </a:p>
          <a:p>
            <a:pPr marL="0" indent="0">
              <a:buFontTx/>
              <a:buNone/>
            </a:pPr>
            <a:r>
              <a:rPr lang="en-US" dirty="0" smtClean="0">
                <a:solidFill>
                  <a:schemeClr val="bg1"/>
                </a:solidFill>
                <a:latin typeface="Arial" pitchFamily="34" charset="0"/>
                <a:cs typeface="Arial" pitchFamily="34" charset="0"/>
              </a:rPr>
              <a:t>Atonement – </a:t>
            </a:r>
            <a:r>
              <a:rPr lang="en-US" dirty="0" smtClean="0">
                <a:solidFill>
                  <a:schemeClr val="accent2">
                    <a:lumMod val="60000"/>
                    <a:lumOff val="40000"/>
                  </a:schemeClr>
                </a:solidFill>
                <a:latin typeface="Arial" pitchFamily="34" charset="0"/>
                <a:cs typeface="Arial" pitchFamily="34" charset="0"/>
              </a:rPr>
              <a:t>??</a:t>
            </a:r>
          </a:p>
          <a:p>
            <a:pPr marL="0" indent="0">
              <a:buFontTx/>
              <a:buNone/>
            </a:pPr>
            <a:r>
              <a:rPr lang="en-US" dirty="0" smtClean="0">
                <a:solidFill>
                  <a:schemeClr val="bg1"/>
                </a:solidFill>
                <a:latin typeface="Arial" pitchFamily="34" charset="0"/>
                <a:cs typeface="Arial" pitchFamily="34" charset="0"/>
              </a:rPr>
              <a:t>Sukkot – </a:t>
            </a:r>
            <a:r>
              <a:rPr lang="en-US" dirty="0" smtClean="0">
                <a:solidFill>
                  <a:schemeClr val="accent2">
                    <a:lumMod val="60000"/>
                    <a:lumOff val="40000"/>
                  </a:schemeClr>
                </a:solidFill>
                <a:latin typeface="Arial" pitchFamily="34" charset="0"/>
                <a:cs typeface="Arial" pitchFamily="34" charset="0"/>
              </a:rPr>
              <a:t>??</a:t>
            </a:r>
          </a:p>
        </p:txBody>
      </p:sp>
      <p:sp>
        <p:nvSpPr>
          <p:cNvPr id="8" name="Content Placeholder 2"/>
          <p:cNvSpPr txBox="1">
            <a:spLocks/>
          </p:cNvSpPr>
          <p:nvPr/>
        </p:nvSpPr>
        <p:spPr bwMode="auto">
          <a:xfrm>
            <a:off x="685800" y="3048000"/>
            <a:ext cx="655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Shavuot (Pentecost) – </a:t>
            </a:r>
            <a:r>
              <a:rPr lang="en-US" dirty="0" smtClean="0">
                <a:solidFill>
                  <a:srgbClr val="F89378"/>
                </a:solidFill>
                <a:latin typeface="Arial" pitchFamily="34" charset="0"/>
                <a:cs typeface="Arial" pitchFamily="34" charset="0"/>
              </a:rPr>
              <a:t>Holy Spirit</a:t>
            </a:r>
          </a:p>
        </p:txBody>
      </p:sp>
    </p:spTree>
    <p:extLst>
      <p:ext uri="{BB962C8B-B14F-4D97-AF65-F5344CB8AC3E}">
        <p14:creationId xmlns:p14="http://schemas.microsoft.com/office/powerpoint/2010/main" val="153431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23:24-25</a:t>
            </a:r>
          </a:p>
          <a:p>
            <a:pPr marL="0" indent="0">
              <a:buNone/>
            </a:pPr>
            <a:r>
              <a:rPr lang="en-US" dirty="0">
                <a:solidFill>
                  <a:schemeClr val="bg1"/>
                </a:solidFill>
                <a:latin typeface="Arial" panose="020B0604020202020204" pitchFamily="34" charset="0"/>
                <a:cs typeface="Arial" panose="020B0604020202020204" pitchFamily="34" charset="0"/>
              </a:rPr>
              <a:t>Speak to the people of Israel, saying, In the seventh month, on the first day of the month, you shall observe a day of solemn rest, a memorial proclaimed with </a:t>
            </a:r>
            <a:r>
              <a:rPr lang="en-US" dirty="0">
                <a:solidFill>
                  <a:srgbClr val="FF9966"/>
                </a:solidFill>
                <a:latin typeface="Arial" panose="020B0604020202020204" pitchFamily="34" charset="0"/>
                <a:cs typeface="Arial" panose="020B0604020202020204" pitchFamily="34" charset="0"/>
              </a:rPr>
              <a:t>blast of trumpets</a:t>
            </a:r>
            <a:r>
              <a:rPr lang="en-US" dirty="0">
                <a:solidFill>
                  <a:schemeClr val="bg1"/>
                </a:solidFill>
                <a:latin typeface="Arial" panose="020B0604020202020204" pitchFamily="34" charset="0"/>
                <a:cs typeface="Arial" panose="020B0604020202020204" pitchFamily="34" charset="0"/>
              </a:rPr>
              <a:t>, a holy convocation.  You shall not do any ordinary work, and you shall present a food offering to </a:t>
            </a:r>
            <a:r>
              <a:rPr lang="en-US" dirty="0" smtClean="0">
                <a:solidFill>
                  <a:schemeClr val="bg1"/>
                </a:solidFill>
                <a:latin typeface="Arial" panose="020B0604020202020204" pitchFamily="34" charset="0"/>
                <a:cs typeface="Arial" panose="020B0604020202020204" pitchFamily="34" charset="0"/>
              </a:rPr>
              <a:t>YHWH</a:t>
            </a:r>
            <a:r>
              <a:rPr lang="en-US" dirty="0">
                <a:solidFill>
                  <a:schemeClr val="bg1"/>
                </a:solidFill>
                <a:latin typeface="Arial" pitchFamily="34" charset="0"/>
                <a:cs typeface="Arial" pitchFamily="34" charset="0"/>
              </a:rPr>
              <a:t>.</a:t>
            </a:r>
            <a:endParaRPr lang="en-US" dirty="0"/>
          </a:p>
        </p:txBody>
      </p:sp>
    </p:spTree>
    <p:extLst>
      <p:ext uri="{BB962C8B-B14F-4D97-AF65-F5344CB8AC3E}">
        <p14:creationId xmlns:p14="http://schemas.microsoft.com/office/powerpoint/2010/main" val="386332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791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Day of Trumpets</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382000" cy="4114800"/>
          </a:xfrm>
        </p:spPr>
        <p:txBody>
          <a:bodyPr/>
          <a:lstStyle/>
          <a:p>
            <a:r>
              <a:rPr lang="en-US" dirty="0" smtClean="0">
                <a:solidFill>
                  <a:schemeClr val="bg1"/>
                </a:solidFill>
                <a:latin typeface="Arial" panose="020B0604020202020204" pitchFamily="34" charset="0"/>
                <a:cs typeface="Arial" panose="020B0604020202020204" pitchFamily="34" charset="0"/>
              </a:rPr>
              <a:t>Gathering people for </a:t>
            </a:r>
            <a:r>
              <a:rPr lang="en-US" dirty="0" smtClean="0">
                <a:solidFill>
                  <a:schemeClr val="bg1"/>
                </a:solidFill>
                <a:latin typeface="Arial" panose="020B0604020202020204" pitchFamily="34" charset="0"/>
                <a:cs typeface="Arial" panose="020B0604020202020204" pitchFamily="34" charset="0"/>
              </a:rPr>
              <a:t>Appointed Time</a:t>
            </a:r>
          </a:p>
          <a:p>
            <a:r>
              <a:rPr lang="en-US" dirty="0">
                <a:solidFill>
                  <a:schemeClr val="bg1"/>
                </a:solidFill>
                <a:latin typeface="Arial" panose="020B0604020202020204" pitchFamily="34" charset="0"/>
                <a:cs typeface="Arial" panose="020B0604020202020204" pitchFamily="34" charset="0"/>
              </a:rPr>
              <a:t>Gathering people for </a:t>
            </a:r>
            <a:r>
              <a:rPr lang="en-US" dirty="0" smtClean="0">
                <a:solidFill>
                  <a:schemeClr val="bg1"/>
                </a:solidFill>
                <a:latin typeface="Arial" panose="020B0604020202020204" pitchFamily="34" charset="0"/>
                <a:cs typeface="Arial" panose="020B0604020202020204" pitchFamily="34" charset="0"/>
              </a:rPr>
              <a:t>battle</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For the crowning </a:t>
            </a:r>
            <a:r>
              <a:rPr lang="en-US" dirty="0" smtClean="0">
                <a:solidFill>
                  <a:schemeClr val="bg1"/>
                </a:solidFill>
                <a:latin typeface="Arial" panose="020B0604020202020204" pitchFamily="34" charset="0"/>
                <a:cs typeface="Arial" panose="020B0604020202020204" pitchFamily="34" charset="0"/>
              </a:rPr>
              <a:t>of a king</a:t>
            </a:r>
          </a:p>
          <a:p>
            <a:r>
              <a:rPr lang="en-US" dirty="0" smtClean="0">
                <a:solidFill>
                  <a:schemeClr val="bg1"/>
                </a:solidFill>
                <a:latin typeface="Arial" panose="020B0604020202020204" pitchFamily="34" charset="0"/>
                <a:cs typeface="Arial" panose="020B0604020202020204" pitchFamily="34" charset="0"/>
              </a:rPr>
              <a:t>For the anointing of a </a:t>
            </a:r>
            <a:r>
              <a:rPr lang="en-US" dirty="0" smtClean="0">
                <a:solidFill>
                  <a:schemeClr val="bg1"/>
                </a:solidFill>
                <a:latin typeface="Arial" panose="020B0604020202020204" pitchFamily="34" charset="0"/>
                <a:cs typeface="Arial" panose="020B0604020202020204" pitchFamily="34" charset="0"/>
              </a:rPr>
              <a:t>High Priest</a:t>
            </a:r>
          </a:p>
          <a:p>
            <a:r>
              <a:rPr lang="en-US" dirty="0" smtClean="0">
                <a:solidFill>
                  <a:schemeClr val="bg1"/>
                </a:solidFill>
                <a:latin typeface="Arial" panose="020B0604020202020204" pitchFamily="34" charset="0"/>
                <a:cs typeface="Arial" panose="020B0604020202020204" pitchFamily="34" charset="0"/>
              </a:rPr>
              <a:t>For the </a:t>
            </a:r>
            <a:r>
              <a:rPr lang="en-US" dirty="0" smtClean="0">
                <a:solidFill>
                  <a:schemeClr val="bg1"/>
                </a:solidFill>
                <a:latin typeface="Arial" panose="020B0604020202020204" pitchFamily="34" charset="0"/>
                <a:cs typeface="Arial" panose="020B0604020202020204" pitchFamily="34" charset="0"/>
              </a:rPr>
              <a:t>arrival of the bridegroom</a:t>
            </a:r>
          </a:p>
          <a:p>
            <a:r>
              <a:rPr lang="en-US" dirty="0" smtClean="0">
                <a:solidFill>
                  <a:schemeClr val="bg1"/>
                </a:solidFill>
                <a:latin typeface="Arial" panose="020B0604020202020204" pitchFamily="34" charset="0"/>
                <a:cs typeface="Arial" panose="020B0604020202020204" pitchFamily="34" charset="0"/>
              </a:rPr>
              <a:t>Looks </a:t>
            </a:r>
            <a:r>
              <a:rPr lang="en-US" dirty="0" smtClean="0">
                <a:solidFill>
                  <a:schemeClr val="bg1"/>
                </a:solidFill>
                <a:latin typeface="Arial" panose="020B0604020202020204" pitchFamily="34" charset="0"/>
                <a:cs typeface="Arial" panose="020B0604020202020204" pitchFamily="34" charset="0"/>
              </a:rPr>
              <a:t>forward to </a:t>
            </a:r>
            <a:r>
              <a:rPr lang="en-US" dirty="0" smtClean="0">
                <a:solidFill>
                  <a:schemeClr val="accent2">
                    <a:lumMod val="60000"/>
                    <a:lumOff val="40000"/>
                  </a:schemeClr>
                </a:solidFill>
                <a:latin typeface="Arial" panose="020B0604020202020204" pitchFamily="34" charset="0"/>
                <a:cs typeface="Arial" panose="020B0604020202020204" pitchFamily="34" charset="0"/>
              </a:rPr>
              <a:t>Yeshua’s 2</a:t>
            </a:r>
            <a:r>
              <a:rPr lang="en-US" baseline="30000" dirty="0" smtClean="0">
                <a:solidFill>
                  <a:schemeClr val="accent2">
                    <a:lumMod val="60000"/>
                    <a:lumOff val="40000"/>
                  </a:schemeClr>
                </a:solidFill>
                <a:latin typeface="Arial" panose="020B0604020202020204" pitchFamily="34" charset="0"/>
                <a:cs typeface="Arial" panose="020B0604020202020204" pitchFamily="34" charset="0"/>
              </a:rPr>
              <a:t>nd</a:t>
            </a:r>
            <a:r>
              <a:rPr lang="en-US" dirty="0" smtClean="0">
                <a:solidFill>
                  <a:schemeClr val="accent2">
                    <a:lumMod val="60000"/>
                    <a:lumOff val="40000"/>
                  </a:schemeClr>
                </a:solidFill>
                <a:latin typeface="Arial" panose="020B0604020202020204" pitchFamily="34" charset="0"/>
                <a:cs typeface="Arial" panose="020B0604020202020204" pitchFamily="34" charset="0"/>
              </a:rPr>
              <a:t> coming</a:t>
            </a:r>
            <a:r>
              <a:rPr lang="en-US" dirty="0" smtClean="0">
                <a:solidFill>
                  <a:schemeClr val="bg1"/>
                </a:solidFill>
                <a:latin typeface="Arial" panose="020B0604020202020204" pitchFamily="34" charset="0"/>
                <a:cs typeface="Arial" panose="020B0604020202020204" pitchFamily="34" charset="0"/>
              </a:rPr>
              <a:t>,</a:t>
            </a:r>
            <a:br>
              <a:rPr lang="en-US" dirty="0" smtClean="0">
                <a:solidFill>
                  <a:schemeClr val="bg1"/>
                </a:solidFill>
                <a:latin typeface="Arial" panose="020B0604020202020204" pitchFamily="34" charset="0"/>
                <a:cs typeface="Arial" panose="020B0604020202020204" pitchFamily="34" charset="0"/>
              </a:rPr>
            </a:br>
            <a:r>
              <a:rPr lang="en-US" dirty="0" smtClean="0">
                <a:solidFill>
                  <a:srgbClr val="F89378"/>
                </a:solidFill>
                <a:latin typeface="Arial" panose="020B0604020202020204" pitchFamily="34" charset="0"/>
                <a:cs typeface="Arial" panose="020B0604020202020204" pitchFamily="34" charset="0"/>
              </a:rPr>
              <a:t>on the very same day ??</a:t>
            </a:r>
          </a:p>
        </p:txBody>
      </p:sp>
    </p:spTree>
    <p:extLst>
      <p:ext uri="{BB962C8B-B14F-4D97-AF65-F5344CB8AC3E}">
        <p14:creationId xmlns:p14="http://schemas.microsoft.com/office/powerpoint/2010/main" val="364710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0960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23:27-31</a:t>
            </a:r>
          </a:p>
          <a:p>
            <a:pPr marL="0" lvl="0" indent="0" fontAlgn="auto">
              <a:spcAft>
                <a:spcPts val="0"/>
              </a:spcAft>
              <a:buNone/>
            </a:pPr>
            <a:r>
              <a:rPr lang="en-US" kern="1200" dirty="0">
                <a:solidFill>
                  <a:schemeClr val="bg1"/>
                </a:solidFill>
                <a:latin typeface="Arial" panose="020B0604020202020204" pitchFamily="34" charset="0"/>
                <a:cs typeface="Arial" panose="020B0604020202020204" pitchFamily="34" charset="0"/>
              </a:rPr>
              <a:t>Now on the tenth day of this seventh month is the </a:t>
            </a:r>
            <a:r>
              <a:rPr lang="en-US" kern="1200" dirty="0">
                <a:solidFill>
                  <a:srgbClr val="FF9966"/>
                </a:solidFill>
                <a:latin typeface="Arial" panose="020B0604020202020204" pitchFamily="34" charset="0"/>
                <a:cs typeface="Arial" panose="020B0604020202020204" pitchFamily="34" charset="0"/>
              </a:rPr>
              <a:t>Day of Atonement</a:t>
            </a:r>
            <a:r>
              <a:rPr lang="en-US" kern="1200" dirty="0">
                <a:solidFill>
                  <a:schemeClr val="bg1"/>
                </a:solidFill>
                <a:latin typeface="Arial" panose="020B0604020202020204" pitchFamily="34" charset="0"/>
                <a:cs typeface="Arial" panose="020B0604020202020204" pitchFamily="34" charset="0"/>
              </a:rPr>
              <a:t>. It shall be for you a time of holy convocation, and you shall afflict yourselves and present a food offering to YHWH.  And you shall not do any work on that very day, for it is a Day of Atonement, to make atonement for you before YHWH your God… </a:t>
            </a:r>
            <a:r>
              <a:rPr lang="en-US" kern="1200" dirty="0">
                <a:solidFill>
                  <a:srgbClr val="FF9966"/>
                </a:solidFill>
                <a:latin typeface="Arial" panose="020B0604020202020204" pitchFamily="34" charset="0"/>
                <a:cs typeface="Arial" panose="020B0604020202020204" pitchFamily="34" charset="0"/>
              </a:rPr>
              <a:t>It is a statute forever </a:t>
            </a:r>
            <a:r>
              <a:rPr lang="en-US" kern="1200" dirty="0">
                <a:solidFill>
                  <a:schemeClr val="bg1"/>
                </a:solidFill>
                <a:latin typeface="Arial" panose="020B0604020202020204" pitchFamily="34" charset="0"/>
                <a:cs typeface="Arial" panose="020B0604020202020204" pitchFamily="34" charset="0"/>
              </a:rPr>
              <a:t>throughout your generations in all your dwelling places</a:t>
            </a:r>
            <a:r>
              <a:rPr lang="en-US" kern="1200" dirty="0" smtClean="0">
                <a:solidFill>
                  <a:schemeClr val="bg1"/>
                </a:solidFill>
                <a:latin typeface="Arial" panose="020B0604020202020204" pitchFamily="34" charset="0"/>
                <a:cs typeface="Arial" panose="020B0604020202020204" pitchFamily="34" charset="0"/>
              </a:rPr>
              <a:t>.</a:t>
            </a:r>
            <a:r>
              <a:rPr lang="en-US" dirty="0" smtClean="0">
                <a:solidFill>
                  <a:schemeClr val="bg1"/>
                </a:solidFill>
                <a:latin typeface="Arial" pitchFamily="34" charset="0"/>
                <a:cs typeface="Arial"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06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Day of Atonement</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371600"/>
            <a:ext cx="8382000" cy="4114800"/>
          </a:xfrm>
        </p:spPr>
        <p:txBody>
          <a:bodyPr/>
          <a:lstStyle/>
          <a:p>
            <a:r>
              <a:rPr lang="en-US" dirty="0" smtClean="0">
                <a:solidFill>
                  <a:schemeClr val="bg1"/>
                </a:solidFill>
                <a:latin typeface="Arial" panose="020B0604020202020204" pitchFamily="34" charset="0"/>
                <a:cs typeface="Arial" panose="020B0604020202020204" pitchFamily="34" charset="0"/>
              </a:rPr>
              <a:t>Recalls High Priest going into the Holy of Holies to stand in God’s presence</a:t>
            </a:r>
          </a:p>
          <a:p>
            <a:r>
              <a:rPr lang="en-US" dirty="0" smtClean="0">
                <a:solidFill>
                  <a:schemeClr val="bg1"/>
                </a:solidFill>
                <a:latin typeface="Arial" panose="020B0604020202020204" pitchFamily="34" charset="0"/>
                <a:cs typeface="Arial" panose="020B0604020202020204" pitchFamily="34" charset="0"/>
              </a:rPr>
              <a:t>The High Priest would either live or die in God’s presence </a:t>
            </a:r>
          </a:p>
          <a:p>
            <a:r>
              <a:rPr lang="en-US" dirty="0" smtClean="0">
                <a:solidFill>
                  <a:schemeClr val="bg1"/>
                </a:solidFill>
                <a:latin typeface="Arial" panose="020B0604020202020204" pitchFamily="34" charset="0"/>
                <a:cs typeface="Arial" panose="020B0604020202020204" pitchFamily="34" charset="0"/>
              </a:rPr>
              <a:t>Symbolizes </a:t>
            </a:r>
            <a:r>
              <a:rPr lang="en-US" dirty="0" smtClean="0">
                <a:solidFill>
                  <a:schemeClr val="accent2">
                    <a:lumMod val="60000"/>
                    <a:lumOff val="40000"/>
                  </a:schemeClr>
                </a:solidFill>
                <a:latin typeface="Arial" panose="020B0604020202020204" pitchFamily="34" charset="0"/>
                <a:cs typeface="Arial" panose="020B0604020202020204" pitchFamily="34" charset="0"/>
              </a:rPr>
              <a:t>Judgment Day</a:t>
            </a:r>
            <a:r>
              <a:rPr lang="en-US" dirty="0" smtClean="0">
                <a:solidFill>
                  <a:schemeClr val="bg1"/>
                </a:solidFill>
                <a:latin typeface="Arial" panose="020B0604020202020204" pitchFamily="34" charset="0"/>
                <a:cs typeface="Arial" panose="020B0604020202020204" pitchFamily="34" charset="0"/>
              </a:rPr>
              <a:t>, when </a:t>
            </a:r>
            <a:r>
              <a:rPr lang="en-US" dirty="0">
                <a:solidFill>
                  <a:srgbClr val="F89378"/>
                </a:solidFill>
                <a:latin typeface="Arial" panose="020B0604020202020204" pitchFamily="34" charset="0"/>
                <a:cs typeface="Arial" panose="020B0604020202020204" pitchFamily="34" charset="0"/>
              </a:rPr>
              <a:t>on the very same day</a:t>
            </a:r>
            <a:r>
              <a:rPr lang="en-US" dirty="0" smtClean="0">
                <a:solidFill>
                  <a:srgbClr val="F89378"/>
                </a:solidFill>
                <a:latin typeface="Arial" panose="020B0604020202020204" pitchFamily="34" charset="0"/>
                <a:cs typeface="Arial" panose="020B0604020202020204" pitchFamily="34" charset="0"/>
              </a:rPr>
              <a:t>??</a:t>
            </a:r>
            <a:r>
              <a:rPr lang="en-US" dirty="0" smtClean="0">
                <a:solidFill>
                  <a:schemeClr val="bg1"/>
                </a:solidFill>
                <a:latin typeface="Arial" panose="020B0604020202020204" pitchFamily="34" charset="0"/>
                <a:cs typeface="Arial" panose="020B0604020202020204" pitchFamily="34" charset="0"/>
              </a:rPr>
              <a:t> we will stand before God to either live or die in His presence</a:t>
            </a:r>
          </a:p>
        </p:txBody>
      </p:sp>
    </p:spTree>
    <p:extLst>
      <p:ext uri="{BB962C8B-B14F-4D97-AF65-F5344CB8AC3E}">
        <p14:creationId xmlns:p14="http://schemas.microsoft.com/office/powerpoint/2010/main" val="66051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0960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23:39-41</a:t>
            </a:r>
          </a:p>
          <a:p>
            <a:pPr marL="0" lvl="0" indent="0" fontAlgn="auto">
              <a:spcAft>
                <a:spcPts val="0"/>
              </a:spcAft>
              <a:buNone/>
            </a:pPr>
            <a:r>
              <a:rPr lang="en-US" kern="1200" dirty="0">
                <a:solidFill>
                  <a:schemeClr val="bg1"/>
                </a:solidFill>
                <a:latin typeface="Arial" panose="020B0604020202020204" pitchFamily="34" charset="0"/>
                <a:cs typeface="Arial" panose="020B0604020202020204" pitchFamily="34" charset="0"/>
              </a:rPr>
              <a:t>On the fifteenth day of the </a:t>
            </a:r>
            <a:r>
              <a:rPr lang="en-US" kern="1200" dirty="0">
                <a:solidFill>
                  <a:srgbClr val="FF9966"/>
                </a:solidFill>
                <a:latin typeface="Arial" panose="020B0604020202020204" pitchFamily="34" charset="0"/>
                <a:cs typeface="Arial" panose="020B0604020202020204" pitchFamily="34" charset="0"/>
              </a:rPr>
              <a:t>seventh</a:t>
            </a:r>
            <a:r>
              <a:rPr lang="en-US" kern="1200" dirty="0">
                <a:solidFill>
                  <a:schemeClr val="bg1"/>
                </a:solidFill>
                <a:latin typeface="Arial" panose="020B0604020202020204" pitchFamily="34" charset="0"/>
                <a:cs typeface="Arial" panose="020B0604020202020204" pitchFamily="34" charset="0"/>
              </a:rPr>
              <a:t> month, when you have gathered in the produce of the land, you shall celebrate the feast of YHWH </a:t>
            </a:r>
            <a:r>
              <a:rPr lang="en-US" kern="1200" dirty="0">
                <a:solidFill>
                  <a:srgbClr val="FF9966"/>
                </a:solidFill>
                <a:latin typeface="Arial" panose="020B0604020202020204" pitchFamily="34" charset="0"/>
                <a:cs typeface="Arial" panose="020B0604020202020204" pitchFamily="34" charset="0"/>
              </a:rPr>
              <a:t>seven</a:t>
            </a:r>
            <a:r>
              <a:rPr lang="en-US" kern="1200" dirty="0">
                <a:solidFill>
                  <a:schemeClr val="bg1"/>
                </a:solidFill>
                <a:latin typeface="Arial" panose="020B0604020202020204" pitchFamily="34" charset="0"/>
                <a:cs typeface="Arial" panose="020B0604020202020204" pitchFamily="34" charset="0"/>
              </a:rPr>
              <a:t> days. On the </a:t>
            </a:r>
            <a:r>
              <a:rPr lang="en-US" kern="1200" dirty="0">
                <a:solidFill>
                  <a:schemeClr val="accent2">
                    <a:lumMod val="60000"/>
                    <a:lumOff val="40000"/>
                  </a:schemeClr>
                </a:solidFill>
                <a:latin typeface="Arial" panose="020B0604020202020204" pitchFamily="34" charset="0"/>
                <a:cs typeface="Arial" panose="020B0604020202020204" pitchFamily="34" charset="0"/>
              </a:rPr>
              <a:t>first day </a:t>
            </a:r>
            <a:r>
              <a:rPr lang="en-US" kern="1200" dirty="0">
                <a:solidFill>
                  <a:schemeClr val="bg1"/>
                </a:solidFill>
                <a:latin typeface="Arial" panose="020B0604020202020204" pitchFamily="34" charset="0"/>
                <a:cs typeface="Arial" panose="020B0604020202020204" pitchFamily="34" charset="0"/>
              </a:rPr>
              <a:t>shall be a solemn rest, and on the </a:t>
            </a:r>
            <a:r>
              <a:rPr lang="en-US" kern="1200" dirty="0">
                <a:solidFill>
                  <a:schemeClr val="accent2">
                    <a:lumMod val="60000"/>
                    <a:lumOff val="40000"/>
                  </a:schemeClr>
                </a:solidFill>
                <a:latin typeface="Arial" panose="020B0604020202020204" pitchFamily="34" charset="0"/>
                <a:cs typeface="Arial" panose="020B0604020202020204" pitchFamily="34" charset="0"/>
              </a:rPr>
              <a:t>eighth day </a:t>
            </a:r>
            <a:r>
              <a:rPr lang="en-US" kern="1200" dirty="0">
                <a:solidFill>
                  <a:schemeClr val="bg1"/>
                </a:solidFill>
                <a:latin typeface="Arial" panose="020B0604020202020204" pitchFamily="34" charset="0"/>
                <a:cs typeface="Arial" panose="020B0604020202020204" pitchFamily="34" charset="0"/>
              </a:rPr>
              <a:t>shall be a solemn rest.  And you shall take on the first day the fruit of splendid trees, branches of palm trees and boughs of leafy trees and willows of the brook, and you shall rejoice before YHWH your God </a:t>
            </a:r>
            <a:r>
              <a:rPr lang="en-US" kern="1200" dirty="0">
                <a:solidFill>
                  <a:srgbClr val="FF9966"/>
                </a:solidFill>
                <a:latin typeface="Arial" panose="020B0604020202020204" pitchFamily="34" charset="0"/>
                <a:cs typeface="Arial" panose="020B0604020202020204" pitchFamily="34" charset="0"/>
              </a:rPr>
              <a:t>seven</a:t>
            </a:r>
            <a:r>
              <a:rPr lang="en-US" kern="1200" dirty="0">
                <a:solidFill>
                  <a:schemeClr val="bg1"/>
                </a:solidFill>
                <a:latin typeface="Arial" panose="020B0604020202020204" pitchFamily="34" charset="0"/>
                <a:cs typeface="Arial" panose="020B0604020202020204" pitchFamily="34" charset="0"/>
              </a:rPr>
              <a:t> days. </a:t>
            </a:r>
          </a:p>
        </p:txBody>
      </p:sp>
    </p:spTree>
    <p:extLst>
      <p:ext uri="{BB962C8B-B14F-4D97-AF65-F5344CB8AC3E}">
        <p14:creationId xmlns:p14="http://schemas.microsoft.com/office/powerpoint/2010/main" val="121160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096000"/>
          </a:xfrm>
        </p:spPr>
        <p:txBody>
          <a:bodyPr/>
          <a:lstStyle/>
          <a:p>
            <a:pPr marL="0" indent="0">
              <a:buNone/>
            </a:pPr>
            <a:r>
              <a:rPr lang="en-US" i="1" dirty="0" smtClean="0">
                <a:solidFill>
                  <a:schemeClr val="bg1">
                    <a:lumMod val="65000"/>
                  </a:schemeClr>
                </a:solidFill>
                <a:latin typeface="Arial" pitchFamily="34" charset="0"/>
                <a:cs typeface="Arial" pitchFamily="34" charset="0"/>
              </a:rPr>
              <a:t>Leviticus 23:42-43</a:t>
            </a:r>
          </a:p>
          <a:p>
            <a:pPr marL="0" lvl="0" indent="0" fontAlgn="auto">
              <a:spcAft>
                <a:spcPts val="0"/>
              </a:spcAft>
              <a:buNone/>
            </a:pPr>
            <a:r>
              <a:rPr lang="en-US" kern="1200" dirty="0">
                <a:solidFill>
                  <a:schemeClr val="bg1"/>
                </a:solidFill>
                <a:latin typeface="Arial" panose="020B0604020202020204" pitchFamily="34" charset="0"/>
                <a:cs typeface="Arial" panose="020B0604020202020204" pitchFamily="34" charset="0"/>
              </a:rPr>
              <a:t>You shall celebrate it as a feast to YHWH for seven days in the year. It is a statute forever throughout your generations; you shall celebrate it in the seventh month. </a:t>
            </a:r>
            <a:r>
              <a:rPr lang="en-US" kern="1200" dirty="0">
                <a:solidFill>
                  <a:srgbClr val="FF9966"/>
                </a:solidFill>
                <a:latin typeface="Arial" panose="020B0604020202020204" pitchFamily="34" charset="0"/>
                <a:cs typeface="Arial" panose="020B0604020202020204" pitchFamily="34" charset="0"/>
              </a:rPr>
              <a:t>You shall dwell in booths for seven days.</a:t>
            </a:r>
            <a:r>
              <a:rPr lang="en-US" kern="1200" dirty="0">
                <a:solidFill>
                  <a:schemeClr val="bg1"/>
                </a:solidFill>
                <a:latin typeface="Arial" panose="020B0604020202020204" pitchFamily="34" charset="0"/>
                <a:cs typeface="Arial" panose="020B0604020202020204" pitchFamily="34" charset="0"/>
              </a:rPr>
              <a:t> All native Israelites shall dwell in booths, that your generations may know that I made the people of Israel dwell in booths when I brought them out of the land of Egypt: I am YHWH your </a:t>
            </a:r>
            <a:r>
              <a:rPr lang="en-US" kern="1200" dirty="0" smtClean="0">
                <a:solidFill>
                  <a:schemeClr val="bg1"/>
                </a:solidFill>
                <a:latin typeface="Arial" panose="020B0604020202020204" pitchFamily="34" charset="0"/>
                <a:cs typeface="Arial" panose="020B0604020202020204" pitchFamily="34" charset="0"/>
              </a:rPr>
              <a:t>God</a:t>
            </a:r>
            <a:r>
              <a:rPr lang="en-US" kern="1200" dirty="0" smtClean="0">
                <a:solidFill>
                  <a:schemeClr val="bg1"/>
                </a:solidFill>
                <a:latin typeface="Calibri"/>
              </a:rPr>
              <a:t>. </a:t>
            </a:r>
            <a:endParaRPr lang="en-US" kern="1200" dirty="0">
              <a:solidFill>
                <a:schemeClr val="bg1"/>
              </a:solidFill>
              <a:latin typeface="Calibri"/>
            </a:endParaRPr>
          </a:p>
        </p:txBody>
      </p:sp>
    </p:spTree>
    <p:extLst>
      <p:ext uri="{BB962C8B-B14F-4D97-AF65-F5344CB8AC3E}">
        <p14:creationId xmlns:p14="http://schemas.microsoft.com/office/powerpoint/2010/main" val="29375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696200" cy="4876800"/>
          </a:xfrm>
        </p:spPr>
        <p:txBody>
          <a:bodyPr/>
          <a:lstStyle/>
          <a:p>
            <a:pPr marL="0" indent="0">
              <a:buNone/>
            </a:pPr>
            <a:r>
              <a:rPr lang="en-US" dirty="0" smtClean="0">
                <a:solidFill>
                  <a:srgbClr val="F89378"/>
                </a:solidFill>
                <a:latin typeface="Arial" panose="020B0604020202020204" pitchFamily="34" charset="0"/>
                <a:cs typeface="Arial" panose="020B0604020202020204" pitchFamily="34" charset="0"/>
              </a:rPr>
              <a:t>Sukkah</a:t>
            </a:r>
            <a:r>
              <a:rPr lang="en-US" dirty="0" smtClean="0">
                <a:solidFill>
                  <a:schemeClr val="bg1"/>
                </a:solidFill>
                <a:latin typeface="Arial" panose="020B0604020202020204" pitchFamily="34" charset="0"/>
                <a:cs typeface="Arial" panose="020B0604020202020204" pitchFamily="34" charset="0"/>
              </a:rPr>
              <a:t> – singular        </a:t>
            </a:r>
            <a:r>
              <a:rPr lang="en-US" dirty="0" smtClean="0">
                <a:solidFill>
                  <a:srgbClr val="F89378"/>
                </a:solidFill>
                <a:latin typeface="Arial" panose="020B0604020202020204" pitchFamily="34" charset="0"/>
                <a:cs typeface="Arial" panose="020B0604020202020204" pitchFamily="34" charset="0"/>
              </a:rPr>
              <a:t>Sukkot </a:t>
            </a:r>
            <a:r>
              <a:rPr lang="en-US" dirty="0" smtClean="0">
                <a:solidFill>
                  <a:schemeClr val="bg1"/>
                </a:solidFill>
                <a:latin typeface="Arial" panose="020B0604020202020204" pitchFamily="34" charset="0"/>
                <a:cs typeface="Arial" panose="020B0604020202020204" pitchFamily="34" charset="0"/>
              </a:rPr>
              <a:t>– plural</a:t>
            </a:r>
            <a:endParaRPr lang="en-US" dirty="0" smtClean="0">
              <a:solidFill>
                <a:srgbClr val="F89378"/>
              </a:solidFill>
              <a:latin typeface="Arial" panose="020B0604020202020204" pitchFamily="34" charset="0"/>
              <a:cs typeface="Arial" panose="020B0604020202020204" pitchFamily="34" charset="0"/>
            </a:endParaRPr>
          </a:p>
          <a:p>
            <a:pPr marL="0" indent="0">
              <a:buNone/>
            </a:pPr>
            <a:endParaRPr lang="en-US" dirty="0">
              <a:solidFill>
                <a:schemeClr val="bg1"/>
              </a:solidFill>
              <a:latin typeface="Arial" panose="020B0604020202020204" pitchFamily="34" charset="0"/>
              <a:cs typeface="Arial" panose="020B0604020202020204" pitchFamily="34" charset="0"/>
            </a:endParaRPr>
          </a:p>
          <a:p>
            <a:pPr marL="0" indent="0">
              <a:buNone/>
            </a:pPr>
            <a:r>
              <a:rPr lang="en-US" dirty="0" smtClean="0">
                <a:solidFill>
                  <a:schemeClr val="accent2">
                    <a:lumMod val="60000"/>
                    <a:lumOff val="40000"/>
                  </a:schemeClr>
                </a:solidFill>
                <a:latin typeface="Arial" panose="020B0604020202020204" pitchFamily="34" charset="0"/>
                <a:cs typeface="Arial" panose="020B0604020202020204" pitchFamily="34" charset="0"/>
              </a:rPr>
              <a:t>Noun: </a:t>
            </a:r>
            <a:r>
              <a:rPr lang="en-US" dirty="0" smtClean="0">
                <a:solidFill>
                  <a:schemeClr val="bg1"/>
                </a:solidFill>
                <a:latin typeface="Arial" panose="020B0604020202020204" pitchFamily="34" charset="0"/>
                <a:cs typeface="Arial" panose="020B0604020202020204" pitchFamily="34" charset="0"/>
              </a:rPr>
              <a:t>“temporary dwelling,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 like a tent, lean-to, shack, shelter, cave”</a:t>
            </a:r>
          </a:p>
          <a:p>
            <a:pPr marL="0" indent="0">
              <a:buNone/>
            </a:pPr>
            <a:endParaRPr lang="en-US" dirty="0" smtClean="0">
              <a:solidFill>
                <a:schemeClr val="bg1"/>
              </a:solidFill>
              <a:latin typeface="Arial" panose="020B0604020202020204" pitchFamily="34" charset="0"/>
              <a:cs typeface="Arial" panose="020B0604020202020204" pitchFamily="34" charset="0"/>
            </a:endParaRPr>
          </a:p>
          <a:p>
            <a:pPr marL="0" indent="0">
              <a:buNone/>
            </a:pPr>
            <a:r>
              <a:rPr lang="en-US" dirty="0" smtClean="0">
                <a:solidFill>
                  <a:schemeClr val="bg1"/>
                </a:solidFill>
                <a:latin typeface="Arial" panose="020B0604020202020204" pitchFamily="34" charset="0"/>
                <a:cs typeface="Arial" panose="020B0604020202020204" pitchFamily="34" charset="0"/>
              </a:rPr>
              <a:t>Feast of Tabernacles</a:t>
            </a:r>
            <a:r>
              <a:rPr lang="en-US" dirty="0">
                <a:solidFill>
                  <a:schemeClr val="bg1"/>
                </a:solidFill>
                <a:latin typeface="Arial" panose="020B0604020202020204" pitchFamily="34" charset="0"/>
                <a:cs typeface="Arial" panose="020B0604020202020204" pitchFamily="34" charset="0"/>
              </a:rPr>
              <a:t>, Booths, Shelters</a:t>
            </a:r>
            <a:endParaRPr lang="en-US" dirty="0">
              <a:solidFill>
                <a:srgbClr val="F89378"/>
              </a:solidFill>
              <a:latin typeface="Arial" panose="020B0604020202020204" pitchFamily="34" charset="0"/>
              <a:cs typeface="Arial" panose="020B0604020202020204" pitchFamily="34" charset="0"/>
            </a:endParaRPr>
          </a:p>
          <a:p>
            <a:pPr marL="0" indent="0">
              <a:buNone/>
            </a:pPr>
            <a:endParaRPr lang="en-US" dirty="0" smtClean="0">
              <a:solidFill>
                <a:schemeClr val="bg1"/>
              </a:solidFill>
              <a:latin typeface="Arial" panose="020B0604020202020204" pitchFamily="34" charset="0"/>
              <a:cs typeface="Arial" panose="020B0604020202020204" pitchFamily="34" charset="0"/>
            </a:endParaRPr>
          </a:p>
          <a:p>
            <a:pPr marL="0" indent="0">
              <a:buNone/>
            </a:pPr>
            <a:r>
              <a:rPr lang="en-US" dirty="0" smtClean="0">
                <a:solidFill>
                  <a:schemeClr val="accent2">
                    <a:lumMod val="60000"/>
                    <a:lumOff val="40000"/>
                  </a:schemeClr>
                </a:solidFill>
                <a:latin typeface="Arial" panose="020B0604020202020204" pitchFamily="34" charset="0"/>
                <a:cs typeface="Arial" panose="020B0604020202020204" pitchFamily="34" charset="0"/>
              </a:rPr>
              <a:t>Verb: </a:t>
            </a:r>
            <a:r>
              <a:rPr lang="en-US" dirty="0" smtClean="0">
                <a:solidFill>
                  <a:schemeClr val="bg1"/>
                </a:solidFill>
                <a:latin typeface="Arial" panose="020B0604020202020204" pitchFamily="34" charset="0"/>
                <a:cs typeface="Arial" panose="020B0604020202020204" pitchFamily="34" charset="0"/>
              </a:rPr>
              <a:t>“to dwell, to tabernacle”</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2133600" y="10886"/>
            <a:ext cx="45720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What is Sukkot?</a:t>
            </a:r>
            <a:endParaRPr lang="en-US" dirty="0">
              <a:solidFill>
                <a:srgbClr val="F893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4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descr="C:\Users\wdl\Documents\Epic Church\Sukkot 2014\Sukkot Graphics\Tabernacle at 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52" y="0"/>
            <a:ext cx="11745438"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506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45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Sukkot</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382000" cy="4572000"/>
          </a:xfrm>
        </p:spPr>
        <p:txBody>
          <a:bodyPr/>
          <a:lstStyle/>
          <a:p>
            <a:r>
              <a:rPr lang="en-US" dirty="0" smtClean="0">
                <a:solidFill>
                  <a:schemeClr val="bg1"/>
                </a:solidFill>
                <a:latin typeface="Arial" panose="020B0604020202020204" pitchFamily="34" charset="0"/>
                <a:cs typeface="Arial" panose="020B0604020202020204" pitchFamily="34" charset="0"/>
              </a:rPr>
              <a:t>God and his people sukkah’ing together</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His PRESENCE</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His PROVISION</a:t>
            </a:r>
          </a:p>
          <a:p>
            <a:r>
              <a:rPr lang="en-US" dirty="0" smtClean="0">
                <a:solidFill>
                  <a:schemeClr val="bg1"/>
                </a:solidFill>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end of the final </a:t>
            </a:r>
            <a:r>
              <a:rPr lang="en-US" dirty="0" smtClean="0">
                <a:solidFill>
                  <a:schemeClr val="bg1"/>
                </a:solidFill>
                <a:latin typeface="Arial" panose="020B0604020202020204" pitchFamily="34" charset="0"/>
                <a:cs typeface="Arial" panose="020B0604020202020204" pitchFamily="34" charset="0"/>
              </a:rPr>
              <a:t>harvest</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THANKSGIVING</a:t>
            </a:r>
          </a:p>
          <a:p>
            <a:r>
              <a:rPr lang="en-US" dirty="0" smtClean="0">
                <a:solidFill>
                  <a:schemeClr val="bg1"/>
                </a:solidFill>
                <a:latin typeface="Arial" panose="020B0604020202020204" pitchFamily="34" charset="0"/>
                <a:cs typeface="Arial" panose="020B0604020202020204" pitchFamily="34" charset="0"/>
              </a:rPr>
              <a:t>Symbolizes</a:t>
            </a:r>
            <a:r>
              <a:rPr lang="en-US" dirty="0" smtClean="0">
                <a:solidFill>
                  <a:schemeClr val="accent2">
                    <a:lumMod val="60000"/>
                    <a:lumOff val="40000"/>
                  </a:schemeClr>
                </a:solidFill>
                <a:latin typeface="Arial" panose="020B0604020202020204" pitchFamily="34" charset="0"/>
                <a:cs typeface="Arial" panose="020B0604020202020204" pitchFamily="34" charset="0"/>
              </a:rPr>
              <a:t> Messiah’s reign as King</a:t>
            </a:r>
            <a:br>
              <a:rPr lang="en-US" dirty="0" smtClean="0">
                <a:solidFill>
                  <a:schemeClr val="accent2">
                    <a:lumMod val="60000"/>
                    <a:lumOff val="40000"/>
                  </a:schemeClr>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The Millennium – 1000 year reign</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starting </a:t>
            </a:r>
            <a:r>
              <a:rPr lang="en-US" dirty="0">
                <a:solidFill>
                  <a:srgbClr val="F89378"/>
                </a:solidFill>
                <a:latin typeface="Arial" panose="020B0604020202020204" pitchFamily="34" charset="0"/>
                <a:cs typeface="Arial" panose="020B0604020202020204" pitchFamily="34" charset="0"/>
              </a:rPr>
              <a:t>o</a:t>
            </a:r>
            <a:r>
              <a:rPr lang="en-US" dirty="0" smtClean="0">
                <a:solidFill>
                  <a:srgbClr val="F89378"/>
                </a:solidFill>
                <a:latin typeface="Arial" panose="020B0604020202020204" pitchFamily="34" charset="0"/>
                <a:cs typeface="Arial" panose="020B0604020202020204" pitchFamily="34" charset="0"/>
              </a:rPr>
              <a:t>n </a:t>
            </a:r>
            <a:r>
              <a:rPr lang="en-US" dirty="0">
                <a:solidFill>
                  <a:srgbClr val="F89378"/>
                </a:solidFill>
                <a:latin typeface="Arial" panose="020B0604020202020204" pitchFamily="34" charset="0"/>
                <a:cs typeface="Arial" panose="020B0604020202020204" pitchFamily="34" charset="0"/>
              </a:rPr>
              <a:t>this very same day??</a:t>
            </a: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6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85800" y="2286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lumMod val="85000"/>
                  </a:schemeClr>
                </a:solidFill>
                <a:latin typeface="Arial" pitchFamily="34" charset="0"/>
                <a:cs typeface="Arial" pitchFamily="34" charset="0"/>
              </a:rPr>
              <a:t>3 Spring Appointed Times</a:t>
            </a:r>
          </a:p>
        </p:txBody>
      </p:sp>
      <p:sp>
        <p:nvSpPr>
          <p:cNvPr id="5" name="Content Placeholder 2"/>
          <p:cNvSpPr txBox="1">
            <a:spLocks/>
          </p:cNvSpPr>
          <p:nvPr/>
        </p:nvSpPr>
        <p:spPr bwMode="auto">
          <a:xfrm>
            <a:off x="1295400" y="849086"/>
            <a:ext cx="5638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a:solidFill>
                  <a:schemeClr val="bg1"/>
                </a:solidFill>
                <a:latin typeface="Arial" pitchFamily="34" charset="0"/>
                <a:cs typeface="Arial" pitchFamily="34" charset="0"/>
              </a:rPr>
              <a:t>Passover – </a:t>
            </a:r>
            <a:r>
              <a:rPr lang="en-US" dirty="0" smtClean="0">
                <a:solidFill>
                  <a:srgbClr val="F89378"/>
                </a:solidFill>
                <a:latin typeface="Arial" pitchFamily="34" charset="0"/>
                <a:cs typeface="Arial" pitchFamily="34" charset="0"/>
              </a:rPr>
              <a:t>Crucifixion</a:t>
            </a:r>
          </a:p>
          <a:p>
            <a:pPr marL="0" indent="0">
              <a:buFontTx/>
              <a:buNone/>
            </a:pPr>
            <a:r>
              <a:rPr lang="en-US" dirty="0" smtClean="0">
                <a:solidFill>
                  <a:schemeClr val="bg1"/>
                </a:solidFill>
                <a:latin typeface="Arial" pitchFamily="34" charset="0"/>
                <a:cs typeface="Arial" pitchFamily="34" charset="0"/>
              </a:rPr>
              <a:t>Unleavened </a:t>
            </a:r>
            <a:r>
              <a:rPr lang="en-US" dirty="0">
                <a:solidFill>
                  <a:schemeClr val="bg1"/>
                </a:solidFill>
                <a:latin typeface="Arial" pitchFamily="34" charset="0"/>
                <a:cs typeface="Arial" pitchFamily="34" charset="0"/>
              </a:rPr>
              <a:t>Bread – </a:t>
            </a:r>
            <a:r>
              <a:rPr lang="en-US" dirty="0" smtClean="0">
                <a:solidFill>
                  <a:srgbClr val="F89378"/>
                </a:solidFill>
                <a:latin typeface="Arial" pitchFamily="34" charset="0"/>
                <a:cs typeface="Arial" pitchFamily="34" charset="0"/>
              </a:rPr>
              <a:t>Burial</a:t>
            </a:r>
          </a:p>
          <a:p>
            <a:pPr marL="0" indent="0">
              <a:buFontTx/>
              <a:buNone/>
            </a:pPr>
            <a:r>
              <a:rPr lang="en-US" dirty="0">
                <a:solidFill>
                  <a:schemeClr val="bg1"/>
                </a:solidFill>
                <a:latin typeface="Arial" pitchFamily="34" charset="0"/>
                <a:cs typeface="Arial" pitchFamily="34" charset="0"/>
              </a:rPr>
              <a:t>Firstfruits – </a:t>
            </a:r>
            <a:r>
              <a:rPr lang="en-US" dirty="0" smtClean="0">
                <a:solidFill>
                  <a:srgbClr val="F89378"/>
                </a:solidFill>
                <a:latin typeface="Arial" pitchFamily="34" charset="0"/>
                <a:cs typeface="Arial" pitchFamily="34" charset="0"/>
              </a:rPr>
              <a:t>Resurrection</a:t>
            </a:r>
          </a:p>
        </p:txBody>
      </p:sp>
      <p:sp>
        <p:nvSpPr>
          <p:cNvPr id="10" name="Content Placeholder 2"/>
          <p:cNvSpPr txBox="1">
            <a:spLocks/>
          </p:cNvSpPr>
          <p:nvPr/>
        </p:nvSpPr>
        <p:spPr bwMode="auto">
          <a:xfrm>
            <a:off x="685800" y="3810000"/>
            <a:ext cx="533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lumMod val="85000"/>
                  </a:schemeClr>
                </a:solidFill>
                <a:latin typeface="Arial" pitchFamily="34" charset="0"/>
                <a:cs typeface="Arial" pitchFamily="34" charset="0"/>
              </a:rPr>
              <a:t>3 Fall Appointed Times</a:t>
            </a:r>
          </a:p>
        </p:txBody>
      </p:sp>
      <p:sp>
        <p:nvSpPr>
          <p:cNvPr id="11" name="Content Placeholder 2"/>
          <p:cNvSpPr txBox="1">
            <a:spLocks/>
          </p:cNvSpPr>
          <p:nvPr/>
        </p:nvSpPr>
        <p:spPr bwMode="auto">
          <a:xfrm>
            <a:off x="1066800" y="4343400"/>
            <a:ext cx="6248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Trumpets –  </a:t>
            </a:r>
            <a:r>
              <a:rPr lang="en-US" dirty="0" smtClean="0">
                <a:solidFill>
                  <a:schemeClr val="accent2">
                    <a:lumMod val="60000"/>
                    <a:lumOff val="40000"/>
                  </a:schemeClr>
                </a:solidFill>
                <a:latin typeface="Arial" pitchFamily="34" charset="0"/>
                <a:cs typeface="Arial" pitchFamily="34" charset="0"/>
              </a:rPr>
              <a:t>The 2</a:t>
            </a:r>
            <a:r>
              <a:rPr lang="en-US" baseline="30000" dirty="0" smtClean="0">
                <a:solidFill>
                  <a:schemeClr val="accent2">
                    <a:lumMod val="60000"/>
                    <a:lumOff val="40000"/>
                  </a:schemeClr>
                </a:solidFill>
                <a:latin typeface="Arial" pitchFamily="34" charset="0"/>
                <a:cs typeface="Arial" pitchFamily="34" charset="0"/>
              </a:rPr>
              <a:t>nd</a:t>
            </a:r>
            <a:r>
              <a:rPr lang="en-US" dirty="0" smtClean="0">
                <a:solidFill>
                  <a:schemeClr val="accent2">
                    <a:lumMod val="60000"/>
                    <a:lumOff val="40000"/>
                  </a:schemeClr>
                </a:solidFill>
                <a:latin typeface="Arial" pitchFamily="34" charset="0"/>
                <a:cs typeface="Arial" pitchFamily="34" charset="0"/>
              </a:rPr>
              <a:t> Coming</a:t>
            </a:r>
          </a:p>
          <a:p>
            <a:pPr marL="0" indent="0">
              <a:buFontTx/>
              <a:buNone/>
            </a:pPr>
            <a:r>
              <a:rPr lang="en-US" dirty="0" smtClean="0">
                <a:solidFill>
                  <a:schemeClr val="bg1"/>
                </a:solidFill>
                <a:latin typeface="Arial" pitchFamily="34" charset="0"/>
                <a:cs typeface="Arial" pitchFamily="34" charset="0"/>
              </a:rPr>
              <a:t>Atonement – </a:t>
            </a:r>
            <a:r>
              <a:rPr lang="en-US" dirty="0" smtClean="0">
                <a:solidFill>
                  <a:schemeClr val="accent2">
                    <a:lumMod val="60000"/>
                    <a:lumOff val="40000"/>
                  </a:schemeClr>
                </a:solidFill>
                <a:latin typeface="Arial" pitchFamily="34" charset="0"/>
                <a:cs typeface="Arial" pitchFamily="34" charset="0"/>
              </a:rPr>
              <a:t>Judgment Day</a:t>
            </a:r>
          </a:p>
          <a:p>
            <a:pPr marL="0" indent="0">
              <a:buNone/>
            </a:pPr>
            <a:r>
              <a:rPr lang="en-US" dirty="0" smtClean="0">
                <a:solidFill>
                  <a:schemeClr val="bg1"/>
                </a:solidFill>
                <a:latin typeface="Arial" pitchFamily="34" charset="0"/>
                <a:cs typeface="Arial" pitchFamily="34" charset="0"/>
              </a:rPr>
              <a:t>Sukkot – </a:t>
            </a:r>
            <a:r>
              <a:rPr lang="en-US" dirty="0" smtClean="0">
                <a:solidFill>
                  <a:schemeClr val="accent2">
                    <a:lumMod val="60000"/>
                    <a:lumOff val="40000"/>
                  </a:schemeClr>
                </a:solidFill>
                <a:latin typeface="Arial" pitchFamily="34" charset="0"/>
                <a:cs typeface="Arial" pitchFamily="34" charset="0"/>
              </a:rPr>
              <a:t>Messiah’s reign as King</a:t>
            </a:r>
            <a:endParaRPr lang="en-US" dirty="0">
              <a:solidFill>
                <a:schemeClr val="accent2">
                  <a:lumMod val="60000"/>
                  <a:lumOff val="40000"/>
                </a:schemeClr>
              </a:solidFill>
              <a:latin typeface="Arial" pitchFamily="34" charset="0"/>
              <a:cs typeface="Arial" pitchFamily="34" charset="0"/>
            </a:endParaRPr>
          </a:p>
          <a:p>
            <a:pPr marL="0" indent="0">
              <a:buFontTx/>
              <a:buNone/>
            </a:pPr>
            <a:endParaRPr lang="en-US" dirty="0" smtClean="0">
              <a:solidFill>
                <a:schemeClr val="accent2">
                  <a:lumMod val="60000"/>
                  <a:lumOff val="40000"/>
                </a:schemeClr>
              </a:solidFill>
              <a:latin typeface="Arial" pitchFamily="34" charset="0"/>
              <a:cs typeface="Arial" pitchFamily="34" charset="0"/>
            </a:endParaRPr>
          </a:p>
        </p:txBody>
      </p:sp>
      <p:sp>
        <p:nvSpPr>
          <p:cNvPr id="8" name="Content Placeholder 2"/>
          <p:cNvSpPr txBox="1">
            <a:spLocks/>
          </p:cNvSpPr>
          <p:nvPr/>
        </p:nvSpPr>
        <p:spPr bwMode="auto">
          <a:xfrm>
            <a:off x="685800" y="2895600"/>
            <a:ext cx="6553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Shavuot (Pentecost) – </a:t>
            </a:r>
            <a:r>
              <a:rPr lang="en-US" dirty="0" smtClean="0">
                <a:solidFill>
                  <a:srgbClr val="F89378"/>
                </a:solidFill>
                <a:latin typeface="Arial" pitchFamily="34" charset="0"/>
                <a:cs typeface="Arial" pitchFamily="34" charset="0"/>
              </a:rPr>
              <a:t>Holy Spirit</a:t>
            </a:r>
          </a:p>
        </p:txBody>
      </p:sp>
      <p:sp>
        <p:nvSpPr>
          <p:cNvPr id="7" name="Content Placeholder 2"/>
          <p:cNvSpPr txBox="1">
            <a:spLocks/>
          </p:cNvSpPr>
          <p:nvPr/>
        </p:nvSpPr>
        <p:spPr bwMode="auto">
          <a:xfrm>
            <a:off x="7099663" y="990600"/>
            <a:ext cx="2133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dirty="0" smtClean="0">
                <a:solidFill>
                  <a:schemeClr val="accent5">
                    <a:lumMod val="75000"/>
                  </a:schemeClr>
                </a:solidFill>
                <a:latin typeface="Arial" pitchFamily="34" charset="0"/>
                <a:cs typeface="Arial" pitchFamily="34" charset="0"/>
              </a:rPr>
              <a:t>First </a:t>
            </a:r>
            <a:br>
              <a:rPr lang="en-US" dirty="0" smtClean="0">
                <a:solidFill>
                  <a:schemeClr val="accent5">
                    <a:lumMod val="75000"/>
                  </a:schemeClr>
                </a:solidFill>
                <a:latin typeface="Arial" pitchFamily="34" charset="0"/>
                <a:cs typeface="Arial" pitchFamily="34" charset="0"/>
              </a:rPr>
            </a:br>
            <a:r>
              <a:rPr lang="en-US" dirty="0" smtClean="0">
                <a:solidFill>
                  <a:schemeClr val="accent5">
                    <a:lumMod val="75000"/>
                  </a:schemeClr>
                </a:solidFill>
                <a:latin typeface="Arial" pitchFamily="34" charset="0"/>
                <a:cs typeface="Arial" pitchFamily="34" charset="0"/>
              </a:rPr>
              <a:t>Harvest</a:t>
            </a:r>
            <a:endParaRPr lang="en-US" dirty="0" smtClean="0">
              <a:solidFill>
                <a:schemeClr val="accent5">
                  <a:lumMod val="75000"/>
                </a:schemeClr>
              </a:solidFill>
              <a:latin typeface="Arial" pitchFamily="34" charset="0"/>
              <a:cs typeface="Arial" pitchFamily="34" charset="0"/>
            </a:endParaRPr>
          </a:p>
        </p:txBody>
      </p:sp>
      <p:sp>
        <p:nvSpPr>
          <p:cNvPr id="17" name="Content Placeholder 2"/>
          <p:cNvSpPr txBox="1">
            <a:spLocks/>
          </p:cNvSpPr>
          <p:nvPr/>
        </p:nvSpPr>
        <p:spPr bwMode="auto">
          <a:xfrm>
            <a:off x="7315200" y="4724400"/>
            <a:ext cx="1676400" cy="1143000"/>
          </a:xfrm>
          <a:prstGeom prst="rect">
            <a:avLst/>
          </a:prstGeom>
          <a:solidFill>
            <a:schemeClr val="tx1">
              <a:lumMod val="75000"/>
              <a:lumOff val="25000"/>
              <a:alpha val="74000"/>
            </a:schemeClr>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dirty="0" smtClean="0">
                <a:solidFill>
                  <a:schemeClr val="accent5">
                    <a:lumMod val="75000"/>
                  </a:schemeClr>
                </a:solidFill>
                <a:latin typeface="Arial" pitchFamily="34" charset="0"/>
                <a:cs typeface="Arial" pitchFamily="34" charset="0"/>
              </a:rPr>
              <a:t>Final </a:t>
            </a:r>
            <a:r>
              <a:rPr lang="en-US" dirty="0" smtClean="0">
                <a:solidFill>
                  <a:schemeClr val="accent5">
                    <a:lumMod val="75000"/>
                  </a:schemeClr>
                </a:solidFill>
                <a:latin typeface="Arial" pitchFamily="34" charset="0"/>
                <a:cs typeface="Arial" pitchFamily="34" charset="0"/>
              </a:rPr>
              <a:t/>
            </a:r>
            <a:br>
              <a:rPr lang="en-US" dirty="0" smtClean="0">
                <a:solidFill>
                  <a:schemeClr val="accent5">
                    <a:lumMod val="75000"/>
                  </a:schemeClr>
                </a:solidFill>
                <a:latin typeface="Arial" pitchFamily="34" charset="0"/>
                <a:cs typeface="Arial" pitchFamily="34" charset="0"/>
              </a:rPr>
            </a:br>
            <a:r>
              <a:rPr lang="en-US" dirty="0" smtClean="0">
                <a:solidFill>
                  <a:schemeClr val="accent5">
                    <a:lumMod val="75000"/>
                  </a:schemeClr>
                </a:solidFill>
                <a:latin typeface="Arial" pitchFamily="34" charset="0"/>
                <a:cs typeface="Arial" pitchFamily="34" charset="0"/>
              </a:rPr>
              <a:t>Harvest</a:t>
            </a:r>
            <a:endParaRPr lang="en-US" dirty="0" smtClean="0">
              <a:solidFill>
                <a:schemeClr val="accent5">
                  <a:lumMod val="75000"/>
                </a:schemeClr>
              </a:solidFill>
              <a:latin typeface="Arial" pitchFamily="34" charset="0"/>
              <a:cs typeface="Arial" pitchFamily="34" charset="0"/>
            </a:endParaRPr>
          </a:p>
        </p:txBody>
      </p:sp>
      <p:sp>
        <p:nvSpPr>
          <p:cNvPr id="18" name="Content Placeholder 2"/>
          <p:cNvSpPr txBox="1">
            <a:spLocks/>
          </p:cNvSpPr>
          <p:nvPr/>
        </p:nvSpPr>
        <p:spPr bwMode="auto">
          <a:xfrm>
            <a:off x="7031083" y="2785654"/>
            <a:ext cx="2270760" cy="1100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dirty="0" smtClean="0">
                <a:solidFill>
                  <a:schemeClr val="accent5">
                    <a:lumMod val="75000"/>
                  </a:schemeClr>
                </a:solidFill>
                <a:latin typeface="Arial" pitchFamily="34" charset="0"/>
                <a:cs typeface="Arial" pitchFamily="34" charset="0"/>
              </a:rPr>
              <a:t>Wheat </a:t>
            </a:r>
            <a:br>
              <a:rPr lang="en-US" dirty="0" smtClean="0">
                <a:solidFill>
                  <a:schemeClr val="accent5">
                    <a:lumMod val="75000"/>
                  </a:schemeClr>
                </a:solidFill>
                <a:latin typeface="Arial" pitchFamily="34" charset="0"/>
                <a:cs typeface="Arial" pitchFamily="34" charset="0"/>
              </a:rPr>
            </a:br>
            <a:r>
              <a:rPr lang="en-US" dirty="0" smtClean="0">
                <a:solidFill>
                  <a:schemeClr val="accent5">
                    <a:lumMod val="75000"/>
                  </a:schemeClr>
                </a:solidFill>
                <a:latin typeface="Arial" pitchFamily="34" charset="0"/>
                <a:cs typeface="Arial" pitchFamily="34" charset="0"/>
              </a:rPr>
              <a:t>Harvest</a:t>
            </a:r>
            <a:endParaRPr lang="en-US" dirty="0" smtClean="0">
              <a:solidFill>
                <a:schemeClr val="accent5">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6338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8" grpId="0"/>
      <p:bldP spid="7" grpId="0"/>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6294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Next Steps for Today</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24000"/>
            <a:ext cx="7924800" cy="3124200"/>
          </a:xfrm>
        </p:spPr>
        <p:txBody>
          <a:bodyPr/>
          <a:lstStyle/>
          <a:p>
            <a:r>
              <a:rPr lang="en-US" dirty="0" smtClean="0">
                <a:solidFill>
                  <a:schemeClr val="bg1"/>
                </a:solidFill>
                <a:latin typeface="Arial" panose="020B0604020202020204" pitchFamily="34" charset="0"/>
                <a:cs typeface="Arial" panose="020B0604020202020204" pitchFamily="34" charset="0"/>
              </a:rPr>
              <a:t>Commit to </a:t>
            </a:r>
            <a:r>
              <a:rPr lang="en-US" dirty="0" smtClean="0">
                <a:solidFill>
                  <a:schemeClr val="accent2">
                    <a:lumMod val="60000"/>
                    <a:lumOff val="40000"/>
                  </a:schemeClr>
                </a:solidFill>
                <a:latin typeface="Arial" panose="020B0604020202020204" pitchFamily="34" charset="0"/>
                <a:cs typeface="Arial" panose="020B0604020202020204" pitchFamily="34" charset="0"/>
              </a:rPr>
              <a:t>CELEBRATING</a:t>
            </a:r>
            <a:r>
              <a:rPr lang="en-US" dirty="0" smtClean="0">
                <a:solidFill>
                  <a:schemeClr val="bg1"/>
                </a:solidFill>
                <a:latin typeface="Arial" panose="020B0604020202020204" pitchFamily="34" charset="0"/>
                <a:cs typeface="Arial" panose="020B0604020202020204" pitchFamily="34" charset="0"/>
              </a:rPr>
              <a:t> Sukkot</a:t>
            </a:r>
          </a:p>
          <a:p>
            <a:r>
              <a:rPr lang="en-US" dirty="0">
                <a:solidFill>
                  <a:schemeClr val="bg1"/>
                </a:solidFill>
                <a:latin typeface="Arial" panose="020B0604020202020204" pitchFamily="34" charset="0"/>
                <a:cs typeface="Arial" panose="020B0604020202020204" pitchFamily="34" charset="0"/>
              </a:rPr>
              <a:t>Enjoy the fire, food &amp; fellowship</a:t>
            </a:r>
          </a:p>
          <a:p>
            <a:r>
              <a:rPr lang="en-US" dirty="0" smtClean="0">
                <a:solidFill>
                  <a:schemeClr val="bg1"/>
                </a:solidFill>
                <a:latin typeface="Arial" panose="020B0604020202020204" pitchFamily="34" charset="0"/>
                <a:cs typeface="Arial" panose="020B0604020202020204" pitchFamily="34" charset="0"/>
              </a:rPr>
              <a:t>Consider camping out with us</a:t>
            </a:r>
          </a:p>
          <a:p>
            <a:r>
              <a:rPr lang="en-US" dirty="0" smtClean="0">
                <a:solidFill>
                  <a:schemeClr val="bg1"/>
                </a:solidFill>
                <a:latin typeface="Arial" panose="020B0604020202020204" pitchFamily="34" charset="0"/>
                <a:cs typeface="Arial" panose="020B0604020202020204" pitchFamily="34" charset="0"/>
              </a:rPr>
              <a:t>Read / study the Scripture portions</a:t>
            </a:r>
          </a:p>
          <a:p>
            <a:r>
              <a:rPr lang="en-US" dirty="0" smtClean="0">
                <a:solidFill>
                  <a:schemeClr val="bg1"/>
                </a:solidFill>
                <a:latin typeface="Arial" panose="020B0604020202020204" pitchFamily="34" charset="0"/>
                <a:cs typeface="Arial" panose="020B0604020202020204" pitchFamily="34" charset="0"/>
              </a:rPr>
              <a:t>Come back tomorrow</a:t>
            </a:r>
          </a:p>
        </p:txBody>
      </p:sp>
    </p:spTree>
    <p:extLst>
      <p:ext uri="{BB962C8B-B14F-4D97-AF65-F5344CB8AC3E}">
        <p14:creationId xmlns:p14="http://schemas.microsoft.com/office/powerpoint/2010/main" val="188140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7764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panose="020B0604020202020204" pitchFamily="34" charset="0"/>
                <a:cs typeface="Arial" panose="020B0604020202020204" pitchFamily="34" charset="0"/>
              </a:rPr>
              <a:t>Save This</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970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wdl\Documents\Epic Church\Sukkot 2014\Sukkot Graphics\Tabernacle at N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752" y="0"/>
            <a:ext cx="11745438" cy="689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638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5720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His Presence</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7467600" cy="28956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God dwelling with his people – desert</a:t>
            </a:r>
          </a:p>
          <a:p>
            <a:pPr marL="0" indent="0">
              <a:buNone/>
            </a:pPr>
            <a:r>
              <a:rPr lang="en-US" dirty="0" smtClean="0">
                <a:solidFill>
                  <a:schemeClr val="bg1"/>
                </a:solidFill>
                <a:latin typeface="Arial" panose="020B0604020202020204" pitchFamily="34" charset="0"/>
                <a:cs typeface="Arial" panose="020B0604020202020204" pitchFamily="34" charset="0"/>
              </a:rPr>
              <a:t>Yeshua dwelling on earth – 1</a:t>
            </a:r>
            <a:r>
              <a:rPr lang="en-US" baseline="30000" dirty="0" smtClean="0">
                <a:solidFill>
                  <a:schemeClr val="bg1"/>
                </a:solidFill>
                <a:latin typeface="Arial" panose="020B0604020202020204" pitchFamily="34" charset="0"/>
                <a:cs typeface="Arial" panose="020B0604020202020204" pitchFamily="34" charset="0"/>
              </a:rPr>
              <a:t>st</a:t>
            </a:r>
            <a:r>
              <a:rPr lang="en-US" dirty="0" smtClean="0">
                <a:solidFill>
                  <a:schemeClr val="bg1"/>
                </a:solidFill>
                <a:latin typeface="Arial" panose="020B0604020202020204" pitchFamily="34" charset="0"/>
                <a:cs typeface="Arial" panose="020B0604020202020204" pitchFamily="34" charset="0"/>
              </a:rPr>
              <a:t> coming</a:t>
            </a:r>
          </a:p>
          <a:p>
            <a:pPr marL="0" indent="0">
              <a:buNone/>
            </a:pPr>
            <a:r>
              <a:rPr lang="en-US" dirty="0" smtClean="0">
                <a:solidFill>
                  <a:schemeClr val="bg1"/>
                </a:solidFill>
                <a:latin typeface="Arial" panose="020B0604020202020204" pitchFamily="34" charset="0"/>
                <a:cs typeface="Arial" panose="020B0604020202020204" pitchFamily="34" charset="0"/>
              </a:rPr>
              <a:t>God’s </a:t>
            </a:r>
            <a:r>
              <a:rPr lang="en-US" dirty="0" smtClean="0">
                <a:solidFill>
                  <a:schemeClr val="bg1"/>
                </a:solidFill>
                <a:latin typeface="Arial" panose="020B0604020202020204" pitchFamily="34" charset="0"/>
                <a:cs typeface="Arial" panose="020B0604020202020204" pitchFamily="34" charset="0"/>
              </a:rPr>
              <a:t>Holy Spirit </a:t>
            </a:r>
            <a:r>
              <a:rPr lang="en-US" dirty="0" smtClean="0">
                <a:solidFill>
                  <a:schemeClr val="bg1"/>
                </a:solidFill>
                <a:latin typeface="Arial" panose="020B0604020202020204" pitchFamily="34" charset="0"/>
                <a:cs typeface="Arial" panose="020B0604020202020204" pitchFamily="34" charset="0"/>
              </a:rPr>
              <a:t>dwelling within us</a:t>
            </a:r>
          </a:p>
          <a:p>
            <a:pPr marL="0" indent="0">
              <a:buNone/>
            </a:pPr>
            <a:r>
              <a:rPr lang="en-US" dirty="0" smtClean="0">
                <a:solidFill>
                  <a:schemeClr val="bg1"/>
                </a:solidFill>
                <a:latin typeface="Arial" panose="020B0604020202020204" pitchFamily="34" charset="0"/>
                <a:cs typeface="Arial" panose="020B0604020202020204" pitchFamily="34" charset="0"/>
              </a:rPr>
              <a:t>Yeshua’s return and reign – 2</a:t>
            </a:r>
            <a:r>
              <a:rPr lang="en-US" baseline="30000" dirty="0" smtClean="0">
                <a:solidFill>
                  <a:schemeClr val="bg1"/>
                </a:solidFill>
                <a:latin typeface="Arial" panose="020B0604020202020204" pitchFamily="34" charset="0"/>
                <a:cs typeface="Arial" panose="020B0604020202020204" pitchFamily="34" charset="0"/>
              </a:rPr>
              <a:t>nd</a:t>
            </a:r>
            <a:r>
              <a:rPr lang="en-US" dirty="0" smtClean="0">
                <a:solidFill>
                  <a:schemeClr val="bg1"/>
                </a:solidFill>
                <a:latin typeface="Arial" panose="020B0604020202020204" pitchFamily="34" charset="0"/>
                <a:cs typeface="Arial" panose="020B0604020202020204" pitchFamily="34" charset="0"/>
              </a:rPr>
              <a:t> coming</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81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648200" cy="1066800"/>
          </a:xfrm>
        </p:spPr>
        <p:txBody>
          <a:bodyPr/>
          <a:lstStyle/>
          <a:p>
            <a:pPr algn="l"/>
            <a:r>
              <a:rPr lang="en-US" dirty="0" smtClean="0">
                <a:solidFill>
                  <a:srgbClr val="F89378"/>
                </a:solidFill>
                <a:latin typeface="Arial" panose="020B0604020202020204" pitchFamily="34" charset="0"/>
                <a:cs typeface="Arial" panose="020B0604020202020204" pitchFamily="34" charset="0"/>
              </a:rPr>
              <a:t>His Provision</a:t>
            </a:r>
            <a:endParaRPr lang="en-US" dirty="0">
              <a:solidFill>
                <a:srgbClr val="F89378"/>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6463" y="1371600"/>
            <a:ext cx="7848600" cy="3581400"/>
          </a:xfrm>
        </p:spPr>
        <p:txBody>
          <a:bodyPr/>
          <a:lstStyle/>
          <a:p>
            <a:pPr marL="0" indent="0">
              <a:buNone/>
            </a:pPr>
            <a:r>
              <a:rPr lang="en-US" dirty="0" smtClean="0">
                <a:solidFill>
                  <a:schemeClr val="bg1"/>
                </a:solidFill>
                <a:latin typeface="Arial" panose="020B0604020202020204" pitchFamily="34" charset="0"/>
                <a:cs typeface="Arial" panose="020B0604020202020204" pitchFamily="34" charset="0"/>
              </a:rPr>
              <a:t>He provided water &amp; manna in the desert</a:t>
            </a:r>
          </a:p>
          <a:p>
            <a:pPr marL="0" indent="0">
              <a:spcAft>
                <a:spcPts val="0"/>
              </a:spcAft>
              <a:buNone/>
            </a:pPr>
            <a:r>
              <a:rPr lang="en-US" dirty="0">
                <a:solidFill>
                  <a:schemeClr val="bg1"/>
                </a:solidFill>
                <a:latin typeface="Arial" panose="020B0604020202020204" pitchFamily="34" charset="0"/>
                <a:cs typeface="Arial" panose="020B0604020202020204" pitchFamily="34" charset="0"/>
              </a:rPr>
              <a:t>He </a:t>
            </a:r>
            <a:r>
              <a:rPr lang="en-US" dirty="0" smtClean="0">
                <a:solidFill>
                  <a:schemeClr val="bg1"/>
                </a:solidFill>
                <a:latin typeface="Arial" panose="020B0604020202020204" pitchFamily="34" charset="0"/>
                <a:cs typeface="Arial" panose="020B0604020202020204" pitchFamily="34" charset="0"/>
              </a:rPr>
              <a:t>provided the annual harvest</a:t>
            </a:r>
          </a:p>
          <a:p>
            <a:pPr marL="0" indent="0">
              <a:spcAft>
                <a:spcPts val="1200"/>
              </a:spcAft>
              <a:buNone/>
            </a:pPr>
            <a:r>
              <a:rPr lang="en-US" dirty="0" smtClean="0">
                <a:solidFill>
                  <a:schemeClr val="bg1"/>
                </a:solidFill>
                <a:latin typeface="Arial" panose="020B0604020202020204" pitchFamily="34" charset="0"/>
                <a:cs typeface="Arial" panose="020B0604020202020204" pitchFamily="34" charset="0"/>
              </a:rPr>
              <a:t>     </a:t>
            </a:r>
            <a:r>
              <a:rPr lang="en-US" dirty="0" smtClean="0">
                <a:solidFill>
                  <a:srgbClr val="F89378"/>
                </a:solidFill>
                <a:latin typeface="Arial" panose="020B0604020202020204" pitchFamily="34" charset="0"/>
                <a:cs typeface="Arial" panose="020B0604020202020204" pitchFamily="34" charset="0"/>
              </a:rPr>
              <a:t>Feast </a:t>
            </a:r>
            <a:r>
              <a:rPr lang="en-US" dirty="0">
                <a:solidFill>
                  <a:srgbClr val="F89378"/>
                </a:solidFill>
                <a:latin typeface="Arial" panose="020B0604020202020204" pitchFamily="34" charset="0"/>
                <a:cs typeface="Arial" panose="020B0604020202020204" pitchFamily="34" charset="0"/>
              </a:rPr>
              <a:t>of the Ingathering</a:t>
            </a:r>
          </a:p>
          <a:p>
            <a:pPr marL="0" indent="0">
              <a:buNone/>
            </a:pPr>
            <a:r>
              <a:rPr lang="en-US" dirty="0" smtClean="0">
                <a:solidFill>
                  <a:schemeClr val="bg1"/>
                </a:solidFill>
                <a:latin typeface="Arial" panose="020B0604020202020204" pitchFamily="34" charset="0"/>
                <a:cs typeface="Arial" panose="020B0604020202020204" pitchFamily="34" charset="0"/>
              </a:rPr>
              <a:t>He </a:t>
            </a:r>
            <a:r>
              <a:rPr lang="en-US" dirty="0" smtClean="0">
                <a:solidFill>
                  <a:schemeClr val="bg1"/>
                </a:solidFill>
                <a:latin typeface="Arial" panose="020B0604020202020204" pitchFamily="34" charset="0"/>
                <a:cs typeface="Arial" panose="020B0604020202020204" pitchFamily="34" charset="0"/>
              </a:rPr>
              <a:t>provided His Son to save us</a:t>
            </a:r>
          </a:p>
          <a:p>
            <a:pPr marL="0" indent="0">
              <a:buNone/>
            </a:pPr>
            <a:r>
              <a:rPr lang="en-US" dirty="0" smtClean="0">
                <a:solidFill>
                  <a:schemeClr val="bg1"/>
                </a:solidFill>
                <a:latin typeface="Arial" panose="020B0604020202020204" pitchFamily="34" charset="0"/>
                <a:cs typeface="Arial" panose="020B0604020202020204" pitchFamily="34" charset="0"/>
              </a:rPr>
              <a:t>He provided His Spirit to </a:t>
            </a:r>
            <a:r>
              <a:rPr lang="en-US" dirty="0" smtClean="0">
                <a:solidFill>
                  <a:schemeClr val="bg1"/>
                </a:solidFill>
                <a:latin typeface="Arial" panose="020B0604020202020204" pitchFamily="34" charset="0"/>
                <a:cs typeface="Arial" panose="020B0604020202020204" pitchFamily="34" charset="0"/>
              </a:rPr>
              <a:t>indwell </a:t>
            </a:r>
            <a:r>
              <a:rPr lang="en-US" dirty="0" smtClean="0">
                <a:solidFill>
                  <a:schemeClr val="bg1"/>
                </a:solidFill>
                <a:latin typeface="Arial" panose="020B0604020202020204" pitchFamily="34" charset="0"/>
                <a:cs typeface="Arial" panose="020B0604020202020204" pitchFamily="34" charset="0"/>
              </a:rPr>
              <a:t>us</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87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467600" cy="3570208"/>
          </a:xfrm>
          <a:prstGeom prst="rect">
            <a:avLst/>
          </a:prstGeom>
          <a:noFill/>
          <a:effectLst/>
        </p:spPr>
        <p:txBody>
          <a:bodyPr wrap="square" lIns="91440" tIns="45720" rIns="91440" bIns="45720">
            <a:spAutoFit/>
            <a:scene3d>
              <a:camera prst="orthographicFront"/>
              <a:lightRig rig="twoPt" dir="t"/>
            </a:scene3d>
            <a:sp3d extrusionH="57150" prstMaterial="plastic">
              <a:bevelT w="38100" h="38100"/>
              <a:bevelB w="82550" h="38100" prst="coolSlant"/>
            </a:sp3d>
          </a:bodyPr>
          <a:lstStyle/>
          <a:p>
            <a:pPr algn="ctr">
              <a:spcAft>
                <a:spcPts val="1200"/>
              </a:spcAft>
            </a:pPr>
            <a:r>
              <a:rPr lang="en-US" sz="7200" b="1" dirty="0" smtClean="0">
                <a:ln w="18415" cmpd="sng">
                  <a:solidFill>
                    <a:schemeClr val="bg2">
                      <a:lumMod val="75000"/>
                    </a:schemeClr>
                  </a:solidFill>
                  <a:prstDash val="solid"/>
                </a:ln>
                <a:gradFill>
                  <a:gsLst>
                    <a:gs pos="0">
                      <a:schemeClr val="bg2">
                        <a:lumMod val="20000"/>
                        <a:lumOff val="80000"/>
                      </a:schemeClr>
                    </a:gs>
                    <a:gs pos="100000">
                      <a:schemeClr val="accent3"/>
                    </a:gs>
                  </a:gsLst>
                  <a:lin ang="5400000" scaled="0"/>
                </a:gradFill>
                <a:effectLst>
                  <a:outerShdw blurRad="38100" dist="38100" dir="2700000" algn="tl">
                    <a:srgbClr val="000000">
                      <a:alpha val="43137"/>
                    </a:srgbClr>
                  </a:outerShdw>
                </a:effectLst>
                <a:latin typeface="Arial" pitchFamily="34" charset="0"/>
                <a:ea typeface="Aegean" pitchFamily="34" charset="0"/>
                <a:cs typeface="Arial" pitchFamily="34" charset="0"/>
              </a:rPr>
              <a:t>Sukkot</a:t>
            </a:r>
          </a:p>
          <a:p>
            <a:pPr algn="ctr"/>
            <a: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God’s PRESENCE</a:t>
            </a:r>
          </a:p>
          <a:p>
            <a:pPr algn="ctr"/>
            <a: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and </a:t>
            </a:r>
          </a:p>
          <a:p>
            <a:pPr algn="ctr"/>
            <a:r>
              <a:rPr lang="en-US" sz="48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rPr>
              <a:t>God’s PROVISION</a:t>
            </a:r>
            <a:endParaRPr lang="en-US" sz="4400" b="1" dirty="0" smtClean="0">
              <a:ln w="18415" cmpd="sng">
                <a:solidFill>
                  <a:schemeClr val="bg2">
                    <a:lumMod val="75000"/>
                  </a:schemeClr>
                </a:solidFill>
                <a:prstDash val="solid"/>
              </a:ln>
              <a:solidFill>
                <a:srgbClr val="FF9966"/>
              </a:solidFill>
              <a:latin typeface="Arial" pitchFamily="34" charset="0"/>
              <a:ea typeface="Aegean" pitchFamily="34" charset="0"/>
              <a:cs typeface="Arial" pitchFamily="34" charset="0"/>
            </a:endParaRPr>
          </a:p>
        </p:txBody>
      </p:sp>
      <p:sp>
        <p:nvSpPr>
          <p:cNvPr id="3" name="Content Placeholder 2"/>
          <p:cNvSpPr txBox="1">
            <a:spLocks/>
          </p:cNvSpPr>
          <p:nvPr/>
        </p:nvSpPr>
        <p:spPr bwMode="auto">
          <a:xfrm>
            <a:off x="533400" y="4724400"/>
            <a:ext cx="3810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r>
              <a:rPr lang="en-US" dirty="0" smtClean="0">
                <a:solidFill>
                  <a:schemeClr val="bg1"/>
                </a:solidFill>
                <a:latin typeface="Arial" pitchFamily="34" charset="0"/>
                <a:cs typeface="Arial" pitchFamily="34" charset="0"/>
              </a:rPr>
              <a:t>The 7</a:t>
            </a:r>
            <a:r>
              <a:rPr lang="en-US" baseline="30000" dirty="0" smtClean="0">
                <a:solidFill>
                  <a:schemeClr val="bg1"/>
                </a:solidFill>
                <a:latin typeface="Arial" pitchFamily="34" charset="0"/>
                <a:cs typeface="Arial" pitchFamily="34" charset="0"/>
              </a:rPr>
              <a:t>th</a:t>
            </a:r>
            <a:r>
              <a:rPr lang="en-US" dirty="0" smtClean="0">
                <a:solidFill>
                  <a:schemeClr val="bg1"/>
                </a:solidFill>
                <a:latin typeface="Arial" pitchFamily="34" charset="0"/>
                <a:cs typeface="Arial" pitchFamily="34" charset="0"/>
              </a:rPr>
              <a:t> Holy Day </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of the year</a:t>
            </a:r>
          </a:p>
        </p:txBody>
      </p:sp>
    </p:spTree>
    <p:extLst>
      <p:ext uri="{BB962C8B-B14F-4D97-AF65-F5344CB8AC3E}">
        <p14:creationId xmlns:p14="http://schemas.microsoft.com/office/powerpoint/2010/main" val="22173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3124200"/>
          </a:xfrm>
        </p:spPr>
        <p:txBody>
          <a:bodyPr/>
          <a:lstStyle/>
          <a:p>
            <a:pPr marL="0" indent="0">
              <a:buNone/>
            </a:pPr>
            <a:r>
              <a:rPr lang="en-US" i="1" dirty="0">
                <a:solidFill>
                  <a:schemeClr val="bg1">
                    <a:lumMod val="65000"/>
                  </a:schemeClr>
                </a:solidFill>
                <a:latin typeface="Arial" pitchFamily="34" charset="0"/>
                <a:cs typeface="Arial" pitchFamily="34" charset="0"/>
              </a:rPr>
              <a:t>Leviticus 23:1–2 </a:t>
            </a:r>
            <a:r>
              <a:rPr lang="en-US" i="1" dirty="0">
                <a:solidFill>
                  <a:schemeClr val="bg1"/>
                </a:solidFill>
                <a:latin typeface="Arial" pitchFamily="34" charset="0"/>
                <a:cs typeface="Arial" pitchFamily="34" charset="0"/>
              </a:rPr>
              <a:t/>
            </a:r>
            <a:br>
              <a:rPr lang="en-US" i="1" dirty="0">
                <a:solidFill>
                  <a:schemeClr val="bg1"/>
                </a:solidFill>
                <a:latin typeface="Arial" pitchFamily="34" charset="0"/>
                <a:cs typeface="Arial" pitchFamily="34" charset="0"/>
              </a:rPr>
            </a:br>
            <a:r>
              <a:rPr lang="en-US" dirty="0">
                <a:solidFill>
                  <a:srgbClr val="F89378"/>
                </a:solidFill>
                <a:latin typeface="Arial" pitchFamily="34" charset="0"/>
                <a:cs typeface="Arial" pitchFamily="34" charset="0"/>
              </a:rPr>
              <a:t>The LORD </a:t>
            </a:r>
            <a:r>
              <a:rPr lang="en-US" dirty="0">
                <a:solidFill>
                  <a:schemeClr val="bg1"/>
                </a:solidFill>
                <a:latin typeface="Arial" pitchFamily="34" charset="0"/>
                <a:cs typeface="Arial" pitchFamily="34" charset="0"/>
              </a:rPr>
              <a:t>spoke to Moses, saying, “Speak to the people of Israel and say to them, These are the appointed feasts of </a:t>
            </a:r>
            <a:r>
              <a:rPr lang="en-US" dirty="0">
                <a:solidFill>
                  <a:srgbClr val="F89378"/>
                </a:solidFill>
                <a:latin typeface="Arial" pitchFamily="34" charset="0"/>
                <a:cs typeface="Arial" pitchFamily="34" charset="0"/>
              </a:rPr>
              <a:t>the LORD </a:t>
            </a:r>
            <a:r>
              <a:rPr lang="en-US" dirty="0">
                <a:solidFill>
                  <a:schemeClr val="bg1"/>
                </a:solidFill>
                <a:latin typeface="Arial" pitchFamily="34" charset="0"/>
                <a:cs typeface="Arial" pitchFamily="34" charset="0"/>
              </a:rPr>
              <a:t>that you shall proclaim as holy convocations; they are my appointed </a:t>
            </a:r>
            <a:r>
              <a:rPr lang="en-US" dirty="0" smtClean="0">
                <a:solidFill>
                  <a:schemeClr val="bg1"/>
                </a:solidFill>
                <a:latin typeface="Arial" pitchFamily="34" charset="0"/>
                <a:cs typeface="Arial" pitchFamily="34" charset="0"/>
              </a:rPr>
              <a:t>feasts.”</a:t>
            </a:r>
            <a:r>
              <a:rPr lang="en-US" dirty="0" smtClean="0">
                <a:solidFill>
                  <a:schemeClr val="tx1"/>
                </a:solidFill>
              </a:rPr>
              <a:t>. </a:t>
            </a:r>
            <a:endParaRPr lang="en-US" dirty="0">
              <a:solidFill>
                <a:schemeClr val="tx1"/>
              </a:solidFill>
            </a:endParaRPr>
          </a:p>
          <a:p>
            <a:pPr marL="0" indent="0">
              <a:buNone/>
            </a:pPr>
            <a:endParaRPr lang="en-US" dirty="0"/>
          </a:p>
        </p:txBody>
      </p:sp>
      <p:sp>
        <p:nvSpPr>
          <p:cNvPr id="4" name="Content Placeholder 2"/>
          <p:cNvSpPr txBox="1">
            <a:spLocks/>
          </p:cNvSpPr>
          <p:nvPr/>
        </p:nvSpPr>
        <p:spPr bwMode="auto">
          <a:xfrm>
            <a:off x="304800" y="3810000"/>
            <a:ext cx="4114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rgbClr val="F89378"/>
                </a:solidFill>
                <a:latin typeface="Arial" pitchFamily="34" charset="0"/>
                <a:cs typeface="Arial" pitchFamily="34" charset="0"/>
              </a:rPr>
              <a:t>The LORD </a:t>
            </a:r>
            <a:r>
              <a:rPr lang="en-US" dirty="0" smtClean="0">
                <a:solidFill>
                  <a:schemeClr val="bg1"/>
                </a:solidFill>
                <a:latin typeface="Arial" pitchFamily="34" charset="0"/>
                <a:cs typeface="Arial" pitchFamily="34" charset="0"/>
              </a:rPr>
              <a:t>= </a:t>
            </a:r>
            <a:r>
              <a:rPr lang="en-US" dirty="0" smtClean="0">
                <a:solidFill>
                  <a:schemeClr val="accent2">
                    <a:lumMod val="60000"/>
                    <a:lumOff val="40000"/>
                  </a:schemeClr>
                </a:solidFill>
                <a:latin typeface="Arial" pitchFamily="34" charset="0"/>
                <a:cs typeface="Arial" pitchFamily="34" charset="0"/>
              </a:rPr>
              <a:t>YHWH</a:t>
            </a:r>
          </a:p>
        </p:txBody>
      </p:sp>
      <p:sp>
        <p:nvSpPr>
          <p:cNvPr id="5" name="Content Placeholder 2"/>
          <p:cNvSpPr txBox="1">
            <a:spLocks/>
          </p:cNvSpPr>
          <p:nvPr/>
        </p:nvSpPr>
        <p:spPr bwMode="auto">
          <a:xfrm>
            <a:off x="990600" y="4495800"/>
            <a:ext cx="243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“Yahweh” ?</a:t>
            </a:r>
          </a:p>
        </p:txBody>
      </p:sp>
      <p:sp>
        <p:nvSpPr>
          <p:cNvPr id="6" name="Content Placeholder 2"/>
          <p:cNvSpPr txBox="1">
            <a:spLocks/>
          </p:cNvSpPr>
          <p:nvPr/>
        </p:nvSpPr>
        <p:spPr bwMode="auto">
          <a:xfrm>
            <a:off x="1057656" y="5181600"/>
            <a:ext cx="2438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bg1"/>
                </a:solidFill>
                <a:latin typeface="Arial" pitchFamily="34" charset="0"/>
                <a:cs typeface="Arial" pitchFamily="34" charset="0"/>
              </a:rPr>
              <a:t>“Yahuah” ?</a:t>
            </a:r>
          </a:p>
        </p:txBody>
      </p:sp>
    </p:spTree>
    <p:extLst>
      <p:ext uri="{BB962C8B-B14F-4D97-AF65-F5344CB8AC3E}">
        <p14:creationId xmlns:p14="http://schemas.microsoft.com/office/powerpoint/2010/main" val="55727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3733800"/>
          </a:xfrm>
        </p:spPr>
        <p:txBody>
          <a:bodyPr/>
          <a:lstStyle/>
          <a:p>
            <a:pPr marL="0" indent="0">
              <a:buNone/>
            </a:pPr>
            <a:r>
              <a:rPr lang="en-US" i="1" dirty="0" smtClean="0">
                <a:solidFill>
                  <a:schemeClr val="bg1">
                    <a:lumMod val="65000"/>
                  </a:schemeClr>
                </a:solidFill>
                <a:latin typeface="Arial" pitchFamily="34" charset="0"/>
                <a:cs typeface="Arial" pitchFamily="34" charset="0"/>
              </a:rPr>
              <a:t>Exodus 3:15 </a:t>
            </a:r>
          </a:p>
          <a:p>
            <a:pPr marL="0" indent="0">
              <a:buNone/>
            </a:pPr>
            <a:r>
              <a:rPr lang="en-US" dirty="0" smtClean="0">
                <a:solidFill>
                  <a:schemeClr val="bg1"/>
                </a:solidFill>
                <a:latin typeface="Arial" pitchFamily="34" charset="0"/>
                <a:cs typeface="Arial" pitchFamily="34" charset="0"/>
              </a:rPr>
              <a:t>Say this to the people of Israel, “</a:t>
            </a:r>
            <a:r>
              <a:rPr lang="en-US" dirty="0" smtClean="0">
                <a:solidFill>
                  <a:schemeClr val="accent2">
                    <a:lumMod val="60000"/>
                    <a:lumOff val="40000"/>
                  </a:schemeClr>
                </a:solidFill>
                <a:latin typeface="Arial" pitchFamily="34" charset="0"/>
                <a:cs typeface="Arial" pitchFamily="34" charset="0"/>
              </a:rPr>
              <a:t>YHWH</a:t>
            </a:r>
            <a:r>
              <a:rPr lang="en-US" dirty="0" smtClean="0">
                <a:solidFill>
                  <a:schemeClr val="bg1"/>
                </a:solidFill>
                <a:latin typeface="Arial" pitchFamily="34" charset="0"/>
                <a:cs typeface="Arial" pitchFamily="34" charset="0"/>
              </a:rPr>
              <a:t>, the God of your fathers, the God of Abraham, the God of Isaac, and the God of Jacob, has sent me to you.” </a:t>
            </a:r>
            <a:r>
              <a:rPr lang="en-US" dirty="0" smtClean="0">
                <a:solidFill>
                  <a:srgbClr val="F89378"/>
                </a:solidFill>
                <a:latin typeface="Arial" pitchFamily="34" charset="0"/>
                <a:cs typeface="Arial" pitchFamily="34" charset="0"/>
              </a:rPr>
              <a:t>This is my name forever, and thus I am to be remembered throughout all generations. </a:t>
            </a:r>
          </a:p>
          <a:p>
            <a:pPr marL="0" indent="0">
              <a:buNone/>
            </a:pPr>
            <a:endParaRPr lang="en-US" dirty="0"/>
          </a:p>
        </p:txBody>
      </p:sp>
    </p:spTree>
    <p:extLst>
      <p:ext uri="{BB962C8B-B14F-4D97-AF65-F5344CB8AC3E}">
        <p14:creationId xmlns:p14="http://schemas.microsoft.com/office/powerpoint/2010/main" val="65583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1898</TotalTime>
  <Words>1187</Words>
  <Application>Microsoft Office PowerPoint</Application>
  <PresentationFormat>On-screen Show (4:3)</PresentationFormat>
  <Paragraphs>133</Paragraphs>
  <Slides>35</Slides>
  <Notes>0</Notes>
  <HiddenSlides>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blank</vt:lpstr>
      <vt:lpstr>PowerPoint Presentation</vt:lpstr>
      <vt:lpstr>PowerPoint Presentation</vt:lpstr>
      <vt:lpstr>What is Sukkot?</vt:lpstr>
      <vt:lpstr>PowerPoint Presentation</vt:lpstr>
      <vt:lpstr>His Presence</vt:lpstr>
      <vt:lpstr>His Provision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Passover</vt:lpstr>
      <vt:lpstr>PowerPoint Presentation</vt:lpstr>
      <vt:lpstr>Unleavened Bread</vt:lpstr>
      <vt:lpstr>PowerPoint Presentation</vt:lpstr>
      <vt:lpstr>Firstfruits = Resurrection Day</vt:lpstr>
      <vt:lpstr>PowerPoint Presentation</vt:lpstr>
      <vt:lpstr>Shavuot (Pentecost)</vt:lpstr>
      <vt:lpstr>PowerPoint Presentation</vt:lpstr>
      <vt:lpstr>PowerPoint Presentation</vt:lpstr>
      <vt:lpstr>Day of Trumpets</vt:lpstr>
      <vt:lpstr>PowerPoint Presentation</vt:lpstr>
      <vt:lpstr>Day of Atonement</vt:lpstr>
      <vt:lpstr>PowerPoint Presentation</vt:lpstr>
      <vt:lpstr>PowerPoint Presentation</vt:lpstr>
      <vt:lpstr>PowerPoint Presentation</vt:lpstr>
      <vt:lpstr>Sukkot</vt:lpstr>
      <vt:lpstr>PowerPoint Presentation</vt:lpstr>
      <vt:lpstr>Next Steps for Today</vt:lpstr>
      <vt:lpstr>PowerPoint Presentation</vt:lpstr>
      <vt:lpstr>Save This</vt:lpstr>
    </vt:vector>
  </TitlesOfParts>
  <Company>Laidig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Wyn Laidig</dc:creator>
  <cp:lastModifiedBy>Wyn Laidig</cp:lastModifiedBy>
  <cp:revision>121</cp:revision>
  <dcterms:created xsi:type="dcterms:W3CDTF">2013-05-08T00:08:14Z</dcterms:created>
  <dcterms:modified xsi:type="dcterms:W3CDTF">2014-10-08T20:04:53Z</dcterms:modified>
</cp:coreProperties>
</file>