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5" r:id="rId3"/>
    <p:sldId id="257" r:id="rId4"/>
    <p:sldId id="259" r:id="rId5"/>
    <p:sldId id="258" r:id="rId6"/>
    <p:sldId id="260" r:id="rId7"/>
    <p:sldId id="261" r:id="rId8"/>
    <p:sldId id="262" r:id="rId9"/>
    <p:sldId id="298" r:id="rId10"/>
    <p:sldId id="263" r:id="rId11"/>
    <p:sldId id="264" r:id="rId12"/>
    <p:sldId id="265" r:id="rId13"/>
    <p:sldId id="266" r:id="rId14"/>
    <p:sldId id="267" r:id="rId15"/>
    <p:sldId id="268" r:id="rId16"/>
    <p:sldId id="269" r:id="rId17"/>
    <p:sldId id="299" r:id="rId18"/>
    <p:sldId id="305" r:id="rId19"/>
    <p:sldId id="271" r:id="rId20"/>
    <p:sldId id="300" r:id="rId21"/>
    <p:sldId id="272" r:id="rId22"/>
    <p:sldId id="273" r:id="rId23"/>
    <p:sldId id="277" r:id="rId24"/>
    <p:sldId id="276" r:id="rId25"/>
    <p:sldId id="274" r:id="rId26"/>
    <p:sldId id="293" r:id="rId27"/>
    <p:sldId id="294" r:id="rId28"/>
    <p:sldId id="275" r:id="rId29"/>
    <p:sldId id="278" r:id="rId30"/>
    <p:sldId id="279" r:id="rId31"/>
    <p:sldId id="280" r:id="rId32"/>
    <p:sldId id="301" r:id="rId33"/>
    <p:sldId id="281" r:id="rId34"/>
    <p:sldId id="282" r:id="rId35"/>
    <p:sldId id="283" r:id="rId36"/>
    <p:sldId id="284" r:id="rId37"/>
    <p:sldId id="285" r:id="rId38"/>
    <p:sldId id="302" r:id="rId39"/>
    <p:sldId id="286" r:id="rId40"/>
    <p:sldId id="287" r:id="rId41"/>
    <p:sldId id="303" r:id="rId42"/>
    <p:sldId id="288" r:id="rId43"/>
    <p:sldId id="290" r:id="rId44"/>
    <p:sldId id="289" r:id="rId45"/>
    <p:sldId id="304" r:id="rId46"/>
    <p:sldId id="297"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378"/>
    <a:srgbClr val="F56841"/>
    <a:srgbClr val="F48242"/>
    <a:srgbClr val="F06C56"/>
    <a:srgbClr val="FF99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80" autoAdjust="0"/>
  </p:normalViewPr>
  <p:slideViewPr>
    <p:cSldViewPr>
      <p:cViewPr>
        <p:scale>
          <a:sx n="71" d="100"/>
          <a:sy n="71" d="100"/>
        </p:scale>
        <p:origin x="-2340" y="-8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DEA10E-1113-41B3-9A0F-25EF5A23F2CE}" type="slidenum">
              <a:rPr lang="en-US"/>
              <a:pPr/>
              <a:t>‹#›</a:t>
            </a:fld>
            <a:endParaRPr lang="en-US"/>
          </a:p>
        </p:txBody>
      </p:sp>
    </p:spTree>
    <p:extLst>
      <p:ext uri="{BB962C8B-B14F-4D97-AF65-F5344CB8AC3E}">
        <p14:creationId xmlns:p14="http://schemas.microsoft.com/office/powerpoint/2010/main" val="360800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4DF34F-469C-4009-B575-F044D7F69F3D}" type="slidenum">
              <a:rPr lang="en-US"/>
              <a:pPr/>
              <a:t>‹#›</a:t>
            </a:fld>
            <a:endParaRPr lang="en-US"/>
          </a:p>
        </p:txBody>
      </p:sp>
    </p:spTree>
    <p:extLst>
      <p:ext uri="{BB962C8B-B14F-4D97-AF65-F5344CB8AC3E}">
        <p14:creationId xmlns:p14="http://schemas.microsoft.com/office/powerpoint/2010/main" val="86971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A32973-7929-41C0-AEC0-C52F4AD31FC4}" type="slidenum">
              <a:rPr lang="en-US"/>
              <a:pPr/>
              <a:t>‹#›</a:t>
            </a:fld>
            <a:endParaRPr lang="en-US"/>
          </a:p>
        </p:txBody>
      </p:sp>
    </p:spTree>
    <p:extLst>
      <p:ext uri="{BB962C8B-B14F-4D97-AF65-F5344CB8AC3E}">
        <p14:creationId xmlns:p14="http://schemas.microsoft.com/office/powerpoint/2010/main" val="158412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286859-9970-42E4-A742-C1F99FE547C6}" type="slidenum">
              <a:rPr lang="en-US"/>
              <a:pPr/>
              <a:t>‹#›</a:t>
            </a:fld>
            <a:endParaRPr lang="en-US"/>
          </a:p>
        </p:txBody>
      </p:sp>
    </p:spTree>
    <p:extLst>
      <p:ext uri="{BB962C8B-B14F-4D97-AF65-F5344CB8AC3E}">
        <p14:creationId xmlns:p14="http://schemas.microsoft.com/office/powerpoint/2010/main" val="31139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55ABE2-0C63-4AC0-9E0F-4D8F4983D39A}" type="slidenum">
              <a:rPr lang="en-US"/>
              <a:pPr/>
              <a:t>‹#›</a:t>
            </a:fld>
            <a:endParaRPr lang="en-US"/>
          </a:p>
        </p:txBody>
      </p:sp>
    </p:spTree>
    <p:extLst>
      <p:ext uri="{BB962C8B-B14F-4D97-AF65-F5344CB8AC3E}">
        <p14:creationId xmlns:p14="http://schemas.microsoft.com/office/powerpoint/2010/main" val="122886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C9062B-DF2C-414A-B4CD-CE114BA5B36A}" type="slidenum">
              <a:rPr lang="en-US"/>
              <a:pPr/>
              <a:t>‹#›</a:t>
            </a:fld>
            <a:endParaRPr lang="en-US"/>
          </a:p>
        </p:txBody>
      </p:sp>
    </p:spTree>
    <p:extLst>
      <p:ext uri="{BB962C8B-B14F-4D97-AF65-F5344CB8AC3E}">
        <p14:creationId xmlns:p14="http://schemas.microsoft.com/office/powerpoint/2010/main" val="203258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9977956-EBEB-4DFE-98E5-B288F1E6DC4E}" type="slidenum">
              <a:rPr lang="en-US"/>
              <a:pPr/>
              <a:t>‹#›</a:t>
            </a:fld>
            <a:endParaRPr lang="en-US"/>
          </a:p>
        </p:txBody>
      </p:sp>
    </p:spTree>
    <p:extLst>
      <p:ext uri="{BB962C8B-B14F-4D97-AF65-F5344CB8AC3E}">
        <p14:creationId xmlns:p14="http://schemas.microsoft.com/office/powerpoint/2010/main" val="232781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2881D7C-D28F-48E7-9741-21A707B5081C}" type="slidenum">
              <a:rPr lang="en-US"/>
              <a:pPr/>
              <a:t>‹#›</a:t>
            </a:fld>
            <a:endParaRPr lang="en-US"/>
          </a:p>
        </p:txBody>
      </p:sp>
    </p:spTree>
    <p:extLst>
      <p:ext uri="{BB962C8B-B14F-4D97-AF65-F5344CB8AC3E}">
        <p14:creationId xmlns:p14="http://schemas.microsoft.com/office/powerpoint/2010/main" val="93793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2BCC97-160E-45F3-A7BF-3DA6CF0C4AD7}" type="slidenum">
              <a:rPr lang="en-US"/>
              <a:pPr/>
              <a:t>‹#›</a:t>
            </a:fld>
            <a:endParaRPr lang="en-US"/>
          </a:p>
        </p:txBody>
      </p:sp>
    </p:spTree>
    <p:extLst>
      <p:ext uri="{BB962C8B-B14F-4D97-AF65-F5344CB8AC3E}">
        <p14:creationId xmlns:p14="http://schemas.microsoft.com/office/powerpoint/2010/main" val="384649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87709A-B472-48EE-B05B-832BB7578DB9}" type="slidenum">
              <a:rPr lang="en-US"/>
              <a:pPr/>
              <a:t>‹#›</a:t>
            </a:fld>
            <a:endParaRPr lang="en-US"/>
          </a:p>
        </p:txBody>
      </p:sp>
    </p:spTree>
    <p:extLst>
      <p:ext uri="{BB962C8B-B14F-4D97-AF65-F5344CB8AC3E}">
        <p14:creationId xmlns:p14="http://schemas.microsoft.com/office/powerpoint/2010/main" val="263454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3F0E46-8236-4480-9A88-FECD3E6D7CF6}" type="slidenum">
              <a:rPr lang="en-US"/>
              <a:pPr/>
              <a:t>‹#›</a:t>
            </a:fld>
            <a:endParaRPr lang="en-US"/>
          </a:p>
        </p:txBody>
      </p:sp>
    </p:spTree>
    <p:extLst>
      <p:ext uri="{BB962C8B-B14F-4D97-AF65-F5344CB8AC3E}">
        <p14:creationId xmlns:p14="http://schemas.microsoft.com/office/powerpoint/2010/main" val="156738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6E3512-7D83-4FE9-BD20-32F931E316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421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62000" y="6858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Appointed Times of YHWH</a:t>
            </a:r>
          </a:p>
        </p:txBody>
      </p:sp>
      <p:sp>
        <p:nvSpPr>
          <p:cNvPr id="5" name="Content Placeholder 2"/>
          <p:cNvSpPr txBox="1">
            <a:spLocks/>
          </p:cNvSpPr>
          <p:nvPr/>
        </p:nvSpPr>
        <p:spPr bwMode="auto">
          <a:xfrm>
            <a:off x="1447800" y="1371600"/>
            <a:ext cx="480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1 weekly (the Sabbath)</a:t>
            </a:r>
          </a:p>
        </p:txBody>
      </p:sp>
      <p:sp>
        <p:nvSpPr>
          <p:cNvPr id="8" name="Content Placeholder 2"/>
          <p:cNvSpPr txBox="1">
            <a:spLocks/>
          </p:cNvSpPr>
          <p:nvPr/>
        </p:nvSpPr>
        <p:spPr bwMode="auto">
          <a:xfrm>
            <a:off x="1540764" y="2133600"/>
            <a:ext cx="455523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7 annual appointments</a:t>
            </a:r>
          </a:p>
        </p:txBody>
      </p:sp>
    </p:spTree>
    <p:extLst>
      <p:ext uri="{BB962C8B-B14F-4D97-AF65-F5344CB8AC3E}">
        <p14:creationId xmlns:p14="http://schemas.microsoft.com/office/powerpoint/2010/main" val="23417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772400" cy="37338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23:4-5 </a:t>
            </a:r>
          </a:p>
          <a:p>
            <a:pPr marL="0" indent="0">
              <a:buNone/>
            </a:pPr>
            <a:r>
              <a:rPr lang="en-US" dirty="0" smtClean="0">
                <a:solidFill>
                  <a:schemeClr val="bg1"/>
                </a:solidFill>
                <a:latin typeface="Arial" pitchFamily="34" charset="0"/>
                <a:cs typeface="Arial" pitchFamily="34" charset="0"/>
              </a:rPr>
              <a:t>These are the appointed feasts of YHWH, the holy convocations, which you shall proclaim at the time appointed for them. In the first month, on the fourteenth day of the month at twilight, is YHWH’s </a:t>
            </a:r>
            <a:r>
              <a:rPr lang="en-US" dirty="0" smtClean="0">
                <a:solidFill>
                  <a:srgbClr val="F89378"/>
                </a:solidFill>
                <a:latin typeface="Arial" pitchFamily="34" charset="0"/>
                <a:cs typeface="Arial" pitchFamily="34" charset="0"/>
              </a:rPr>
              <a:t>Passover</a:t>
            </a:r>
            <a:r>
              <a:rPr lang="en-US" dirty="0" smtClean="0">
                <a:solidFill>
                  <a:schemeClr val="bg1"/>
                </a:solidFill>
                <a:latin typeface="Arial" pitchFamily="34" charset="0"/>
                <a:cs typeface="Arial" pitchFamily="34" charset="0"/>
              </a:rPr>
              <a:t>. </a:t>
            </a:r>
            <a:r>
              <a:rPr lang="en-US" dirty="0" smtClean="0">
                <a:solidFill>
                  <a:srgbClr val="F89378"/>
                </a:solidFill>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227611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696200" cy="37338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23:6-7 </a:t>
            </a:r>
          </a:p>
          <a:p>
            <a:pPr marL="0" indent="0">
              <a:buNone/>
            </a:pPr>
            <a:r>
              <a:rPr lang="en-US" dirty="0" smtClean="0">
                <a:solidFill>
                  <a:schemeClr val="bg1"/>
                </a:solidFill>
                <a:latin typeface="Arial" pitchFamily="34" charset="0"/>
                <a:cs typeface="Arial" pitchFamily="34" charset="0"/>
              </a:rPr>
              <a:t>And on the fifteenth day of the same month is the feast of </a:t>
            </a:r>
            <a:r>
              <a:rPr lang="en-US" dirty="0" smtClean="0">
                <a:solidFill>
                  <a:srgbClr val="F89378"/>
                </a:solidFill>
                <a:latin typeface="Arial" pitchFamily="34" charset="0"/>
                <a:cs typeface="Arial" pitchFamily="34" charset="0"/>
              </a:rPr>
              <a:t>Unleavened Bread </a:t>
            </a:r>
            <a:r>
              <a:rPr lang="en-US" dirty="0" smtClean="0">
                <a:solidFill>
                  <a:schemeClr val="bg1"/>
                </a:solidFill>
                <a:latin typeface="Arial" pitchFamily="34" charset="0"/>
                <a:cs typeface="Arial" pitchFamily="34" charset="0"/>
              </a:rPr>
              <a:t>to YHWH; for seven days you shall eat unleavened bread. On the first day you shall have a holy convocation; you shall not do any ordinary work. </a:t>
            </a:r>
            <a:r>
              <a:rPr lang="en-US" dirty="0" smtClean="0">
                <a:solidFill>
                  <a:srgbClr val="F89378"/>
                </a:solidFill>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24596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35814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23:9-11 </a:t>
            </a:r>
          </a:p>
          <a:p>
            <a:pPr marL="0" indent="0">
              <a:buNone/>
            </a:pPr>
            <a:r>
              <a:rPr lang="en-US" dirty="0" smtClean="0">
                <a:solidFill>
                  <a:schemeClr val="bg1"/>
                </a:solidFill>
                <a:latin typeface="Arial" pitchFamily="34" charset="0"/>
                <a:cs typeface="Arial" pitchFamily="34" charset="0"/>
              </a:rPr>
              <a:t>And YHWH spoke to Moses, saying, “Speak to the people of Israel and say to them, When you come into the land that I give you and reap its harvest, you shall bring the sheaf of the </a:t>
            </a:r>
            <a:r>
              <a:rPr lang="en-US" dirty="0" smtClean="0">
                <a:solidFill>
                  <a:srgbClr val="F89378"/>
                </a:solidFill>
                <a:latin typeface="Arial" pitchFamily="34" charset="0"/>
                <a:cs typeface="Arial" pitchFamily="34" charset="0"/>
              </a:rPr>
              <a:t>firstfruits </a:t>
            </a:r>
            <a:r>
              <a:rPr lang="en-US" dirty="0" smtClean="0">
                <a:solidFill>
                  <a:schemeClr val="bg1"/>
                </a:solidFill>
                <a:latin typeface="Arial" pitchFamily="34" charset="0"/>
                <a:cs typeface="Arial" pitchFamily="34" charset="0"/>
              </a:rPr>
              <a:t>of your harvest to the priest, and he shall wave the sheaf</a:t>
            </a:r>
            <a:endParaRPr lang="en-US" dirty="0"/>
          </a:p>
        </p:txBody>
      </p:sp>
      <p:sp>
        <p:nvSpPr>
          <p:cNvPr id="4" name="Content Placeholder 2"/>
          <p:cNvSpPr txBox="1">
            <a:spLocks/>
          </p:cNvSpPr>
          <p:nvPr/>
        </p:nvSpPr>
        <p:spPr bwMode="auto">
          <a:xfrm>
            <a:off x="381000" y="3886200"/>
            <a:ext cx="5334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itchFamily="34" charset="0"/>
                <a:cs typeface="Arial" pitchFamily="34" charset="0"/>
              </a:rPr>
              <a:t>before YHWH, so that you may be accepted. On the day after the Sabbath the priest shall wave it.</a:t>
            </a:r>
            <a:r>
              <a:rPr lang="en-US" kern="0" dirty="0" smtClean="0">
                <a:solidFill>
                  <a:srgbClr val="F89378"/>
                </a:solidFill>
                <a:latin typeface="Arial" pitchFamily="34" charset="0"/>
                <a:cs typeface="Arial" pitchFamily="34" charset="0"/>
              </a:rPr>
              <a:t> </a:t>
            </a:r>
          </a:p>
          <a:p>
            <a:pPr marL="0" indent="0">
              <a:buFontTx/>
              <a:buNone/>
            </a:pPr>
            <a:endParaRPr lang="en-US" kern="0" dirty="0"/>
          </a:p>
        </p:txBody>
      </p:sp>
    </p:spTree>
    <p:extLst>
      <p:ext uri="{BB962C8B-B14F-4D97-AF65-F5344CB8AC3E}">
        <p14:creationId xmlns:p14="http://schemas.microsoft.com/office/powerpoint/2010/main" val="42768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696200" cy="2362200"/>
          </a:xfrm>
        </p:spPr>
        <p:txBody>
          <a:bodyPr/>
          <a:lstStyle/>
          <a:p>
            <a:pPr marL="0" indent="0">
              <a:buNone/>
            </a:pPr>
            <a:r>
              <a:rPr lang="en-US" i="1" dirty="0" smtClean="0">
                <a:solidFill>
                  <a:schemeClr val="bg1">
                    <a:lumMod val="65000"/>
                  </a:schemeClr>
                </a:solidFill>
                <a:latin typeface="Arial" pitchFamily="34" charset="0"/>
                <a:cs typeface="Arial" pitchFamily="34" charset="0"/>
              </a:rPr>
              <a:t>1 Corinthians 15:20</a:t>
            </a:r>
          </a:p>
          <a:p>
            <a:pPr marL="0" indent="0">
              <a:buNone/>
            </a:pPr>
            <a:r>
              <a:rPr lang="en-US" dirty="0" smtClean="0">
                <a:solidFill>
                  <a:schemeClr val="bg1"/>
                </a:solidFill>
                <a:latin typeface="Arial" pitchFamily="34" charset="0"/>
                <a:cs typeface="Arial" pitchFamily="34" charset="0"/>
              </a:rPr>
              <a:t>But in fact Christ has been raised from the dead, the </a:t>
            </a:r>
            <a:r>
              <a:rPr lang="en-US" dirty="0" smtClean="0">
                <a:solidFill>
                  <a:srgbClr val="F89378"/>
                </a:solidFill>
                <a:latin typeface="Arial" pitchFamily="34" charset="0"/>
                <a:cs typeface="Arial" pitchFamily="34" charset="0"/>
              </a:rPr>
              <a:t>firstfruits</a:t>
            </a:r>
            <a:r>
              <a:rPr lang="en-US" dirty="0" smtClean="0">
                <a:solidFill>
                  <a:schemeClr val="bg1"/>
                </a:solidFill>
                <a:latin typeface="Arial" pitchFamily="34" charset="0"/>
                <a:cs typeface="Arial" pitchFamily="34" charset="0"/>
              </a:rPr>
              <a:t> of those who have fallen asleep. </a:t>
            </a:r>
            <a:endParaRPr lang="en-US" dirty="0"/>
          </a:p>
        </p:txBody>
      </p:sp>
      <p:sp>
        <p:nvSpPr>
          <p:cNvPr id="4" name="Content Placeholder 2"/>
          <p:cNvSpPr txBox="1">
            <a:spLocks/>
          </p:cNvSpPr>
          <p:nvPr/>
        </p:nvSpPr>
        <p:spPr bwMode="auto">
          <a:xfrm>
            <a:off x="457200" y="2819400"/>
            <a:ext cx="5562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Firstfruits </a:t>
            </a:r>
            <a:r>
              <a:rPr lang="en-US" dirty="0" smtClean="0">
                <a:solidFill>
                  <a:schemeClr val="bg1"/>
                </a:solidFill>
                <a:latin typeface="Arial" pitchFamily="34" charset="0"/>
                <a:cs typeface="Arial" pitchFamily="34" charset="0"/>
              </a:rPr>
              <a:t>= </a:t>
            </a:r>
            <a:r>
              <a:rPr lang="en-US" dirty="0" smtClean="0">
                <a:solidFill>
                  <a:srgbClr val="F89378"/>
                </a:solidFill>
                <a:latin typeface="Arial" pitchFamily="34" charset="0"/>
                <a:cs typeface="Arial" pitchFamily="34" charset="0"/>
              </a:rPr>
              <a:t>Resurrection Day</a:t>
            </a:r>
          </a:p>
        </p:txBody>
      </p:sp>
    </p:spTree>
    <p:extLst>
      <p:ext uri="{BB962C8B-B14F-4D97-AF65-F5344CB8AC3E}">
        <p14:creationId xmlns:p14="http://schemas.microsoft.com/office/powerpoint/2010/main" val="264828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6858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3 Spring Appointed Times</a:t>
            </a:r>
          </a:p>
        </p:txBody>
      </p:sp>
      <p:sp>
        <p:nvSpPr>
          <p:cNvPr id="5" name="Content Placeholder 2"/>
          <p:cNvSpPr txBox="1">
            <a:spLocks/>
          </p:cNvSpPr>
          <p:nvPr/>
        </p:nvSpPr>
        <p:spPr bwMode="auto">
          <a:xfrm>
            <a:off x="1295400" y="1371600"/>
            <a:ext cx="495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Passover – the crucifixion</a:t>
            </a:r>
          </a:p>
        </p:txBody>
      </p:sp>
      <p:sp>
        <p:nvSpPr>
          <p:cNvPr id="6" name="Content Placeholder 2"/>
          <p:cNvSpPr txBox="1">
            <a:spLocks/>
          </p:cNvSpPr>
          <p:nvPr/>
        </p:nvSpPr>
        <p:spPr bwMode="auto">
          <a:xfrm>
            <a:off x="1295400" y="2057400"/>
            <a:ext cx="6705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Unleavened Bread – death &amp; burial</a:t>
            </a:r>
          </a:p>
        </p:txBody>
      </p:sp>
      <p:sp>
        <p:nvSpPr>
          <p:cNvPr id="7" name="Content Placeholder 2"/>
          <p:cNvSpPr txBox="1">
            <a:spLocks/>
          </p:cNvSpPr>
          <p:nvPr/>
        </p:nvSpPr>
        <p:spPr bwMode="auto">
          <a:xfrm>
            <a:off x="1295400" y="2743200"/>
            <a:ext cx="5410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Firstfruits – the resurrection</a:t>
            </a:r>
          </a:p>
        </p:txBody>
      </p:sp>
      <p:sp>
        <p:nvSpPr>
          <p:cNvPr id="10" name="Content Placeholder 2"/>
          <p:cNvSpPr txBox="1">
            <a:spLocks/>
          </p:cNvSpPr>
          <p:nvPr/>
        </p:nvSpPr>
        <p:spPr bwMode="auto">
          <a:xfrm>
            <a:off x="685800" y="37338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3 Fall Appointed Times</a:t>
            </a:r>
          </a:p>
        </p:txBody>
      </p:sp>
      <p:sp>
        <p:nvSpPr>
          <p:cNvPr id="11" name="Content Placeholder 2"/>
          <p:cNvSpPr txBox="1">
            <a:spLocks/>
          </p:cNvSpPr>
          <p:nvPr/>
        </p:nvSpPr>
        <p:spPr bwMode="auto">
          <a:xfrm>
            <a:off x="1219200" y="4437888"/>
            <a:ext cx="4953000" cy="11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future events symbolic</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of the second coming</a:t>
            </a:r>
          </a:p>
        </p:txBody>
      </p:sp>
    </p:spTree>
    <p:extLst>
      <p:ext uri="{BB962C8B-B14F-4D97-AF65-F5344CB8AC3E}">
        <p14:creationId xmlns:p14="http://schemas.microsoft.com/office/powerpoint/2010/main" val="427379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33400" y="856488"/>
            <a:ext cx="5943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Trumpets</a:t>
            </a:r>
            <a:r>
              <a:rPr lang="en-US" dirty="0" smtClean="0">
                <a:solidFill>
                  <a:schemeClr val="bg1"/>
                </a:solidFill>
                <a:latin typeface="Arial" pitchFamily="34" charset="0"/>
                <a:cs typeface="Arial" pitchFamily="34" charset="0"/>
              </a:rPr>
              <a:t> – </a:t>
            </a:r>
            <a:r>
              <a:rPr lang="en-US" dirty="0" smtClean="0">
                <a:solidFill>
                  <a:schemeClr val="bg1">
                    <a:lumMod val="65000"/>
                  </a:schemeClr>
                </a:solidFill>
                <a:latin typeface="Arial" pitchFamily="34" charset="0"/>
                <a:cs typeface="Arial" pitchFamily="34" charset="0"/>
              </a:rPr>
              <a:t>Leviticus 23:23-25</a:t>
            </a:r>
          </a:p>
        </p:txBody>
      </p:sp>
      <p:sp>
        <p:nvSpPr>
          <p:cNvPr id="6" name="Content Placeholder 2"/>
          <p:cNvSpPr txBox="1">
            <a:spLocks/>
          </p:cNvSpPr>
          <p:nvPr/>
        </p:nvSpPr>
        <p:spPr bwMode="auto">
          <a:xfrm>
            <a:off x="609600" y="2215896"/>
            <a:ext cx="6705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Atonement</a:t>
            </a:r>
            <a:r>
              <a:rPr lang="en-US" dirty="0" smtClean="0">
                <a:solidFill>
                  <a:schemeClr val="bg1"/>
                </a:solidFill>
                <a:latin typeface="Arial" pitchFamily="34" charset="0"/>
                <a:cs typeface="Arial" pitchFamily="34" charset="0"/>
              </a:rPr>
              <a:t> – </a:t>
            </a:r>
            <a:r>
              <a:rPr lang="en-US" dirty="0" smtClean="0">
                <a:solidFill>
                  <a:schemeClr val="bg1">
                    <a:lumMod val="65000"/>
                  </a:schemeClr>
                </a:solidFill>
                <a:latin typeface="Arial" pitchFamily="34" charset="0"/>
                <a:cs typeface="Arial" pitchFamily="34" charset="0"/>
              </a:rPr>
              <a:t>Leviticus 23:26-32</a:t>
            </a:r>
            <a:endParaRPr lang="en-US" dirty="0" smtClean="0">
              <a:solidFill>
                <a:schemeClr val="bg1"/>
              </a:solidFill>
              <a:latin typeface="Arial" pitchFamily="34" charset="0"/>
              <a:cs typeface="Arial" pitchFamily="34" charset="0"/>
            </a:endParaRPr>
          </a:p>
        </p:txBody>
      </p:sp>
      <p:sp>
        <p:nvSpPr>
          <p:cNvPr id="7" name="Content Placeholder 2"/>
          <p:cNvSpPr txBox="1">
            <a:spLocks/>
          </p:cNvSpPr>
          <p:nvPr/>
        </p:nvSpPr>
        <p:spPr bwMode="auto">
          <a:xfrm>
            <a:off x="609600" y="3581400"/>
            <a:ext cx="624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Tabernacles</a:t>
            </a:r>
            <a:r>
              <a:rPr lang="en-US" dirty="0" smtClean="0">
                <a:solidFill>
                  <a:schemeClr val="bg1"/>
                </a:solidFill>
                <a:latin typeface="Arial" pitchFamily="34" charset="0"/>
                <a:cs typeface="Arial" pitchFamily="34" charset="0"/>
              </a:rPr>
              <a:t> – </a:t>
            </a:r>
            <a:r>
              <a:rPr lang="en-US" dirty="0" smtClean="0">
                <a:solidFill>
                  <a:schemeClr val="bg1">
                    <a:lumMod val="65000"/>
                  </a:schemeClr>
                </a:solidFill>
                <a:latin typeface="Arial" pitchFamily="34" charset="0"/>
                <a:cs typeface="Arial" pitchFamily="34" charset="0"/>
              </a:rPr>
              <a:t>Leviticus 23:33-43</a:t>
            </a:r>
            <a:endParaRPr lang="en-US" dirty="0" smtClean="0">
              <a:solidFill>
                <a:schemeClr val="bg1"/>
              </a:solidFill>
              <a:latin typeface="Arial" pitchFamily="34" charset="0"/>
              <a:cs typeface="Arial" pitchFamily="34" charset="0"/>
            </a:endParaRPr>
          </a:p>
        </p:txBody>
      </p:sp>
      <p:sp>
        <p:nvSpPr>
          <p:cNvPr id="8" name="Content Placeholder 2"/>
          <p:cNvSpPr txBox="1">
            <a:spLocks/>
          </p:cNvSpPr>
          <p:nvPr/>
        </p:nvSpPr>
        <p:spPr bwMode="auto">
          <a:xfrm>
            <a:off x="1066800" y="13716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dirty="0">
                <a:solidFill>
                  <a:schemeClr val="bg1"/>
                </a:solidFill>
                <a:latin typeface="Arial" pitchFamily="34" charset="0"/>
                <a:cs typeface="Arial" pitchFamily="34" charset="0"/>
              </a:rPr>
              <a:t>t</a:t>
            </a:r>
            <a:r>
              <a:rPr lang="en-US" i="1" dirty="0" smtClean="0">
                <a:solidFill>
                  <a:schemeClr val="bg1"/>
                </a:solidFill>
                <a:latin typeface="Arial" pitchFamily="34" charset="0"/>
                <a:cs typeface="Arial" pitchFamily="34" charset="0"/>
              </a:rPr>
              <a:t>he second coming, gathering his people</a:t>
            </a:r>
            <a:endParaRPr lang="en-US" i="1" dirty="0" smtClean="0">
              <a:solidFill>
                <a:schemeClr val="bg1">
                  <a:lumMod val="65000"/>
                </a:schemeClr>
              </a:solidFill>
              <a:latin typeface="Arial" pitchFamily="34" charset="0"/>
              <a:cs typeface="Arial" pitchFamily="34" charset="0"/>
            </a:endParaRPr>
          </a:p>
        </p:txBody>
      </p:sp>
      <p:sp>
        <p:nvSpPr>
          <p:cNvPr id="9" name="Content Placeholder 2"/>
          <p:cNvSpPr txBox="1">
            <a:spLocks/>
          </p:cNvSpPr>
          <p:nvPr/>
        </p:nvSpPr>
        <p:spPr bwMode="auto">
          <a:xfrm>
            <a:off x="1066800" y="26670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dirty="0" smtClean="0">
                <a:solidFill>
                  <a:schemeClr val="bg1"/>
                </a:solidFill>
                <a:latin typeface="Arial" pitchFamily="34" charset="0"/>
                <a:cs typeface="Arial" pitchFamily="34" charset="0"/>
              </a:rPr>
              <a:t>judgment day, standing before His throne</a:t>
            </a:r>
            <a:endParaRPr lang="en-US" i="1" dirty="0" smtClean="0">
              <a:solidFill>
                <a:schemeClr val="bg1">
                  <a:lumMod val="65000"/>
                </a:schemeClr>
              </a:solidFill>
              <a:latin typeface="Arial" pitchFamily="34" charset="0"/>
              <a:cs typeface="Arial" pitchFamily="34" charset="0"/>
            </a:endParaRPr>
          </a:p>
        </p:txBody>
      </p:sp>
      <p:sp>
        <p:nvSpPr>
          <p:cNvPr id="10" name="Content Placeholder 2"/>
          <p:cNvSpPr txBox="1">
            <a:spLocks/>
          </p:cNvSpPr>
          <p:nvPr/>
        </p:nvSpPr>
        <p:spPr bwMode="auto">
          <a:xfrm>
            <a:off x="1143000" y="4114800"/>
            <a:ext cx="411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dirty="0" smtClean="0">
                <a:solidFill>
                  <a:schemeClr val="bg1"/>
                </a:solidFill>
                <a:latin typeface="Arial" pitchFamily="34" charset="0"/>
                <a:cs typeface="Arial" pitchFamily="34" charset="0"/>
              </a:rPr>
              <a:t>the millennial reign, </a:t>
            </a:r>
            <a:br>
              <a:rPr lang="en-US" i="1" dirty="0" smtClean="0">
                <a:solidFill>
                  <a:schemeClr val="bg1"/>
                </a:solidFill>
                <a:latin typeface="Arial" pitchFamily="34" charset="0"/>
                <a:cs typeface="Arial" pitchFamily="34" charset="0"/>
              </a:rPr>
            </a:br>
            <a:r>
              <a:rPr lang="en-US" i="1" dirty="0" smtClean="0">
                <a:solidFill>
                  <a:schemeClr val="bg1"/>
                </a:solidFill>
                <a:latin typeface="Arial" pitchFamily="34" charset="0"/>
                <a:cs typeface="Arial" pitchFamily="34" charset="0"/>
              </a:rPr>
              <a:t>living in His presence</a:t>
            </a:r>
            <a:endParaRPr lang="en-US" i="1" dirty="0" smtClean="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146838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696200" cy="21336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23:21 </a:t>
            </a:r>
          </a:p>
          <a:p>
            <a:pPr marL="0" indent="0">
              <a:buNone/>
            </a:pPr>
            <a:r>
              <a:rPr lang="en-US" dirty="0">
                <a:solidFill>
                  <a:srgbClr val="F89378"/>
                </a:solidFill>
                <a:latin typeface="Arial" pitchFamily="34" charset="0"/>
                <a:cs typeface="Arial" pitchFamily="34" charset="0"/>
              </a:rPr>
              <a:t>It is a statute forever </a:t>
            </a:r>
            <a:r>
              <a:rPr lang="en-US" dirty="0" smtClean="0">
                <a:solidFill>
                  <a:schemeClr val="bg1"/>
                </a:solidFill>
                <a:latin typeface="Arial" pitchFamily="34" charset="0"/>
                <a:cs typeface="Arial" pitchFamily="34" charset="0"/>
              </a:rPr>
              <a:t>in </a:t>
            </a:r>
            <a:r>
              <a:rPr lang="en-US" dirty="0">
                <a:solidFill>
                  <a:schemeClr val="bg1"/>
                </a:solidFill>
                <a:latin typeface="Arial" pitchFamily="34" charset="0"/>
                <a:cs typeface="Arial" pitchFamily="34" charset="0"/>
              </a:rPr>
              <a:t>all your dwelling places </a:t>
            </a:r>
            <a:r>
              <a:rPr lang="en-US" dirty="0" smtClean="0">
                <a:solidFill>
                  <a:schemeClr val="bg1"/>
                </a:solidFill>
                <a:latin typeface="Arial" pitchFamily="34" charset="0"/>
                <a:cs typeface="Arial" pitchFamily="34" charset="0"/>
              </a:rPr>
              <a:t>throughout </a:t>
            </a:r>
            <a:r>
              <a:rPr lang="en-US" dirty="0">
                <a:solidFill>
                  <a:schemeClr val="bg1"/>
                </a:solidFill>
                <a:latin typeface="Arial" pitchFamily="34" charset="0"/>
                <a:cs typeface="Arial" pitchFamily="34" charset="0"/>
              </a:rPr>
              <a:t>your generations.</a:t>
            </a:r>
            <a:endParaRPr lang="en-US" dirty="0"/>
          </a:p>
        </p:txBody>
      </p:sp>
    </p:spTree>
    <p:extLst>
      <p:ext uri="{BB962C8B-B14F-4D97-AF65-F5344CB8AC3E}">
        <p14:creationId xmlns:p14="http://schemas.microsoft.com/office/powerpoint/2010/main" val="9187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3810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accent3"/>
                </a:solidFill>
                <a:latin typeface="Arial" pitchFamily="34" charset="0"/>
                <a:cs typeface="Arial" pitchFamily="34" charset="0"/>
              </a:rPr>
              <a:t>3 Spring Appointed Times</a:t>
            </a:r>
          </a:p>
        </p:txBody>
      </p:sp>
      <p:sp>
        <p:nvSpPr>
          <p:cNvPr id="5" name="Content Placeholder 2"/>
          <p:cNvSpPr txBox="1">
            <a:spLocks/>
          </p:cNvSpPr>
          <p:nvPr/>
        </p:nvSpPr>
        <p:spPr bwMode="auto">
          <a:xfrm>
            <a:off x="1295400" y="1066800"/>
            <a:ext cx="4953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2">
                    <a:lumMod val="40000"/>
                    <a:lumOff val="60000"/>
                  </a:schemeClr>
                </a:solidFill>
                <a:latin typeface="Arial" pitchFamily="34" charset="0"/>
                <a:cs typeface="Arial" pitchFamily="34" charset="0"/>
              </a:rPr>
              <a:t>Passover</a:t>
            </a:r>
          </a:p>
          <a:p>
            <a:pPr marL="0" indent="0">
              <a:buFontTx/>
              <a:buNone/>
            </a:pPr>
            <a:r>
              <a:rPr lang="en-US" dirty="0" smtClean="0">
                <a:solidFill>
                  <a:schemeClr val="bg2">
                    <a:lumMod val="40000"/>
                    <a:lumOff val="60000"/>
                  </a:schemeClr>
                </a:solidFill>
                <a:latin typeface="Arial" pitchFamily="34" charset="0"/>
                <a:cs typeface="Arial" pitchFamily="34" charset="0"/>
              </a:rPr>
              <a:t>Unleavened Bread</a:t>
            </a:r>
          </a:p>
          <a:p>
            <a:pPr marL="0" indent="0">
              <a:buFontTx/>
              <a:buNone/>
            </a:pPr>
            <a:r>
              <a:rPr lang="en-US" dirty="0" smtClean="0">
                <a:solidFill>
                  <a:schemeClr val="bg2">
                    <a:lumMod val="40000"/>
                    <a:lumOff val="60000"/>
                  </a:schemeClr>
                </a:solidFill>
                <a:latin typeface="Arial" pitchFamily="34" charset="0"/>
                <a:cs typeface="Arial" pitchFamily="34" charset="0"/>
              </a:rPr>
              <a:t>Firstfruits</a:t>
            </a:r>
            <a:endParaRPr lang="en-US" dirty="0" smtClean="0">
              <a:solidFill>
                <a:schemeClr val="bg2">
                  <a:lumMod val="40000"/>
                  <a:lumOff val="60000"/>
                </a:schemeClr>
              </a:solidFill>
              <a:latin typeface="Arial" pitchFamily="34" charset="0"/>
              <a:cs typeface="Arial" pitchFamily="34" charset="0"/>
            </a:endParaRPr>
          </a:p>
        </p:txBody>
      </p:sp>
      <p:sp>
        <p:nvSpPr>
          <p:cNvPr id="10" name="Content Placeholder 2"/>
          <p:cNvSpPr txBox="1">
            <a:spLocks/>
          </p:cNvSpPr>
          <p:nvPr/>
        </p:nvSpPr>
        <p:spPr bwMode="auto">
          <a:xfrm>
            <a:off x="685800" y="41148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accent3"/>
                </a:solidFill>
                <a:latin typeface="Arial" pitchFamily="34" charset="0"/>
                <a:cs typeface="Arial" pitchFamily="34" charset="0"/>
              </a:rPr>
              <a:t>3 Fall Appointed Times</a:t>
            </a:r>
          </a:p>
        </p:txBody>
      </p:sp>
      <p:sp>
        <p:nvSpPr>
          <p:cNvPr id="11" name="Content Placeholder 2"/>
          <p:cNvSpPr txBox="1">
            <a:spLocks/>
          </p:cNvSpPr>
          <p:nvPr/>
        </p:nvSpPr>
        <p:spPr bwMode="auto">
          <a:xfrm>
            <a:off x="1219200" y="4818888"/>
            <a:ext cx="4953000" cy="165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2">
                    <a:lumMod val="40000"/>
                    <a:lumOff val="60000"/>
                  </a:schemeClr>
                </a:solidFill>
                <a:latin typeface="Arial" pitchFamily="34" charset="0"/>
                <a:cs typeface="Arial" pitchFamily="34" charset="0"/>
              </a:rPr>
              <a:t>Trumpets</a:t>
            </a:r>
          </a:p>
          <a:p>
            <a:pPr marL="0" indent="0">
              <a:buFontTx/>
              <a:buNone/>
            </a:pPr>
            <a:r>
              <a:rPr lang="en-US" dirty="0" smtClean="0">
                <a:solidFill>
                  <a:schemeClr val="bg2">
                    <a:lumMod val="40000"/>
                    <a:lumOff val="60000"/>
                  </a:schemeClr>
                </a:solidFill>
                <a:latin typeface="Arial" pitchFamily="34" charset="0"/>
                <a:cs typeface="Arial" pitchFamily="34" charset="0"/>
              </a:rPr>
              <a:t>Atonement</a:t>
            </a:r>
          </a:p>
          <a:p>
            <a:pPr marL="0" indent="0">
              <a:buFontTx/>
              <a:buNone/>
            </a:pPr>
            <a:r>
              <a:rPr lang="en-US" dirty="0" smtClean="0">
                <a:solidFill>
                  <a:schemeClr val="bg2">
                    <a:lumMod val="40000"/>
                    <a:lumOff val="60000"/>
                  </a:schemeClr>
                </a:solidFill>
                <a:latin typeface="Arial" pitchFamily="34" charset="0"/>
                <a:cs typeface="Arial" pitchFamily="34" charset="0"/>
              </a:rPr>
              <a:t>Tabernacles</a:t>
            </a:r>
            <a:endParaRPr lang="en-US" dirty="0" smtClean="0">
              <a:solidFill>
                <a:schemeClr val="bg2">
                  <a:lumMod val="40000"/>
                  <a:lumOff val="60000"/>
                </a:schemeClr>
              </a:solidFill>
              <a:latin typeface="Arial" pitchFamily="34" charset="0"/>
              <a:cs typeface="Arial" pitchFamily="34" charset="0"/>
            </a:endParaRPr>
          </a:p>
        </p:txBody>
      </p:sp>
      <p:sp>
        <p:nvSpPr>
          <p:cNvPr id="8" name="Content Placeholder 2"/>
          <p:cNvSpPr txBox="1">
            <a:spLocks/>
          </p:cNvSpPr>
          <p:nvPr/>
        </p:nvSpPr>
        <p:spPr bwMode="auto">
          <a:xfrm>
            <a:off x="685800" y="3124200"/>
            <a:ext cx="3733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Shavuot </a:t>
            </a:r>
            <a:r>
              <a:rPr lang="en-US" dirty="0" smtClean="0">
                <a:solidFill>
                  <a:schemeClr val="accent3"/>
                </a:solidFill>
                <a:latin typeface="Arial" pitchFamily="34" charset="0"/>
                <a:cs typeface="Arial" pitchFamily="34" charset="0"/>
              </a:rPr>
              <a:t>=</a:t>
            </a:r>
            <a:r>
              <a:rPr lang="en-US" dirty="0" smtClean="0">
                <a:solidFill>
                  <a:srgbClr val="F89378"/>
                </a:solidFill>
                <a:latin typeface="Arial" pitchFamily="34" charset="0"/>
                <a:cs typeface="Arial" pitchFamily="34" charset="0"/>
              </a:rPr>
              <a:t> “weeks”</a:t>
            </a:r>
            <a:endParaRPr lang="en-US" dirty="0" smtClean="0">
              <a:solidFill>
                <a:srgbClr val="F89378"/>
              </a:solidFill>
              <a:latin typeface="Arial" pitchFamily="34" charset="0"/>
              <a:cs typeface="Arial" pitchFamily="34" charset="0"/>
            </a:endParaRPr>
          </a:p>
        </p:txBody>
      </p:sp>
    </p:spTree>
    <p:extLst>
      <p:ext uri="{BB962C8B-B14F-4D97-AF65-F5344CB8AC3E}">
        <p14:creationId xmlns:p14="http://schemas.microsoft.com/office/powerpoint/2010/main" val="376338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35814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23:15-16, 21</a:t>
            </a:r>
          </a:p>
          <a:p>
            <a:pPr marL="0" indent="0">
              <a:buNone/>
            </a:pPr>
            <a:r>
              <a:rPr lang="en-US" dirty="0" smtClean="0">
                <a:solidFill>
                  <a:schemeClr val="bg1"/>
                </a:solidFill>
                <a:latin typeface="Arial" pitchFamily="34" charset="0"/>
                <a:cs typeface="Arial" pitchFamily="34" charset="0"/>
              </a:rPr>
              <a:t>You shall </a:t>
            </a:r>
            <a:r>
              <a:rPr lang="en-US" dirty="0" smtClean="0">
                <a:solidFill>
                  <a:srgbClr val="F89378"/>
                </a:solidFill>
                <a:latin typeface="Arial" pitchFamily="34" charset="0"/>
                <a:cs typeface="Arial" pitchFamily="34" charset="0"/>
              </a:rPr>
              <a:t>count seven full weeks </a:t>
            </a:r>
            <a:r>
              <a:rPr lang="en-US" dirty="0" smtClean="0">
                <a:solidFill>
                  <a:schemeClr val="bg1"/>
                </a:solidFill>
                <a:latin typeface="Arial" pitchFamily="34" charset="0"/>
                <a:cs typeface="Arial" pitchFamily="34" charset="0"/>
              </a:rPr>
              <a:t>from the day after the Sabbath, from the day that you brought the sheaf of the wave offering. You shall </a:t>
            </a:r>
            <a:r>
              <a:rPr lang="en-US" dirty="0" smtClean="0">
                <a:solidFill>
                  <a:srgbClr val="F89378"/>
                </a:solidFill>
                <a:latin typeface="Arial" pitchFamily="34" charset="0"/>
                <a:cs typeface="Arial" pitchFamily="34" charset="0"/>
              </a:rPr>
              <a:t>count fifty days </a:t>
            </a:r>
            <a:r>
              <a:rPr lang="en-US" dirty="0" smtClean="0">
                <a:solidFill>
                  <a:schemeClr val="bg1"/>
                </a:solidFill>
                <a:latin typeface="Arial" pitchFamily="34" charset="0"/>
                <a:cs typeface="Arial" pitchFamily="34" charset="0"/>
              </a:rPr>
              <a:t>to the day after the seventh Sabbath. Then you shall present a grain offering of new grain to YHWH… </a:t>
            </a:r>
            <a:endParaRPr lang="en-US" dirty="0"/>
          </a:p>
        </p:txBody>
      </p:sp>
      <p:sp>
        <p:nvSpPr>
          <p:cNvPr id="4" name="Content Placeholder 2"/>
          <p:cNvSpPr txBox="1">
            <a:spLocks/>
          </p:cNvSpPr>
          <p:nvPr/>
        </p:nvSpPr>
        <p:spPr bwMode="auto">
          <a:xfrm>
            <a:off x="381000" y="3886200"/>
            <a:ext cx="6705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itchFamily="34" charset="0"/>
                <a:cs typeface="Arial" pitchFamily="34" charset="0"/>
              </a:rPr>
              <a:t>You shall hold a holy convocation. You shall not do any ordinary </a:t>
            </a:r>
            <a:br>
              <a:rPr lang="en-US" kern="0" dirty="0" smtClean="0">
                <a:solidFill>
                  <a:schemeClr val="bg1"/>
                </a:solidFill>
                <a:latin typeface="Arial" pitchFamily="34" charset="0"/>
                <a:cs typeface="Arial" pitchFamily="34" charset="0"/>
              </a:rPr>
            </a:br>
            <a:r>
              <a:rPr lang="en-US" kern="0" dirty="0" smtClean="0">
                <a:solidFill>
                  <a:schemeClr val="bg1"/>
                </a:solidFill>
                <a:latin typeface="Arial" pitchFamily="34" charset="0"/>
                <a:cs typeface="Arial" pitchFamily="34" charset="0"/>
              </a:rPr>
              <a:t>work. </a:t>
            </a:r>
            <a:r>
              <a:rPr lang="en-US" kern="0" dirty="0" smtClean="0">
                <a:solidFill>
                  <a:srgbClr val="F89378"/>
                </a:solidFill>
                <a:latin typeface="Arial" pitchFamily="34" charset="0"/>
                <a:cs typeface="Arial" pitchFamily="34" charset="0"/>
              </a:rPr>
              <a:t>It is a statute forever </a:t>
            </a:r>
            <a:r>
              <a:rPr lang="en-US" kern="0" dirty="0" smtClean="0">
                <a:solidFill>
                  <a:schemeClr val="bg1"/>
                </a:solidFill>
                <a:latin typeface="Arial" pitchFamily="34" charset="0"/>
                <a:cs typeface="Arial" pitchFamily="34" charset="0"/>
              </a:rPr>
              <a:t/>
            </a:r>
            <a:br>
              <a:rPr lang="en-US" kern="0" dirty="0" smtClean="0">
                <a:solidFill>
                  <a:schemeClr val="bg1"/>
                </a:solidFill>
                <a:latin typeface="Arial" pitchFamily="34" charset="0"/>
                <a:cs typeface="Arial" pitchFamily="34" charset="0"/>
              </a:rPr>
            </a:br>
            <a:r>
              <a:rPr lang="en-US" kern="0" dirty="0" smtClean="0">
                <a:solidFill>
                  <a:schemeClr val="bg1"/>
                </a:solidFill>
                <a:latin typeface="Arial" pitchFamily="34" charset="0"/>
                <a:cs typeface="Arial" pitchFamily="34" charset="0"/>
              </a:rPr>
              <a:t>in all your dwelling places </a:t>
            </a:r>
            <a:br>
              <a:rPr lang="en-US" kern="0" dirty="0" smtClean="0">
                <a:solidFill>
                  <a:schemeClr val="bg1"/>
                </a:solidFill>
                <a:latin typeface="Arial" pitchFamily="34" charset="0"/>
                <a:cs typeface="Arial" pitchFamily="34" charset="0"/>
              </a:rPr>
            </a:br>
            <a:r>
              <a:rPr lang="en-US" kern="0" dirty="0" smtClean="0">
                <a:solidFill>
                  <a:schemeClr val="bg1"/>
                </a:solidFill>
                <a:latin typeface="Arial" pitchFamily="34" charset="0"/>
                <a:cs typeface="Arial" pitchFamily="34" charset="0"/>
              </a:rPr>
              <a:t>throughout your generations. </a:t>
            </a:r>
            <a:endParaRPr lang="en-US" kern="0" dirty="0"/>
          </a:p>
        </p:txBody>
      </p:sp>
    </p:spTree>
    <p:extLst>
      <p:ext uri="{BB962C8B-B14F-4D97-AF65-F5344CB8AC3E}">
        <p14:creationId xmlns:p14="http://schemas.microsoft.com/office/powerpoint/2010/main" val="189962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38400" y="719959"/>
            <a:ext cx="4419600" cy="2123658"/>
          </a:xfrm>
          <a:prstGeom prst="rect">
            <a:avLst/>
          </a:prstGeom>
          <a:noFill/>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7200" b="1" dirty="0" smtClean="0">
                <a:ln w="18415" cmpd="sng">
                  <a:solidFill>
                    <a:schemeClr val="bg2">
                      <a:lumMod val="75000"/>
                    </a:schemeClr>
                  </a:solidFill>
                  <a:prstDash val="solid"/>
                </a:ln>
                <a:gradFill>
                  <a:gsLst>
                    <a:gs pos="0">
                      <a:schemeClr val="bg2">
                        <a:lumMod val="20000"/>
                        <a:lumOff val="80000"/>
                      </a:schemeClr>
                    </a:gs>
                    <a:gs pos="100000">
                      <a:schemeClr val="accent3"/>
                    </a:gs>
                  </a:gsLst>
                  <a:lin ang="5400000" scaled="0"/>
                </a:gradFill>
                <a:effectLst>
                  <a:outerShdw blurRad="38100" dist="38100" dir="2700000" algn="tl">
                    <a:srgbClr val="000000">
                      <a:alpha val="43137"/>
                    </a:srgbClr>
                  </a:outerShdw>
                </a:effectLst>
                <a:latin typeface="Arial" pitchFamily="34" charset="0"/>
                <a:ea typeface="Aegean" pitchFamily="34" charset="0"/>
                <a:cs typeface="Arial" pitchFamily="34" charset="0"/>
              </a:rPr>
              <a:t>Shavuot</a:t>
            </a:r>
          </a:p>
          <a:p>
            <a:pPr algn="ctr"/>
            <a:r>
              <a:rPr lang="en-US" sz="6000" b="1" dirty="0" smtClean="0">
                <a:ln w="18415" cmpd="sng">
                  <a:solidFill>
                    <a:schemeClr val="bg2">
                      <a:lumMod val="75000"/>
                    </a:schemeClr>
                  </a:solidFill>
                  <a:prstDash val="solid"/>
                </a:ln>
                <a:gradFill>
                  <a:gsLst>
                    <a:gs pos="0">
                      <a:schemeClr val="bg2">
                        <a:lumMod val="20000"/>
                        <a:lumOff val="80000"/>
                      </a:schemeClr>
                    </a:gs>
                    <a:gs pos="100000">
                      <a:schemeClr val="accent3"/>
                    </a:gs>
                  </a:gsLst>
                  <a:lin ang="5400000" scaled="0"/>
                </a:gradFill>
                <a:effectLst>
                  <a:outerShdw blurRad="38100" dist="38100" dir="2700000" algn="tl">
                    <a:srgbClr val="000000">
                      <a:alpha val="43137"/>
                    </a:srgbClr>
                  </a:outerShdw>
                </a:effectLst>
                <a:latin typeface="Arial" pitchFamily="34" charset="0"/>
                <a:ea typeface="Aegean" pitchFamily="34" charset="0"/>
                <a:cs typeface="Arial" pitchFamily="34" charset="0"/>
              </a:rPr>
              <a:t>“Weeks”</a:t>
            </a:r>
            <a:endParaRPr lang="en-US" sz="6000" b="1" dirty="0">
              <a:ln w="18415" cmpd="sng">
                <a:solidFill>
                  <a:schemeClr val="bg2">
                    <a:lumMod val="75000"/>
                  </a:schemeClr>
                </a:solidFill>
                <a:prstDash val="solid"/>
              </a:ln>
              <a:gradFill>
                <a:gsLst>
                  <a:gs pos="0">
                    <a:schemeClr val="bg2">
                      <a:lumMod val="20000"/>
                      <a:lumOff val="80000"/>
                    </a:schemeClr>
                  </a:gs>
                  <a:gs pos="100000">
                    <a:schemeClr val="accent3"/>
                  </a:gs>
                </a:gsLst>
                <a:lin ang="5400000" scaled="0"/>
              </a:gradFill>
              <a:effectLst>
                <a:outerShdw blurRad="38100" dist="38100" dir="2700000" algn="tl">
                  <a:srgbClr val="000000">
                    <a:alpha val="43137"/>
                  </a:srgbClr>
                </a:outerShdw>
              </a:effectLst>
              <a:latin typeface="Arial" pitchFamily="34" charset="0"/>
              <a:ea typeface="Aegean" pitchFamily="34" charset="0"/>
              <a:cs typeface="Arial" pitchFamily="34" charset="0"/>
            </a:endParaRPr>
          </a:p>
        </p:txBody>
      </p:sp>
    </p:spTree>
    <p:extLst>
      <p:ext uri="{BB962C8B-B14F-4D97-AF65-F5344CB8AC3E}">
        <p14:creationId xmlns:p14="http://schemas.microsoft.com/office/powerpoint/2010/main" val="226436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52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848600" cy="2667000"/>
          </a:xfrm>
        </p:spPr>
        <p:txBody>
          <a:bodyPr/>
          <a:lstStyle/>
          <a:p>
            <a:pPr marL="0" indent="0">
              <a:buNone/>
            </a:pPr>
            <a:r>
              <a:rPr lang="en-US" i="1" dirty="0" smtClean="0">
                <a:solidFill>
                  <a:schemeClr val="bg1">
                    <a:lumMod val="65000"/>
                  </a:schemeClr>
                </a:solidFill>
                <a:latin typeface="Arial" pitchFamily="34" charset="0"/>
                <a:cs typeface="Arial" pitchFamily="34" charset="0"/>
              </a:rPr>
              <a:t>Exodus 19:1</a:t>
            </a:r>
          </a:p>
          <a:p>
            <a:pPr marL="0" indent="0">
              <a:buNone/>
            </a:pPr>
            <a:r>
              <a:rPr lang="en-US" dirty="0" smtClean="0">
                <a:solidFill>
                  <a:srgbClr val="F89378"/>
                </a:solidFill>
                <a:latin typeface="Arial" pitchFamily="34" charset="0"/>
                <a:cs typeface="Arial" pitchFamily="34" charset="0"/>
              </a:rPr>
              <a:t>On the third new moon </a:t>
            </a:r>
            <a:r>
              <a:rPr lang="en-US" dirty="0" smtClean="0">
                <a:solidFill>
                  <a:schemeClr val="bg1"/>
                </a:solidFill>
                <a:latin typeface="Arial" pitchFamily="34" charset="0"/>
                <a:cs typeface="Arial" pitchFamily="34" charset="0"/>
              </a:rPr>
              <a:t>after the people of Israel had gone out of the land of Egypt, </a:t>
            </a:r>
            <a:r>
              <a:rPr lang="en-US" dirty="0" smtClean="0">
                <a:solidFill>
                  <a:srgbClr val="F89378"/>
                </a:solidFill>
                <a:latin typeface="Arial" pitchFamily="34" charset="0"/>
                <a:cs typeface="Arial" pitchFamily="34" charset="0"/>
              </a:rPr>
              <a:t>on that day </a:t>
            </a:r>
            <a:r>
              <a:rPr lang="en-US" dirty="0" smtClean="0">
                <a:solidFill>
                  <a:schemeClr val="bg1"/>
                </a:solidFill>
                <a:latin typeface="Arial" pitchFamily="34" charset="0"/>
                <a:cs typeface="Arial" pitchFamily="34" charset="0"/>
              </a:rPr>
              <a:t>they came into the wilderness of Sinai. </a:t>
            </a:r>
            <a:endParaRPr lang="en-US" dirty="0"/>
          </a:p>
        </p:txBody>
      </p:sp>
    </p:spTree>
    <p:extLst>
      <p:ext uri="{BB962C8B-B14F-4D97-AF65-F5344CB8AC3E}">
        <p14:creationId xmlns:p14="http://schemas.microsoft.com/office/powerpoint/2010/main" val="241980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381000" y="352044"/>
            <a:ext cx="495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Day 1.  </a:t>
            </a:r>
            <a:r>
              <a:rPr lang="en-US" dirty="0" smtClean="0">
                <a:solidFill>
                  <a:schemeClr val="bg1"/>
                </a:solidFill>
                <a:latin typeface="Arial" pitchFamily="34" charset="0"/>
                <a:cs typeface="Arial" pitchFamily="34" charset="0"/>
              </a:rPr>
              <a:t>Arrive at Sinai</a:t>
            </a:r>
          </a:p>
        </p:txBody>
      </p:sp>
      <p:sp>
        <p:nvSpPr>
          <p:cNvPr id="10" name="Content Placeholder 2"/>
          <p:cNvSpPr txBox="1">
            <a:spLocks/>
          </p:cNvSpPr>
          <p:nvPr/>
        </p:nvSpPr>
        <p:spPr bwMode="auto">
          <a:xfrm>
            <a:off x="381000" y="1133856"/>
            <a:ext cx="7696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Day 2.  </a:t>
            </a:r>
            <a:r>
              <a:rPr lang="en-US" dirty="0" smtClean="0">
                <a:solidFill>
                  <a:schemeClr val="bg1"/>
                </a:solidFill>
                <a:latin typeface="Arial" pitchFamily="34" charset="0"/>
                <a:cs typeface="Arial" pitchFamily="34" charset="0"/>
              </a:rPr>
              <a:t>Moses up &amp; down mountain</a:t>
            </a:r>
          </a:p>
        </p:txBody>
      </p:sp>
    </p:spTree>
    <p:extLst>
      <p:ext uri="{BB962C8B-B14F-4D97-AF65-F5344CB8AC3E}">
        <p14:creationId xmlns:p14="http://schemas.microsoft.com/office/powerpoint/2010/main" val="27848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dl\Pictures\Israel Photos\Israel-Jordan-Sinai Nov 07\Sinai Nov 2007\Jebel Katrina Hike 46 - View of Musa - Nov 2007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1524000" y="228600"/>
            <a:ext cx="5943600" cy="533400"/>
          </a:xfrm>
        </p:spPr>
        <p:txBody>
          <a:bodyPr/>
          <a:lstStyle/>
          <a:p>
            <a:pPr marL="0" indent="0">
              <a:buNone/>
            </a:pPr>
            <a:r>
              <a:rPr lang="en-US" b="1" dirty="0" smtClean="0">
                <a:latin typeface="Arial" pitchFamily="34" charset="0"/>
                <a:cs typeface="Arial" pitchFamily="34" charset="0"/>
              </a:rPr>
              <a:t>Mt. Sinai (traditional location)</a:t>
            </a:r>
            <a:endParaRPr lang="en-US" b="1" dirty="0"/>
          </a:p>
        </p:txBody>
      </p:sp>
    </p:spTree>
    <p:extLst>
      <p:ext uri="{BB962C8B-B14F-4D97-AF65-F5344CB8AC3E}">
        <p14:creationId xmlns:p14="http://schemas.microsoft.com/office/powerpoint/2010/main" val="39725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304800" y="352044"/>
            <a:ext cx="495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Day 1.  </a:t>
            </a:r>
            <a:r>
              <a:rPr lang="en-US" dirty="0" smtClean="0">
                <a:solidFill>
                  <a:schemeClr val="bg1"/>
                </a:solidFill>
                <a:latin typeface="Arial" pitchFamily="34" charset="0"/>
                <a:cs typeface="Arial" pitchFamily="34" charset="0"/>
              </a:rPr>
              <a:t>Arrive at Sinai</a:t>
            </a:r>
          </a:p>
        </p:txBody>
      </p:sp>
      <p:sp>
        <p:nvSpPr>
          <p:cNvPr id="10" name="Content Placeholder 2"/>
          <p:cNvSpPr txBox="1">
            <a:spLocks/>
          </p:cNvSpPr>
          <p:nvPr/>
        </p:nvSpPr>
        <p:spPr bwMode="auto">
          <a:xfrm>
            <a:off x="304800" y="1133856"/>
            <a:ext cx="7696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Day 2.  </a:t>
            </a:r>
            <a:r>
              <a:rPr lang="en-US" dirty="0" smtClean="0">
                <a:solidFill>
                  <a:schemeClr val="bg1"/>
                </a:solidFill>
                <a:latin typeface="Arial" pitchFamily="34" charset="0"/>
                <a:cs typeface="Arial" pitchFamily="34" charset="0"/>
              </a:rPr>
              <a:t>Moses up &amp; down mountain</a:t>
            </a:r>
          </a:p>
        </p:txBody>
      </p:sp>
      <p:sp>
        <p:nvSpPr>
          <p:cNvPr id="11" name="Content Placeholder 2"/>
          <p:cNvSpPr txBox="1">
            <a:spLocks/>
          </p:cNvSpPr>
          <p:nvPr/>
        </p:nvSpPr>
        <p:spPr bwMode="auto">
          <a:xfrm>
            <a:off x="304800" y="1865376"/>
            <a:ext cx="6647688" cy="103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Day 3.  </a:t>
            </a:r>
            <a:r>
              <a:rPr lang="en-US" dirty="0" smtClean="0">
                <a:solidFill>
                  <a:schemeClr val="bg1"/>
                </a:solidFill>
                <a:latin typeface="Arial" pitchFamily="34" charset="0"/>
                <a:cs typeface="Arial" pitchFamily="34" charset="0"/>
              </a:rPr>
              <a:t>Moses up &amp; down mountain</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	    1</a:t>
            </a:r>
            <a:r>
              <a:rPr lang="en-US" baseline="30000" dirty="0" smtClean="0">
                <a:solidFill>
                  <a:schemeClr val="bg1"/>
                </a:solidFill>
                <a:latin typeface="Arial" pitchFamily="34" charset="0"/>
                <a:cs typeface="Arial" pitchFamily="34" charset="0"/>
              </a:rPr>
              <a:t>st</a:t>
            </a:r>
            <a:r>
              <a:rPr lang="en-US" dirty="0" smtClean="0">
                <a:solidFill>
                  <a:schemeClr val="bg1"/>
                </a:solidFill>
                <a:latin typeface="Arial" pitchFamily="34" charset="0"/>
                <a:cs typeface="Arial" pitchFamily="34" charset="0"/>
              </a:rPr>
              <a:t> day of preparation</a:t>
            </a:r>
          </a:p>
        </p:txBody>
      </p:sp>
      <p:sp>
        <p:nvSpPr>
          <p:cNvPr id="17" name="Content Placeholder 2"/>
          <p:cNvSpPr txBox="1">
            <a:spLocks/>
          </p:cNvSpPr>
          <p:nvPr/>
        </p:nvSpPr>
        <p:spPr bwMode="auto">
          <a:xfrm>
            <a:off x="304800" y="3048000"/>
            <a:ext cx="7696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Day 4.  </a:t>
            </a:r>
            <a:r>
              <a:rPr lang="en-US" dirty="0" smtClean="0">
                <a:solidFill>
                  <a:schemeClr val="bg1"/>
                </a:solidFill>
                <a:latin typeface="Arial" pitchFamily="34" charset="0"/>
                <a:cs typeface="Arial" pitchFamily="34" charset="0"/>
              </a:rPr>
              <a:t>2</a:t>
            </a:r>
            <a:r>
              <a:rPr lang="en-US" baseline="30000" dirty="0" smtClean="0">
                <a:solidFill>
                  <a:schemeClr val="bg1"/>
                </a:solidFill>
                <a:latin typeface="Arial" pitchFamily="34" charset="0"/>
                <a:cs typeface="Arial" pitchFamily="34" charset="0"/>
              </a:rPr>
              <a:t>nd</a:t>
            </a:r>
            <a:r>
              <a:rPr lang="en-US" dirty="0" smtClean="0">
                <a:solidFill>
                  <a:schemeClr val="bg1"/>
                </a:solidFill>
                <a:latin typeface="Arial" pitchFamily="34" charset="0"/>
                <a:cs typeface="Arial" pitchFamily="34" charset="0"/>
              </a:rPr>
              <a:t> day of preparation</a:t>
            </a:r>
          </a:p>
        </p:txBody>
      </p:sp>
      <p:sp>
        <p:nvSpPr>
          <p:cNvPr id="18" name="Content Placeholder 2"/>
          <p:cNvSpPr txBox="1">
            <a:spLocks/>
          </p:cNvSpPr>
          <p:nvPr/>
        </p:nvSpPr>
        <p:spPr bwMode="auto">
          <a:xfrm>
            <a:off x="304800" y="3886200"/>
            <a:ext cx="56570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Day 5.  </a:t>
            </a:r>
            <a:r>
              <a:rPr lang="en-US" dirty="0">
                <a:solidFill>
                  <a:schemeClr val="bg1"/>
                </a:solidFill>
                <a:latin typeface="Arial" pitchFamily="34" charset="0"/>
                <a:cs typeface="Arial" pitchFamily="34" charset="0"/>
              </a:rPr>
              <a:t>3</a:t>
            </a:r>
            <a:r>
              <a:rPr lang="en-US" baseline="30000" dirty="0" smtClean="0">
                <a:solidFill>
                  <a:schemeClr val="bg1"/>
                </a:solidFill>
                <a:latin typeface="Arial" pitchFamily="34" charset="0"/>
                <a:cs typeface="Arial" pitchFamily="34" charset="0"/>
              </a:rPr>
              <a:t>nd</a:t>
            </a:r>
            <a:r>
              <a:rPr lang="en-US" dirty="0" smtClean="0">
                <a:solidFill>
                  <a:schemeClr val="bg1"/>
                </a:solidFill>
                <a:latin typeface="Arial" pitchFamily="34" charset="0"/>
                <a:cs typeface="Arial" pitchFamily="34" charset="0"/>
              </a:rPr>
              <a:t> day of preparation</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	    Moses up &amp; down mt.</a:t>
            </a:r>
          </a:p>
        </p:txBody>
      </p:sp>
      <p:sp>
        <p:nvSpPr>
          <p:cNvPr id="19" name="Content Placeholder 2"/>
          <p:cNvSpPr txBox="1">
            <a:spLocks/>
          </p:cNvSpPr>
          <p:nvPr/>
        </p:nvSpPr>
        <p:spPr bwMode="auto">
          <a:xfrm>
            <a:off x="304800" y="5093208"/>
            <a:ext cx="5885688" cy="115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Day 6.  </a:t>
            </a:r>
            <a:r>
              <a:rPr lang="en-US" dirty="0" smtClean="0">
                <a:solidFill>
                  <a:schemeClr val="bg1"/>
                </a:solidFill>
                <a:latin typeface="Arial" pitchFamily="34" charset="0"/>
                <a:cs typeface="Arial" pitchFamily="34" charset="0"/>
              </a:rPr>
              <a:t>Moses &amp; Aaron go up</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	    YHWH speaks</a:t>
            </a:r>
          </a:p>
        </p:txBody>
      </p:sp>
    </p:spTree>
    <p:extLst>
      <p:ext uri="{BB962C8B-B14F-4D97-AF65-F5344CB8AC3E}">
        <p14:creationId xmlns:p14="http://schemas.microsoft.com/office/powerpoint/2010/main" val="31274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79"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1371602"/>
            <a:ext cx="9928164" cy="35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Content Placeholder 2"/>
          <p:cNvSpPr txBox="1">
            <a:spLocks/>
          </p:cNvSpPr>
          <p:nvPr/>
        </p:nvSpPr>
        <p:spPr bwMode="auto">
          <a:xfrm>
            <a:off x="228600" y="609600"/>
            <a:ext cx="876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b="1" kern="0" smtClean="0">
                <a:solidFill>
                  <a:schemeClr val="bg1">
                    <a:lumMod val="95000"/>
                  </a:schemeClr>
                </a:solidFill>
                <a:latin typeface="Arial" pitchFamily="34" charset="0"/>
                <a:cs typeface="Arial" pitchFamily="34" charset="0"/>
              </a:rPr>
              <a:t>Timing of Shavuot &amp; the Ten Words</a:t>
            </a:r>
            <a:endParaRPr lang="en-US" b="1" kern="0" dirty="0">
              <a:solidFill>
                <a:schemeClr val="bg1">
                  <a:lumMod val="95000"/>
                </a:schemeClr>
              </a:solidFill>
            </a:endParaRPr>
          </a:p>
        </p:txBody>
      </p:sp>
    </p:spTree>
    <p:extLst>
      <p:ext uri="{BB962C8B-B14F-4D97-AF65-F5344CB8AC3E}">
        <p14:creationId xmlns:p14="http://schemas.microsoft.com/office/powerpoint/2010/main" val="3689634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48" name="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1371600"/>
            <a:ext cx="9928164" cy="35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 name="Content Placeholder 2"/>
          <p:cNvSpPr txBox="1">
            <a:spLocks/>
          </p:cNvSpPr>
          <p:nvPr/>
        </p:nvSpPr>
        <p:spPr bwMode="auto">
          <a:xfrm>
            <a:off x="228600" y="609600"/>
            <a:ext cx="876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b="1" kern="0" smtClean="0">
                <a:solidFill>
                  <a:schemeClr val="bg1">
                    <a:lumMod val="95000"/>
                  </a:schemeClr>
                </a:solidFill>
                <a:latin typeface="Arial" pitchFamily="34" charset="0"/>
                <a:cs typeface="Arial" pitchFamily="34" charset="0"/>
              </a:rPr>
              <a:t>Timing of Shavuot &amp; the Ten Words</a:t>
            </a:r>
            <a:endParaRPr lang="en-US" b="1" kern="0" dirty="0">
              <a:solidFill>
                <a:schemeClr val="bg1">
                  <a:lumMod val="95000"/>
                </a:schemeClr>
              </a:solidFill>
            </a:endParaRPr>
          </a:p>
        </p:txBody>
      </p:sp>
    </p:spTree>
    <p:extLst>
      <p:ext uri="{BB962C8B-B14F-4D97-AF65-F5344CB8AC3E}">
        <p14:creationId xmlns:p14="http://schemas.microsoft.com/office/powerpoint/2010/main" val="2185602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63000" cy="609600"/>
          </a:xfrm>
        </p:spPr>
        <p:txBody>
          <a:bodyPr/>
          <a:lstStyle/>
          <a:p>
            <a:pPr marL="0" indent="0" algn="ctr">
              <a:buNone/>
            </a:pPr>
            <a:r>
              <a:rPr lang="en-US" b="1" dirty="0" smtClean="0">
                <a:solidFill>
                  <a:schemeClr val="bg1">
                    <a:lumMod val="95000"/>
                  </a:schemeClr>
                </a:solidFill>
                <a:latin typeface="Arial" pitchFamily="34" charset="0"/>
                <a:cs typeface="Arial" pitchFamily="34" charset="0"/>
              </a:rPr>
              <a:t>Timing of Shavuot &amp; the Ten Words</a:t>
            </a:r>
            <a:endParaRPr lang="en-US" b="1" dirty="0">
              <a:solidFill>
                <a:schemeClr val="bg1">
                  <a:lumMod val="95000"/>
                </a:schemeClr>
              </a:solidFill>
            </a:endParaRPr>
          </a:p>
        </p:txBody>
      </p:sp>
      <p:pic>
        <p:nvPicPr>
          <p:cNvPr id="10266"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 y="1371600"/>
            <a:ext cx="9928164" cy="35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779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543800" cy="1600200"/>
          </a:xfrm>
        </p:spPr>
        <p:txBody>
          <a:bodyPr/>
          <a:lstStyle/>
          <a:p>
            <a:pPr marL="0" indent="0">
              <a:buNone/>
            </a:pPr>
            <a:r>
              <a:rPr lang="en-US" i="1" dirty="0" smtClean="0">
                <a:solidFill>
                  <a:schemeClr val="bg1">
                    <a:lumMod val="65000"/>
                  </a:schemeClr>
                </a:solidFill>
                <a:latin typeface="Arial" pitchFamily="34" charset="0"/>
                <a:cs typeface="Arial" pitchFamily="34" charset="0"/>
              </a:rPr>
              <a:t>Ex 20:2  </a:t>
            </a:r>
            <a:br>
              <a:rPr lang="en-US" i="1"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I am YHWH your God, who brought you out of the land of Egypt.</a:t>
            </a:r>
            <a:endParaRPr lang="en-US" dirty="0">
              <a:solidFill>
                <a:schemeClr val="bg1"/>
              </a:solidFill>
            </a:endParaRPr>
          </a:p>
        </p:txBody>
      </p:sp>
      <p:sp>
        <p:nvSpPr>
          <p:cNvPr id="4" name="Content Placeholder 2"/>
          <p:cNvSpPr txBox="1">
            <a:spLocks/>
          </p:cNvSpPr>
          <p:nvPr/>
        </p:nvSpPr>
        <p:spPr bwMode="auto">
          <a:xfrm>
            <a:off x="381000" y="2057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Ex 20:3  </a:t>
            </a:r>
            <a:br>
              <a:rPr lang="en-US" i="1" kern="0" dirty="0" smtClean="0">
                <a:solidFill>
                  <a:schemeClr val="bg1">
                    <a:lumMod val="65000"/>
                  </a:schemeClr>
                </a:solidFill>
                <a:latin typeface="Arial" pitchFamily="34" charset="0"/>
                <a:cs typeface="Arial" pitchFamily="34" charset="0"/>
              </a:rPr>
            </a:br>
            <a:r>
              <a:rPr lang="en-US" kern="0" dirty="0" smtClean="0">
                <a:solidFill>
                  <a:schemeClr val="bg1"/>
                </a:solidFill>
                <a:latin typeface="Arial" pitchFamily="34" charset="0"/>
                <a:cs typeface="Arial" pitchFamily="34" charset="0"/>
              </a:rPr>
              <a:t>You shall have no other gods before me.</a:t>
            </a:r>
            <a:endParaRPr lang="en-US" kern="0" dirty="0">
              <a:solidFill>
                <a:schemeClr val="bg1"/>
              </a:solidFill>
            </a:endParaRPr>
          </a:p>
        </p:txBody>
      </p:sp>
      <p:sp>
        <p:nvSpPr>
          <p:cNvPr id="5" name="Content Placeholder 2"/>
          <p:cNvSpPr txBox="1">
            <a:spLocks/>
          </p:cNvSpPr>
          <p:nvPr/>
        </p:nvSpPr>
        <p:spPr bwMode="auto">
          <a:xfrm>
            <a:off x="381000" y="3352800"/>
            <a:ext cx="563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Ex 20:7  </a:t>
            </a:r>
            <a:br>
              <a:rPr lang="en-US" i="1" kern="0" dirty="0" smtClean="0">
                <a:solidFill>
                  <a:schemeClr val="bg1">
                    <a:lumMod val="65000"/>
                  </a:schemeClr>
                </a:solidFill>
                <a:latin typeface="Arial" pitchFamily="34" charset="0"/>
                <a:cs typeface="Arial" pitchFamily="34" charset="0"/>
              </a:rPr>
            </a:br>
            <a:r>
              <a:rPr lang="en-US" kern="0" dirty="0" smtClean="0">
                <a:solidFill>
                  <a:schemeClr val="bg1"/>
                </a:solidFill>
                <a:latin typeface="Arial" pitchFamily="34" charset="0"/>
                <a:cs typeface="Arial" pitchFamily="34" charset="0"/>
              </a:rPr>
              <a:t>You shall not take the name of YHWH your God in vain.</a:t>
            </a:r>
            <a:endParaRPr lang="en-US" kern="0" dirty="0">
              <a:solidFill>
                <a:schemeClr val="bg1"/>
              </a:solidFill>
            </a:endParaRPr>
          </a:p>
        </p:txBody>
      </p:sp>
    </p:spTree>
    <p:extLst>
      <p:ext uri="{BB962C8B-B14F-4D97-AF65-F5344CB8AC3E}">
        <p14:creationId xmlns:p14="http://schemas.microsoft.com/office/powerpoint/2010/main" val="153102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424" y="228600"/>
            <a:ext cx="8418576" cy="2743200"/>
          </a:xfrm>
        </p:spPr>
        <p:txBody>
          <a:bodyPr/>
          <a:lstStyle/>
          <a:p>
            <a:pPr marL="0" indent="0">
              <a:buNone/>
            </a:pPr>
            <a:r>
              <a:rPr lang="en-US" i="1" dirty="0" smtClean="0">
                <a:solidFill>
                  <a:schemeClr val="bg1">
                    <a:lumMod val="65000"/>
                  </a:schemeClr>
                </a:solidFill>
                <a:latin typeface="Arial" pitchFamily="34" charset="0"/>
                <a:cs typeface="Arial" pitchFamily="34" charset="0"/>
              </a:rPr>
              <a:t>Ex 20:8  </a:t>
            </a:r>
            <a:br>
              <a:rPr lang="en-US" i="1"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Remember the Sabbath day, to keep it holy. Six days you shall labor, and do all your work, but the seventh day is a Sabbath to YHWH your God. On it you shall not do any work.</a:t>
            </a:r>
            <a:endParaRPr lang="en-US" dirty="0">
              <a:solidFill>
                <a:schemeClr val="bg1"/>
              </a:solidFill>
            </a:endParaRPr>
          </a:p>
        </p:txBody>
      </p:sp>
      <p:sp>
        <p:nvSpPr>
          <p:cNvPr id="5" name="Content Placeholder 2"/>
          <p:cNvSpPr txBox="1">
            <a:spLocks/>
          </p:cNvSpPr>
          <p:nvPr/>
        </p:nvSpPr>
        <p:spPr bwMode="auto">
          <a:xfrm>
            <a:off x="414528" y="2971800"/>
            <a:ext cx="563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Ex 20:12  </a:t>
            </a:r>
            <a:br>
              <a:rPr lang="en-US" i="1" kern="0" dirty="0" smtClean="0">
                <a:solidFill>
                  <a:schemeClr val="bg1">
                    <a:lumMod val="65000"/>
                  </a:schemeClr>
                </a:solidFill>
                <a:latin typeface="Arial" pitchFamily="34" charset="0"/>
                <a:cs typeface="Arial" pitchFamily="34" charset="0"/>
              </a:rPr>
            </a:br>
            <a:r>
              <a:rPr lang="en-US" kern="0" dirty="0" smtClean="0">
                <a:solidFill>
                  <a:schemeClr val="bg1"/>
                </a:solidFill>
                <a:latin typeface="Arial" pitchFamily="34" charset="0"/>
                <a:cs typeface="Arial" pitchFamily="34" charset="0"/>
              </a:rPr>
              <a:t>Honor your father and your mother.</a:t>
            </a:r>
            <a:endParaRPr lang="en-US" kern="0" dirty="0">
              <a:solidFill>
                <a:schemeClr val="bg1"/>
              </a:solidFill>
            </a:endParaRPr>
          </a:p>
        </p:txBody>
      </p:sp>
      <p:sp>
        <p:nvSpPr>
          <p:cNvPr id="6" name="Content Placeholder 2"/>
          <p:cNvSpPr txBox="1">
            <a:spLocks/>
          </p:cNvSpPr>
          <p:nvPr/>
        </p:nvSpPr>
        <p:spPr bwMode="auto">
          <a:xfrm>
            <a:off x="414528" y="4724400"/>
            <a:ext cx="563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Ex 20:13  </a:t>
            </a:r>
            <a:br>
              <a:rPr lang="en-US" i="1" kern="0" dirty="0" smtClean="0">
                <a:solidFill>
                  <a:schemeClr val="bg1">
                    <a:lumMod val="65000"/>
                  </a:schemeClr>
                </a:solidFill>
                <a:latin typeface="Arial" pitchFamily="34" charset="0"/>
                <a:cs typeface="Arial" pitchFamily="34" charset="0"/>
              </a:rPr>
            </a:br>
            <a:r>
              <a:rPr lang="en-US" kern="0" dirty="0" smtClean="0">
                <a:solidFill>
                  <a:schemeClr val="bg1"/>
                </a:solidFill>
                <a:latin typeface="Arial" pitchFamily="34" charset="0"/>
                <a:cs typeface="Arial" pitchFamily="34" charset="0"/>
              </a:rPr>
              <a:t>You shall not murder.</a:t>
            </a:r>
            <a:endParaRPr lang="en-US" kern="0" dirty="0">
              <a:solidFill>
                <a:schemeClr val="bg1"/>
              </a:solidFill>
            </a:endParaRPr>
          </a:p>
        </p:txBody>
      </p:sp>
    </p:spTree>
    <p:extLst>
      <p:ext uri="{BB962C8B-B14F-4D97-AF65-F5344CB8AC3E}">
        <p14:creationId xmlns:p14="http://schemas.microsoft.com/office/powerpoint/2010/main" val="240312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3124200"/>
          </a:xfrm>
        </p:spPr>
        <p:txBody>
          <a:bodyPr/>
          <a:lstStyle/>
          <a:p>
            <a:pPr marL="0" indent="0">
              <a:buNone/>
            </a:pPr>
            <a:r>
              <a:rPr lang="en-US" i="1" dirty="0">
                <a:solidFill>
                  <a:schemeClr val="bg1">
                    <a:lumMod val="65000"/>
                  </a:schemeClr>
                </a:solidFill>
                <a:latin typeface="Arial" pitchFamily="34" charset="0"/>
                <a:cs typeface="Arial" pitchFamily="34" charset="0"/>
              </a:rPr>
              <a:t>Leviticus 23:1–2 </a:t>
            </a:r>
            <a:r>
              <a:rPr lang="en-US" i="1" dirty="0">
                <a:solidFill>
                  <a:schemeClr val="bg1"/>
                </a:solidFill>
                <a:latin typeface="Arial" pitchFamily="34" charset="0"/>
                <a:cs typeface="Arial" pitchFamily="34" charset="0"/>
              </a:rPr>
              <a:t/>
            </a:r>
            <a:br>
              <a:rPr lang="en-US" i="1" dirty="0">
                <a:solidFill>
                  <a:schemeClr val="bg1"/>
                </a:solidFill>
                <a:latin typeface="Arial" pitchFamily="34" charset="0"/>
                <a:cs typeface="Arial" pitchFamily="34" charset="0"/>
              </a:rPr>
            </a:br>
            <a:r>
              <a:rPr lang="en-US" dirty="0">
                <a:solidFill>
                  <a:schemeClr val="bg1"/>
                </a:solidFill>
                <a:latin typeface="Arial" pitchFamily="34" charset="0"/>
                <a:cs typeface="Arial" pitchFamily="34" charset="0"/>
              </a:rPr>
              <a:t>The LORD spoke to Moses, saying, “Speak to the people of Israel and say to them, These are the appointed feasts of the LORD that you shall proclaim as holy convocations; they are my appointed </a:t>
            </a:r>
            <a:r>
              <a:rPr lang="en-US" dirty="0" smtClean="0">
                <a:solidFill>
                  <a:schemeClr val="bg1"/>
                </a:solidFill>
                <a:latin typeface="Arial" pitchFamily="34" charset="0"/>
                <a:cs typeface="Arial" pitchFamily="34" charset="0"/>
              </a:rPr>
              <a:t>feasts.”</a:t>
            </a:r>
            <a:r>
              <a:rPr lang="en-US" dirty="0" smtClean="0">
                <a:solidFill>
                  <a:schemeClr val="tx1"/>
                </a:solidFill>
              </a:rPr>
              <a:t>. </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1865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6172200" cy="1143000"/>
          </a:xfrm>
        </p:spPr>
        <p:txBody>
          <a:bodyPr/>
          <a:lstStyle/>
          <a:p>
            <a:pPr marL="0" indent="0">
              <a:buNone/>
            </a:pPr>
            <a:r>
              <a:rPr lang="en-US" i="1" dirty="0" smtClean="0">
                <a:solidFill>
                  <a:schemeClr val="bg1">
                    <a:lumMod val="65000"/>
                  </a:schemeClr>
                </a:solidFill>
                <a:latin typeface="Arial" pitchFamily="34" charset="0"/>
                <a:cs typeface="Arial" pitchFamily="34" charset="0"/>
              </a:rPr>
              <a:t>Ex 20:14 </a:t>
            </a:r>
            <a:br>
              <a:rPr lang="en-US" i="1" dirty="0" smtClean="0">
                <a:solidFill>
                  <a:schemeClr val="bg1">
                    <a:lumMod val="65000"/>
                  </a:schemeClr>
                </a:solidFill>
                <a:latin typeface="Arial" pitchFamily="34" charset="0"/>
                <a:cs typeface="Arial" pitchFamily="34" charset="0"/>
              </a:rPr>
            </a:br>
            <a:r>
              <a:rPr lang="en-US" dirty="0" smtClean="0">
                <a:solidFill>
                  <a:schemeClr val="bg1"/>
                </a:solidFill>
                <a:latin typeface="Arial" pitchFamily="34" charset="0"/>
                <a:cs typeface="Arial" pitchFamily="34" charset="0"/>
              </a:rPr>
              <a:t>You shall not commit adultery.</a:t>
            </a:r>
            <a:endParaRPr lang="en-US" dirty="0">
              <a:solidFill>
                <a:schemeClr val="bg1"/>
              </a:solidFill>
            </a:endParaRPr>
          </a:p>
        </p:txBody>
      </p:sp>
      <p:sp>
        <p:nvSpPr>
          <p:cNvPr id="4" name="Content Placeholder 2"/>
          <p:cNvSpPr txBox="1">
            <a:spLocks/>
          </p:cNvSpPr>
          <p:nvPr/>
        </p:nvSpPr>
        <p:spPr bwMode="auto">
          <a:xfrm>
            <a:off x="399288" y="16764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Ex 20:15  </a:t>
            </a:r>
            <a:br>
              <a:rPr lang="en-US" i="1" kern="0" dirty="0" smtClean="0">
                <a:solidFill>
                  <a:schemeClr val="bg1">
                    <a:lumMod val="65000"/>
                  </a:schemeClr>
                </a:solidFill>
                <a:latin typeface="Arial" pitchFamily="34" charset="0"/>
                <a:cs typeface="Arial" pitchFamily="34" charset="0"/>
              </a:rPr>
            </a:br>
            <a:r>
              <a:rPr lang="en-US" kern="0" dirty="0" smtClean="0">
                <a:solidFill>
                  <a:schemeClr val="bg1"/>
                </a:solidFill>
                <a:latin typeface="Arial" pitchFamily="34" charset="0"/>
                <a:cs typeface="Arial" pitchFamily="34" charset="0"/>
              </a:rPr>
              <a:t>You shall not steal.</a:t>
            </a:r>
            <a:endParaRPr lang="en-US" kern="0" dirty="0">
              <a:solidFill>
                <a:schemeClr val="bg1"/>
              </a:solidFill>
            </a:endParaRPr>
          </a:p>
        </p:txBody>
      </p:sp>
      <p:sp>
        <p:nvSpPr>
          <p:cNvPr id="5" name="Content Placeholder 2"/>
          <p:cNvSpPr txBox="1">
            <a:spLocks/>
          </p:cNvSpPr>
          <p:nvPr/>
        </p:nvSpPr>
        <p:spPr bwMode="auto">
          <a:xfrm>
            <a:off x="399288" y="3093720"/>
            <a:ext cx="5943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Ex 20:16  </a:t>
            </a:r>
            <a:br>
              <a:rPr lang="en-US" i="1" kern="0" dirty="0" smtClean="0">
                <a:solidFill>
                  <a:schemeClr val="bg1">
                    <a:lumMod val="65000"/>
                  </a:schemeClr>
                </a:solidFill>
                <a:latin typeface="Arial" pitchFamily="34" charset="0"/>
                <a:cs typeface="Arial" pitchFamily="34" charset="0"/>
              </a:rPr>
            </a:br>
            <a:r>
              <a:rPr lang="en-US" kern="0" dirty="0" smtClean="0">
                <a:solidFill>
                  <a:schemeClr val="bg1"/>
                </a:solidFill>
                <a:latin typeface="Arial" pitchFamily="34" charset="0"/>
                <a:cs typeface="Arial" pitchFamily="34" charset="0"/>
              </a:rPr>
              <a:t>You shall not bear false witness against your neighbor.</a:t>
            </a:r>
            <a:endParaRPr lang="en-US" kern="0" dirty="0">
              <a:solidFill>
                <a:schemeClr val="bg1"/>
              </a:solidFill>
            </a:endParaRPr>
          </a:p>
        </p:txBody>
      </p:sp>
      <p:sp>
        <p:nvSpPr>
          <p:cNvPr id="6" name="Content Placeholder 2"/>
          <p:cNvSpPr txBox="1">
            <a:spLocks/>
          </p:cNvSpPr>
          <p:nvPr/>
        </p:nvSpPr>
        <p:spPr bwMode="auto">
          <a:xfrm>
            <a:off x="399288" y="50292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Ex 20:17  </a:t>
            </a:r>
            <a:br>
              <a:rPr lang="en-US" i="1" kern="0" dirty="0" smtClean="0">
                <a:solidFill>
                  <a:schemeClr val="bg1">
                    <a:lumMod val="65000"/>
                  </a:schemeClr>
                </a:solidFill>
                <a:latin typeface="Arial" pitchFamily="34" charset="0"/>
                <a:cs typeface="Arial" pitchFamily="34" charset="0"/>
              </a:rPr>
            </a:br>
            <a:r>
              <a:rPr lang="en-US" kern="0" dirty="0" smtClean="0">
                <a:solidFill>
                  <a:schemeClr val="bg1"/>
                </a:solidFill>
                <a:latin typeface="Arial" pitchFamily="34" charset="0"/>
                <a:cs typeface="Arial" pitchFamily="34" charset="0"/>
              </a:rPr>
              <a:t>You shall not covet.</a:t>
            </a:r>
            <a:endParaRPr lang="en-US" kern="0" dirty="0">
              <a:solidFill>
                <a:schemeClr val="bg1"/>
              </a:solidFill>
            </a:endParaRPr>
          </a:p>
        </p:txBody>
      </p:sp>
    </p:spTree>
    <p:extLst>
      <p:ext uri="{BB962C8B-B14F-4D97-AF65-F5344CB8AC3E}">
        <p14:creationId xmlns:p14="http://schemas.microsoft.com/office/powerpoint/2010/main" val="324020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7924800" cy="3200400"/>
          </a:xfrm>
        </p:spPr>
        <p:txBody>
          <a:bodyPr/>
          <a:lstStyle/>
          <a:p>
            <a:pPr marL="0" indent="0">
              <a:buNone/>
            </a:pPr>
            <a:r>
              <a:rPr lang="en-US" i="1" dirty="0" smtClean="0">
                <a:solidFill>
                  <a:schemeClr val="bg1">
                    <a:lumMod val="65000"/>
                  </a:schemeClr>
                </a:solidFill>
                <a:latin typeface="Arial" pitchFamily="34" charset="0"/>
                <a:cs typeface="Arial" pitchFamily="34" charset="0"/>
              </a:rPr>
              <a:t>Exodus 20:18</a:t>
            </a:r>
          </a:p>
          <a:p>
            <a:pPr marL="0" indent="0">
              <a:buNone/>
            </a:pPr>
            <a:r>
              <a:rPr lang="en-US" dirty="0" smtClean="0">
                <a:solidFill>
                  <a:schemeClr val="bg1"/>
                </a:solidFill>
                <a:latin typeface="Arial" pitchFamily="34" charset="0"/>
                <a:cs typeface="Arial" pitchFamily="34" charset="0"/>
              </a:rPr>
              <a:t>Now when all the people saw the </a:t>
            </a:r>
            <a:r>
              <a:rPr lang="en-US" dirty="0" smtClean="0">
                <a:solidFill>
                  <a:srgbClr val="F89378"/>
                </a:solidFill>
                <a:latin typeface="Arial" pitchFamily="34" charset="0"/>
                <a:cs typeface="Arial" pitchFamily="34" charset="0"/>
              </a:rPr>
              <a:t>thunder</a:t>
            </a:r>
            <a:r>
              <a:rPr lang="en-US" dirty="0" smtClean="0">
                <a:solidFill>
                  <a:schemeClr val="bg1"/>
                </a:solidFill>
                <a:latin typeface="Arial" pitchFamily="34" charset="0"/>
                <a:cs typeface="Arial" pitchFamily="34" charset="0"/>
              </a:rPr>
              <a:t> and the flashes of </a:t>
            </a:r>
            <a:r>
              <a:rPr lang="en-US" dirty="0" smtClean="0">
                <a:solidFill>
                  <a:srgbClr val="F89378"/>
                </a:solidFill>
                <a:latin typeface="Arial" pitchFamily="34" charset="0"/>
                <a:cs typeface="Arial" pitchFamily="34" charset="0"/>
              </a:rPr>
              <a:t>lightning</a:t>
            </a:r>
            <a:r>
              <a:rPr lang="en-US" dirty="0" smtClean="0">
                <a:solidFill>
                  <a:schemeClr val="bg1"/>
                </a:solidFill>
                <a:latin typeface="Arial" pitchFamily="34" charset="0"/>
                <a:cs typeface="Arial" pitchFamily="34" charset="0"/>
              </a:rPr>
              <a:t> and the </a:t>
            </a:r>
            <a:r>
              <a:rPr lang="en-US" dirty="0" smtClean="0">
                <a:solidFill>
                  <a:srgbClr val="F89378"/>
                </a:solidFill>
                <a:latin typeface="Arial" pitchFamily="34" charset="0"/>
                <a:cs typeface="Arial" pitchFamily="34" charset="0"/>
              </a:rPr>
              <a:t>sound of the trumpet</a:t>
            </a:r>
            <a:r>
              <a:rPr lang="en-US" dirty="0" smtClean="0">
                <a:solidFill>
                  <a:schemeClr val="bg1"/>
                </a:solidFill>
                <a:latin typeface="Arial" pitchFamily="34" charset="0"/>
                <a:cs typeface="Arial" pitchFamily="34" charset="0"/>
              </a:rPr>
              <a:t> and the </a:t>
            </a:r>
            <a:r>
              <a:rPr lang="en-US" dirty="0" smtClean="0">
                <a:solidFill>
                  <a:srgbClr val="F89378"/>
                </a:solidFill>
                <a:latin typeface="Arial" pitchFamily="34" charset="0"/>
                <a:cs typeface="Arial" pitchFamily="34" charset="0"/>
              </a:rPr>
              <a:t>mountain smoking</a:t>
            </a:r>
            <a:r>
              <a:rPr lang="en-US" dirty="0" smtClean="0">
                <a:solidFill>
                  <a:schemeClr val="bg1"/>
                </a:solidFill>
                <a:latin typeface="Arial" pitchFamily="34" charset="0"/>
                <a:cs typeface="Arial" pitchFamily="34" charset="0"/>
              </a:rPr>
              <a:t>, the people were afraid and trembled, and they stood far off. </a:t>
            </a:r>
            <a:endParaRPr lang="en-US" dirty="0">
              <a:solidFill>
                <a:schemeClr val="bg1"/>
              </a:solidFill>
            </a:endParaRPr>
          </a:p>
        </p:txBody>
      </p:sp>
      <p:sp>
        <p:nvSpPr>
          <p:cNvPr id="4" name="Content Placeholder 2"/>
          <p:cNvSpPr txBox="1">
            <a:spLocks/>
          </p:cNvSpPr>
          <p:nvPr/>
        </p:nvSpPr>
        <p:spPr bwMode="auto">
          <a:xfrm>
            <a:off x="460248" y="3429000"/>
            <a:ext cx="571195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Exodus 20:22</a:t>
            </a:r>
          </a:p>
          <a:p>
            <a:pPr marL="0" indent="0">
              <a:buFontTx/>
              <a:buNone/>
            </a:pPr>
            <a:r>
              <a:rPr lang="en-US" kern="0" dirty="0" smtClean="0">
                <a:solidFill>
                  <a:schemeClr val="bg1"/>
                </a:solidFill>
                <a:latin typeface="Arial" pitchFamily="34" charset="0"/>
                <a:cs typeface="Arial" pitchFamily="34" charset="0"/>
              </a:rPr>
              <a:t>And YHWH said to Moses... “You have seen for yourselves that </a:t>
            </a:r>
            <a:r>
              <a:rPr lang="en-US" kern="0" dirty="0" smtClean="0">
                <a:solidFill>
                  <a:srgbClr val="F89378"/>
                </a:solidFill>
                <a:latin typeface="Arial" pitchFamily="34" charset="0"/>
                <a:cs typeface="Arial" pitchFamily="34" charset="0"/>
              </a:rPr>
              <a:t>I have talked with you </a:t>
            </a:r>
            <a:r>
              <a:rPr lang="en-US" kern="0" dirty="0" smtClean="0">
                <a:solidFill>
                  <a:schemeClr val="bg1"/>
                </a:solidFill>
                <a:latin typeface="Arial" pitchFamily="34" charset="0"/>
                <a:cs typeface="Arial" pitchFamily="34" charset="0"/>
              </a:rPr>
              <a:t>from heaven.” </a:t>
            </a:r>
            <a:endParaRPr lang="en-US" kern="0" dirty="0">
              <a:solidFill>
                <a:schemeClr val="bg1"/>
              </a:solidFill>
            </a:endParaRPr>
          </a:p>
        </p:txBody>
      </p:sp>
    </p:spTree>
    <p:extLst>
      <p:ext uri="{BB962C8B-B14F-4D97-AF65-F5344CB8AC3E}">
        <p14:creationId xmlns:p14="http://schemas.microsoft.com/office/powerpoint/2010/main" val="39300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827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7924800" cy="3200400"/>
          </a:xfrm>
        </p:spPr>
        <p:txBody>
          <a:bodyPr/>
          <a:lstStyle/>
          <a:p>
            <a:pPr marL="0" indent="0">
              <a:buNone/>
            </a:pPr>
            <a:r>
              <a:rPr lang="en-US" i="1" dirty="0" smtClean="0">
                <a:solidFill>
                  <a:schemeClr val="bg1">
                    <a:lumMod val="65000"/>
                  </a:schemeClr>
                </a:solidFill>
                <a:latin typeface="Arial" pitchFamily="34" charset="0"/>
                <a:cs typeface="Arial" pitchFamily="34" charset="0"/>
              </a:rPr>
              <a:t>Ezekiel 1:1</a:t>
            </a:r>
          </a:p>
          <a:p>
            <a:pPr marL="0" indent="0">
              <a:buNone/>
            </a:pPr>
            <a:r>
              <a:rPr lang="en-US" dirty="0" smtClean="0">
                <a:solidFill>
                  <a:schemeClr val="bg1"/>
                </a:solidFill>
                <a:latin typeface="Arial" pitchFamily="34" charset="0"/>
                <a:cs typeface="Arial" pitchFamily="34" charset="0"/>
              </a:rPr>
              <a:t>In the thirtieth year, in the fourth month, on the fifth day of the month, as I was among the exiles by the </a:t>
            </a:r>
            <a:r>
              <a:rPr lang="en-US" dirty="0" err="1" smtClean="0">
                <a:solidFill>
                  <a:schemeClr val="bg1"/>
                </a:solidFill>
                <a:latin typeface="Arial" pitchFamily="34" charset="0"/>
                <a:cs typeface="Arial" pitchFamily="34" charset="0"/>
              </a:rPr>
              <a:t>Chebar</a:t>
            </a:r>
            <a:r>
              <a:rPr lang="en-US" dirty="0" smtClean="0">
                <a:solidFill>
                  <a:schemeClr val="bg1"/>
                </a:solidFill>
                <a:latin typeface="Arial" pitchFamily="34" charset="0"/>
                <a:cs typeface="Arial" pitchFamily="34" charset="0"/>
              </a:rPr>
              <a:t> canal, </a:t>
            </a:r>
            <a:r>
              <a:rPr lang="en-US" dirty="0" smtClean="0">
                <a:solidFill>
                  <a:srgbClr val="F89378"/>
                </a:solidFill>
                <a:latin typeface="Arial" pitchFamily="34" charset="0"/>
                <a:cs typeface="Arial" pitchFamily="34" charset="0"/>
              </a:rPr>
              <a:t>the heavens were opened, and I saw visions of God. </a:t>
            </a:r>
            <a:endParaRPr lang="en-US" dirty="0">
              <a:solidFill>
                <a:srgbClr val="F89378"/>
              </a:solidFill>
            </a:endParaRPr>
          </a:p>
        </p:txBody>
      </p:sp>
    </p:spTree>
    <p:extLst>
      <p:ext uri="{BB962C8B-B14F-4D97-AF65-F5344CB8AC3E}">
        <p14:creationId xmlns:p14="http://schemas.microsoft.com/office/powerpoint/2010/main" val="4876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7924800" cy="3200400"/>
          </a:xfrm>
        </p:spPr>
        <p:txBody>
          <a:bodyPr/>
          <a:lstStyle/>
          <a:p>
            <a:pPr marL="0" indent="0">
              <a:buNone/>
            </a:pPr>
            <a:r>
              <a:rPr lang="en-US" i="1" dirty="0" smtClean="0">
                <a:solidFill>
                  <a:schemeClr val="bg1">
                    <a:lumMod val="65000"/>
                  </a:schemeClr>
                </a:solidFill>
                <a:latin typeface="Arial" pitchFamily="34" charset="0"/>
                <a:cs typeface="Arial" pitchFamily="34" charset="0"/>
              </a:rPr>
              <a:t>Ezekiel 1:4</a:t>
            </a:r>
          </a:p>
          <a:p>
            <a:pPr marL="0" indent="0">
              <a:buNone/>
            </a:pPr>
            <a:r>
              <a:rPr lang="en-US" dirty="0" smtClean="0">
                <a:solidFill>
                  <a:schemeClr val="bg1"/>
                </a:solidFill>
                <a:latin typeface="Arial" pitchFamily="34" charset="0"/>
                <a:cs typeface="Arial" pitchFamily="34" charset="0"/>
              </a:rPr>
              <a:t>As I looked, behold, a </a:t>
            </a:r>
            <a:r>
              <a:rPr lang="en-US" dirty="0" smtClean="0">
                <a:solidFill>
                  <a:srgbClr val="F89378"/>
                </a:solidFill>
                <a:latin typeface="Arial" pitchFamily="34" charset="0"/>
                <a:cs typeface="Arial" pitchFamily="34" charset="0"/>
              </a:rPr>
              <a:t>stormy wind </a:t>
            </a:r>
            <a:r>
              <a:rPr lang="en-US" dirty="0" smtClean="0">
                <a:solidFill>
                  <a:schemeClr val="bg1"/>
                </a:solidFill>
                <a:latin typeface="Arial" pitchFamily="34" charset="0"/>
                <a:cs typeface="Arial" pitchFamily="34" charset="0"/>
              </a:rPr>
              <a:t>came out of the north, and a </a:t>
            </a:r>
            <a:r>
              <a:rPr lang="en-US" dirty="0" smtClean="0">
                <a:solidFill>
                  <a:srgbClr val="F89378"/>
                </a:solidFill>
                <a:latin typeface="Arial" pitchFamily="34" charset="0"/>
                <a:cs typeface="Arial" pitchFamily="34" charset="0"/>
              </a:rPr>
              <a:t>great cloud</a:t>
            </a:r>
            <a:r>
              <a:rPr lang="en-US" dirty="0" smtClean="0">
                <a:solidFill>
                  <a:schemeClr val="bg1"/>
                </a:solidFill>
                <a:latin typeface="Arial" pitchFamily="34" charset="0"/>
                <a:cs typeface="Arial" pitchFamily="34" charset="0"/>
              </a:rPr>
              <a:t>, with brightness around it, and </a:t>
            </a:r>
            <a:r>
              <a:rPr lang="en-US" dirty="0" smtClean="0">
                <a:solidFill>
                  <a:srgbClr val="F89378"/>
                </a:solidFill>
                <a:latin typeface="Arial" pitchFamily="34" charset="0"/>
                <a:cs typeface="Arial" pitchFamily="34" charset="0"/>
              </a:rPr>
              <a:t>fire flashing </a:t>
            </a:r>
            <a:r>
              <a:rPr lang="en-US" dirty="0" smtClean="0">
                <a:solidFill>
                  <a:schemeClr val="bg1"/>
                </a:solidFill>
                <a:latin typeface="Arial" pitchFamily="34" charset="0"/>
                <a:cs typeface="Arial" pitchFamily="34" charset="0"/>
              </a:rPr>
              <a:t>forth continually, and in the midst of the fire, as it were gleaming metal. </a:t>
            </a:r>
            <a:endParaRPr lang="en-US" dirty="0">
              <a:solidFill>
                <a:srgbClr val="F89378"/>
              </a:solidFill>
            </a:endParaRPr>
          </a:p>
        </p:txBody>
      </p:sp>
    </p:spTree>
    <p:extLst>
      <p:ext uri="{BB962C8B-B14F-4D97-AF65-F5344CB8AC3E}">
        <p14:creationId xmlns:p14="http://schemas.microsoft.com/office/powerpoint/2010/main" val="39526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7924800" cy="3810000"/>
          </a:xfrm>
        </p:spPr>
        <p:txBody>
          <a:bodyPr/>
          <a:lstStyle/>
          <a:p>
            <a:pPr marL="0" indent="0">
              <a:buNone/>
            </a:pPr>
            <a:r>
              <a:rPr lang="en-US" i="1" dirty="0" smtClean="0">
                <a:solidFill>
                  <a:schemeClr val="bg1">
                    <a:lumMod val="65000"/>
                  </a:schemeClr>
                </a:solidFill>
                <a:latin typeface="Arial" pitchFamily="34" charset="0"/>
                <a:cs typeface="Arial" pitchFamily="34" charset="0"/>
              </a:rPr>
              <a:t>Ezekiel 1:13-14</a:t>
            </a:r>
          </a:p>
          <a:p>
            <a:pPr marL="0" indent="0">
              <a:buNone/>
            </a:pPr>
            <a:r>
              <a:rPr lang="en-US" dirty="0" smtClean="0">
                <a:solidFill>
                  <a:schemeClr val="bg1"/>
                </a:solidFill>
                <a:latin typeface="Arial" pitchFamily="34" charset="0"/>
                <a:cs typeface="Arial" pitchFamily="34" charset="0"/>
              </a:rPr>
              <a:t>As for the likeness of the living creatures, their appearance was like </a:t>
            </a:r>
            <a:r>
              <a:rPr lang="en-US" dirty="0" smtClean="0">
                <a:solidFill>
                  <a:srgbClr val="F89378"/>
                </a:solidFill>
                <a:latin typeface="Arial" pitchFamily="34" charset="0"/>
                <a:cs typeface="Arial" pitchFamily="34" charset="0"/>
              </a:rPr>
              <a:t>burning coals of fire</a:t>
            </a:r>
            <a:r>
              <a:rPr lang="en-US" dirty="0" smtClean="0">
                <a:solidFill>
                  <a:schemeClr val="bg1"/>
                </a:solidFill>
                <a:latin typeface="Arial" pitchFamily="34" charset="0"/>
                <a:cs typeface="Arial" pitchFamily="34" charset="0"/>
              </a:rPr>
              <a:t>, like the appearance of </a:t>
            </a:r>
            <a:r>
              <a:rPr lang="en-US" dirty="0" smtClean="0">
                <a:solidFill>
                  <a:srgbClr val="F89378"/>
                </a:solidFill>
                <a:latin typeface="Arial" pitchFamily="34" charset="0"/>
                <a:cs typeface="Arial" pitchFamily="34" charset="0"/>
              </a:rPr>
              <a:t>torches moving to and fro </a:t>
            </a:r>
            <a:r>
              <a:rPr lang="en-US" dirty="0" smtClean="0">
                <a:solidFill>
                  <a:schemeClr val="bg1"/>
                </a:solidFill>
                <a:latin typeface="Arial" pitchFamily="34" charset="0"/>
                <a:cs typeface="Arial" pitchFamily="34" charset="0"/>
              </a:rPr>
              <a:t>among the living creatures. And the fire was bright, and out of the fire went forth </a:t>
            </a:r>
            <a:r>
              <a:rPr lang="en-US" dirty="0" smtClean="0">
                <a:solidFill>
                  <a:srgbClr val="F89378"/>
                </a:solidFill>
                <a:latin typeface="Arial" pitchFamily="34" charset="0"/>
                <a:cs typeface="Arial" pitchFamily="34" charset="0"/>
              </a:rPr>
              <a:t>lightning.</a:t>
            </a:r>
            <a:r>
              <a:rPr lang="en-US" dirty="0" smtClean="0">
                <a:solidFill>
                  <a:schemeClr val="bg1"/>
                </a:solidFill>
                <a:latin typeface="Arial" pitchFamily="34" charset="0"/>
                <a:cs typeface="Arial" pitchFamily="34" charset="0"/>
              </a:rPr>
              <a:t> </a:t>
            </a:r>
            <a:endParaRPr lang="en-US" dirty="0">
              <a:solidFill>
                <a:srgbClr val="F89378"/>
              </a:solidFill>
            </a:endParaRPr>
          </a:p>
        </p:txBody>
      </p:sp>
    </p:spTree>
    <p:extLst>
      <p:ext uri="{BB962C8B-B14F-4D97-AF65-F5344CB8AC3E}">
        <p14:creationId xmlns:p14="http://schemas.microsoft.com/office/powerpoint/2010/main" val="164819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7924800" cy="2895600"/>
          </a:xfrm>
        </p:spPr>
        <p:txBody>
          <a:bodyPr/>
          <a:lstStyle/>
          <a:p>
            <a:pPr marL="0" indent="0">
              <a:buNone/>
            </a:pPr>
            <a:r>
              <a:rPr lang="en-US" i="1" dirty="0" smtClean="0">
                <a:solidFill>
                  <a:schemeClr val="bg1">
                    <a:lumMod val="65000"/>
                  </a:schemeClr>
                </a:solidFill>
                <a:latin typeface="Arial" pitchFamily="34" charset="0"/>
                <a:cs typeface="Arial" pitchFamily="34" charset="0"/>
              </a:rPr>
              <a:t>Ezekiel 1:24</a:t>
            </a:r>
          </a:p>
          <a:p>
            <a:pPr marL="0" indent="0">
              <a:buNone/>
            </a:pPr>
            <a:r>
              <a:rPr lang="en-US" dirty="0" smtClean="0">
                <a:solidFill>
                  <a:schemeClr val="bg1"/>
                </a:solidFill>
                <a:latin typeface="Arial" pitchFamily="34" charset="0"/>
                <a:cs typeface="Arial" pitchFamily="34" charset="0"/>
              </a:rPr>
              <a:t>And when they went, I heard </a:t>
            </a:r>
            <a:r>
              <a:rPr lang="en-US" dirty="0" smtClean="0">
                <a:solidFill>
                  <a:srgbClr val="F89378"/>
                </a:solidFill>
                <a:latin typeface="Arial" pitchFamily="34" charset="0"/>
                <a:cs typeface="Arial" pitchFamily="34" charset="0"/>
              </a:rPr>
              <a:t>the sound </a:t>
            </a:r>
            <a:r>
              <a:rPr lang="en-US" dirty="0" smtClean="0">
                <a:solidFill>
                  <a:schemeClr val="accent3"/>
                </a:solidFill>
                <a:latin typeface="Arial" pitchFamily="34" charset="0"/>
                <a:cs typeface="Arial" pitchFamily="34" charset="0"/>
              </a:rPr>
              <a:t>of their wings</a:t>
            </a:r>
            <a:r>
              <a:rPr lang="en-US" dirty="0" smtClean="0">
                <a:solidFill>
                  <a:schemeClr val="bg1"/>
                </a:solidFill>
                <a:latin typeface="Arial" pitchFamily="34" charset="0"/>
                <a:cs typeface="Arial" pitchFamily="34" charset="0"/>
              </a:rPr>
              <a:t> like </a:t>
            </a:r>
            <a:r>
              <a:rPr lang="en-US" dirty="0" smtClean="0">
                <a:solidFill>
                  <a:srgbClr val="F89378"/>
                </a:solidFill>
                <a:latin typeface="Arial" pitchFamily="34" charset="0"/>
                <a:cs typeface="Arial" pitchFamily="34" charset="0"/>
              </a:rPr>
              <a:t>the sound </a:t>
            </a:r>
            <a:r>
              <a:rPr lang="en-US" dirty="0" smtClean="0">
                <a:solidFill>
                  <a:schemeClr val="bg1"/>
                </a:solidFill>
                <a:latin typeface="Arial" pitchFamily="34" charset="0"/>
                <a:cs typeface="Arial" pitchFamily="34" charset="0"/>
              </a:rPr>
              <a:t>of many waters, like </a:t>
            </a:r>
            <a:r>
              <a:rPr lang="en-US" dirty="0" smtClean="0">
                <a:solidFill>
                  <a:srgbClr val="F89378"/>
                </a:solidFill>
                <a:latin typeface="Arial" pitchFamily="34" charset="0"/>
                <a:cs typeface="Arial" pitchFamily="34" charset="0"/>
              </a:rPr>
              <a:t>the sound </a:t>
            </a:r>
            <a:r>
              <a:rPr lang="en-US" dirty="0" smtClean="0">
                <a:solidFill>
                  <a:schemeClr val="bg1"/>
                </a:solidFill>
                <a:latin typeface="Arial" pitchFamily="34" charset="0"/>
                <a:cs typeface="Arial" pitchFamily="34" charset="0"/>
              </a:rPr>
              <a:t>of the Almighty, </a:t>
            </a:r>
            <a:r>
              <a:rPr lang="en-US" dirty="0" smtClean="0">
                <a:solidFill>
                  <a:srgbClr val="F89378"/>
                </a:solidFill>
                <a:latin typeface="Arial" pitchFamily="34" charset="0"/>
                <a:cs typeface="Arial" pitchFamily="34" charset="0"/>
              </a:rPr>
              <a:t>a sound </a:t>
            </a:r>
            <a:r>
              <a:rPr lang="en-US" dirty="0" smtClean="0">
                <a:solidFill>
                  <a:schemeClr val="accent3"/>
                </a:solidFill>
                <a:latin typeface="Arial" pitchFamily="34" charset="0"/>
                <a:cs typeface="Arial" pitchFamily="34" charset="0"/>
              </a:rPr>
              <a:t>of tumult </a:t>
            </a:r>
            <a:r>
              <a:rPr lang="en-US" dirty="0" smtClean="0">
                <a:solidFill>
                  <a:schemeClr val="bg1"/>
                </a:solidFill>
                <a:latin typeface="Arial" pitchFamily="34" charset="0"/>
                <a:cs typeface="Arial" pitchFamily="34" charset="0"/>
              </a:rPr>
              <a:t>like </a:t>
            </a:r>
            <a:r>
              <a:rPr lang="en-US" dirty="0" smtClean="0">
                <a:solidFill>
                  <a:srgbClr val="F89378"/>
                </a:solidFill>
                <a:latin typeface="Arial" pitchFamily="34" charset="0"/>
                <a:cs typeface="Arial" pitchFamily="34" charset="0"/>
              </a:rPr>
              <a:t>the sound </a:t>
            </a:r>
            <a:r>
              <a:rPr lang="en-US" dirty="0" smtClean="0">
                <a:solidFill>
                  <a:schemeClr val="bg1"/>
                </a:solidFill>
                <a:latin typeface="Arial" pitchFamily="34" charset="0"/>
                <a:cs typeface="Arial" pitchFamily="34" charset="0"/>
              </a:rPr>
              <a:t>of an army. </a:t>
            </a:r>
            <a:endParaRPr lang="en-US" dirty="0">
              <a:solidFill>
                <a:srgbClr val="F89378"/>
              </a:solidFill>
            </a:endParaRPr>
          </a:p>
        </p:txBody>
      </p:sp>
    </p:spTree>
    <p:extLst>
      <p:ext uri="{BB962C8B-B14F-4D97-AF65-F5344CB8AC3E}">
        <p14:creationId xmlns:p14="http://schemas.microsoft.com/office/powerpoint/2010/main" val="5681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001000" cy="3200400"/>
          </a:xfrm>
        </p:spPr>
        <p:txBody>
          <a:bodyPr/>
          <a:lstStyle/>
          <a:p>
            <a:pPr marL="0" indent="0">
              <a:buNone/>
            </a:pPr>
            <a:r>
              <a:rPr lang="en-US" i="1" dirty="0" smtClean="0">
                <a:solidFill>
                  <a:schemeClr val="bg1">
                    <a:lumMod val="65000"/>
                  </a:schemeClr>
                </a:solidFill>
                <a:latin typeface="Arial" pitchFamily="34" charset="0"/>
                <a:cs typeface="Arial" pitchFamily="34" charset="0"/>
              </a:rPr>
              <a:t>Ezekiel 2:1-2</a:t>
            </a:r>
          </a:p>
          <a:p>
            <a:pPr marL="0" indent="0">
              <a:buNone/>
            </a:pPr>
            <a:r>
              <a:rPr lang="en-US" dirty="0" smtClean="0">
                <a:solidFill>
                  <a:schemeClr val="bg1"/>
                </a:solidFill>
                <a:latin typeface="Arial" pitchFamily="34" charset="0"/>
                <a:cs typeface="Arial" pitchFamily="34" charset="0"/>
              </a:rPr>
              <a:t>And he said to me, “Son of man, stand on your feet, and </a:t>
            </a:r>
            <a:r>
              <a:rPr lang="en-US" dirty="0" smtClean="0">
                <a:solidFill>
                  <a:srgbClr val="F89378"/>
                </a:solidFill>
                <a:latin typeface="Arial" pitchFamily="34" charset="0"/>
                <a:cs typeface="Arial" pitchFamily="34" charset="0"/>
              </a:rPr>
              <a:t>I will speak with you</a:t>
            </a:r>
            <a:r>
              <a:rPr lang="en-US" dirty="0" smtClean="0">
                <a:solidFill>
                  <a:schemeClr val="bg1"/>
                </a:solidFill>
                <a:latin typeface="Arial" pitchFamily="34" charset="0"/>
                <a:cs typeface="Arial" pitchFamily="34" charset="0"/>
              </a:rPr>
              <a:t>.” And as he spoke to me, </a:t>
            </a:r>
            <a:r>
              <a:rPr lang="en-US" dirty="0" smtClean="0">
                <a:solidFill>
                  <a:srgbClr val="F89378"/>
                </a:solidFill>
                <a:latin typeface="Arial" pitchFamily="34" charset="0"/>
                <a:cs typeface="Arial" pitchFamily="34" charset="0"/>
              </a:rPr>
              <a:t>the Spirit entered into me </a:t>
            </a:r>
            <a:r>
              <a:rPr lang="en-US" dirty="0" smtClean="0">
                <a:solidFill>
                  <a:schemeClr val="bg1"/>
                </a:solidFill>
                <a:latin typeface="Arial" pitchFamily="34" charset="0"/>
                <a:cs typeface="Arial" pitchFamily="34" charset="0"/>
              </a:rPr>
              <a:t>and set me on my feet, and I heard him speaking to me.</a:t>
            </a:r>
            <a:endParaRPr lang="en-US" dirty="0">
              <a:solidFill>
                <a:srgbClr val="F89378"/>
              </a:solidFill>
            </a:endParaRPr>
          </a:p>
        </p:txBody>
      </p:sp>
    </p:spTree>
    <p:extLst>
      <p:ext uri="{BB962C8B-B14F-4D97-AF65-F5344CB8AC3E}">
        <p14:creationId xmlns:p14="http://schemas.microsoft.com/office/powerpoint/2010/main" val="91664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501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153400" cy="1752600"/>
          </a:xfrm>
        </p:spPr>
        <p:txBody>
          <a:bodyPr/>
          <a:lstStyle/>
          <a:p>
            <a:pPr marL="0" indent="0">
              <a:buNone/>
            </a:pPr>
            <a:r>
              <a:rPr lang="en-US" i="1" dirty="0" smtClean="0">
                <a:solidFill>
                  <a:schemeClr val="bg1">
                    <a:lumMod val="65000"/>
                  </a:schemeClr>
                </a:solidFill>
                <a:latin typeface="Arial" pitchFamily="34" charset="0"/>
                <a:cs typeface="Arial" pitchFamily="34" charset="0"/>
              </a:rPr>
              <a:t>Acts 2:1</a:t>
            </a:r>
          </a:p>
          <a:p>
            <a:pPr marL="0" indent="0">
              <a:buNone/>
            </a:pPr>
            <a:r>
              <a:rPr lang="en-US" dirty="0" smtClean="0">
                <a:solidFill>
                  <a:schemeClr val="bg1"/>
                </a:solidFill>
                <a:latin typeface="Arial" pitchFamily="34" charset="0"/>
                <a:cs typeface="Arial" pitchFamily="34" charset="0"/>
              </a:rPr>
              <a:t>When the day of </a:t>
            </a:r>
            <a:r>
              <a:rPr lang="en-US" dirty="0" smtClean="0">
                <a:solidFill>
                  <a:srgbClr val="F89378"/>
                </a:solidFill>
                <a:latin typeface="Arial" pitchFamily="34" charset="0"/>
                <a:cs typeface="Arial" pitchFamily="34" charset="0"/>
              </a:rPr>
              <a:t>Pentecost</a:t>
            </a:r>
            <a:r>
              <a:rPr lang="en-US" dirty="0" smtClean="0">
                <a:solidFill>
                  <a:schemeClr val="bg1"/>
                </a:solidFill>
                <a:latin typeface="Arial" pitchFamily="34" charset="0"/>
                <a:cs typeface="Arial" pitchFamily="34" charset="0"/>
              </a:rPr>
              <a:t> arrived, they were all together in one place. </a:t>
            </a:r>
            <a:endParaRPr lang="en-US" dirty="0">
              <a:solidFill>
                <a:srgbClr val="F89378"/>
              </a:solidFill>
            </a:endParaRPr>
          </a:p>
        </p:txBody>
      </p:sp>
      <p:sp>
        <p:nvSpPr>
          <p:cNvPr id="4" name="Content Placeholder 2"/>
          <p:cNvSpPr txBox="1">
            <a:spLocks/>
          </p:cNvSpPr>
          <p:nvPr/>
        </p:nvSpPr>
        <p:spPr bwMode="auto">
          <a:xfrm>
            <a:off x="384048" y="3429000"/>
            <a:ext cx="510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Hebrew: </a:t>
            </a:r>
            <a:r>
              <a:rPr lang="en-US" dirty="0" err="1">
                <a:solidFill>
                  <a:srgbClr val="F89378"/>
                </a:solidFill>
                <a:latin typeface="Arial" pitchFamily="34" charset="0"/>
                <a:cs typeface="Arial" pitchFamily="34" charset="0"/>
              </a:rPr>
              <a:t>s</a:t>
            </a:r>
            <a:r>
              <a:rPr lang="en-US" dirty="0" err="1" smtClean="0">
                <a:solidFill>
                  <a:srgbClr val="F89378"/>
                </a:solidFill>
                <a:latin typeface="Arial" pitchFamily="34" charset="0"/>
                <a:cs typeface="Arial" pitchFamily="34" charset="0"/>
              </a:rPr>
              <a:t>havuot</a:t>
            </a:r>
            <a:r>
              <a:rPr lang="en-US" dirty="0" smtClean="0">
                <a:solidFill>
                  <a:srgbClr val="F89378"/>
                </a:solidFill>
                <a:latin typeface="Arial" pitchFamily="34" charset="0"/>
                <a:cs typeface="Arial" pitchFamily="34" charset="0"/>
              </a:rPr>
              <a:t> “weeks”</a:t>
            </a:r>
          </a:p>
        </p:txBody>
      </p:sp>
      <p:sp>
        <p:nvSpPr>
          <p:cNvPr id="5" name="Content Placeholder 2"/>
          <p:cNvSpPr txBox="1">
            <a:spLocks/>
          </p:cNvSpPr>
          <p:nvPr/>
        </p:nvSpPr>
        <p:spPr bwMode="auto">
          <a:xfrm>
            <a:off x="393192" y="4855464"/>
            <a:ext cx="510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Greek: </a:t>
            </a:r>
            <a:r>
              <a:rPr lang="en-US" dirty="0" err="1" smtClean="0">
                <a:solidFill>
                  <a:srgbClr val="F89378"/>
                </a:solidFill>
                <a:latin typeface="Arial" pitchFamily="34" charset="0"/>
                <a:cs typeface="Arial" pitchFamily="34" charset="0"/>
              </a:rPr>
              <a:t>pentecoste</a:t>
            </a:r>
            <a:r>
              <a:rPr lang="en-US" dirty="0" smtClean="0">
                <a:solidFill>
                  <a:srgbClr val="F89378"/>
                </a:solidFill>
                <a:latin typeface="Arial" pitchFamily="34" charset="0"/>
                <a:cs typeface="Arial" pitchFamily="34" charset="0"/>
              </a:rPr>
              <a:t> “fiftieth”</a:t>
            </a:r>
          </a:p>
        </p:txBody>
      </p:sp>
      <p:sp>
        <p:nvSpPr>
          <p:cNvPr id="6" name="Content Placeholder 2"/>
          <p:cNvSpPr txBox="1">
            <a:spLocks/>
          </p:cNvSpPr>
          <p:nvPr/>
        </p:nvSpPr>
        <p:spPr bwMode="auto">
          <a:xfrm>
            <a:off x="688848" y="3883152"/>
            <a:ext cx="510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counting 7 full weeks</a:t>
            </a:r>
          </a:p>
        </p:txBody>
      </p:sp>
      <p:sp>
        <p:nvSpPr>
          <p:cNvPr id="7" name="Content Placeholder 2"/>
          <p:cNvSpPr txBox="1">
            <a:spLocks/>
          </p:cNvSpPr>
          <p:nvPr/>
        </p:nvSpPr>
        <p:spPr bwMode="auto">
          <a:xfrm>
            <a:off x="685800" y="5388864"/>
            <a:ext cx="510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counting 50 days</a:t>
            </a:r>
          </a:p>
        </p:txBody>
      </p:sp>
      <p:sp>
        <p:nvSpPr>
          <p:cNvPr id="8" name="Content Placeholder 2"/>
          <p:cNvSpPr txBox="1">
            <a:spLocks/>
          </p:cNvSpPr>
          <p:nvPr/>
        </p:nvSpPr>
        <p:spPr bwMode="auto">
          <a:xfrm>
            <a:off x="457200" y="2286000"/>
            <a:ext cx="4517136"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Pentecost</a:t>
            </a:r>
            <a:r>
              <a:rPr lang="en-US" dirty="0" smtClean="0">
                <a:solidFill>
                  <a:schemeClr val="bg1"/>
                </a:solidFill>
                <a:latin typeface="Arial" pitchFamily="34" charset="0"/>
                <a:cs typeface="Arial" pitchFamily="34" charset="0"/>
              </a:rPr>
              <a:t> = </a:t>
            </a:r>
            <a:r>
              <a:rPr lang="en-US" dirty="0" smtClean="0">
                <a:solidFill>
                  <a:srgbClr val="F89378"/>
                </a:solidFill>
                <a:latin typeface="Arial" pitchFamily="34" charset="0"/>
                <a:cs typeface="Arial" pitchFamily="34" charset="0"/>
              </a:rPr>
              <a:t>Shavuot</a:t>
            </a:r>
          </a:p>
        </p:txBody>
      </p:sp>
    </p:spTree>
    <p:extLst>
      <p:ext uri="{BB962C8B-B14F-4D97-AF65-F5344CB8AC3E}">
        <p14:creationId xmlns:p14="http://schemas.microsoft.com/office/powerpoint/2010/main" val="244204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3124200"/>
          </a:xfrm>
        </p:spPr>
        <p:txBody>
          <a:bodyPr/>
          <a:lstStyle/>
          <a:p>
            <a:pPr marL="0" indent="0">
              <a:buNone/>
            </a:pPr>
            <a:r>
              <a:rPr lang="en-US" i="1" dirty="0">
                <a:solidFill>
                  <a:schemeClr val="bg1">
                    <a:lumMod val="65000"/>
                  </a:schemeClr>
                </a:solidFill>
                <a:latin typeface="Arial" pitchFamily="34" charset="0"/>
                <a:cs typeface="Arial" pitchFamily="34" charset="0"/>
              </a:rPr>
              <a:t>Leviticus 23:1–2 </a:t>
            </a:r>
            <a:r>
              <a:rPr lang="en-US" i="1" dirty="0">
                <a:solidFill>
                  <a:schemeClr val="bg1"/>
                </a:solidFill>
                <a:latin typeface="Arial" pitchFamily="34" charset="0"/>
                <a:cs typeface="Arial" pitchFamily="34" charset="0"/>
              </a:rPr>
              <a:t/>
            </a:r>
            <a:br>
              <a:rPr lang="en-US" i="1" dirty="0">
                <a:solidFill>
                  <a:schemeClr val="bg1"/>
                </a:solidFill>
                <a:latin typeface="Arial" pitchFamily="34" charset="0"/>
                <a:cs typeface="Arial" pitchFamily="34" charset="0"/>
              </a:rPr>
            </a:br>
            <a:r>
              <a:rPr lang="en-US" dirty="0">
                <a:solidFill>
                  <a:srgbClr val="F89378"/>
                </a:solidFill>
                <a:latin typeface="Arial" pitchFamily="34" charset="0"/>
                <a:cs typeface="Arial" pitchFamily="34" charset="0"/>
              </a:rPr>
              <a:t>The LORD </a:t>
            </a:r>
            <a:r>
              <a:rPr lang="en-US" dirty="0">
                <a:solidFill>
                  <a:schemeClr val="bg1"/>
                </a:solidFill>
                <a:latin typeface="Arial" pitchFamily="34" charset="0"/>
                <a:cs typeface="Arial" pitchFamily="34" charset="0"/>
              </a:rPr>
              <a:t>spoke to Moses, saying, “Speak to the people of Israel and say to them, These are the appointed feasts of </a:t>
            </a:r>
            <a:r>
              <a:rPr lang="en-US" dirty="0">
                <a:solidFill>
                  <a:srgbClr val="F89378"/>
                </a:solidFill>
                <a:latin typeface="Arial" pitchFamily="34" charset="0"/>
                <a:cs typeface="Arial" pitchFamily="34" charset="0"/>
              </a:rPr>
              <a:t>the LORD </a:t>
            </a:r>
            <a:r>
              <a:rPr lang="en-US" dirty="0">
                <a:solidFill>
                  <a:schemeClr val="bg1"/>
                </a:solidFill>
                <a:latin typeface="Arial" pitchFamily="34" charset="0"/>
                <a:cs typeface="Arial" pitchFamily="34" charset="0"/>
              </a:rPr>
              <a:t>that you shall proclaim as holy convocations; they are my appointed </a:t>
            </a:r>
            <a:r>
              <a:rPr lang="en-US" dirty="0" smtClean="0">
                <a:solidFill>
                  <a:schemeClr val="bg1"/>
                </a:solidFill>
                <a:latin typeface="Arial" pitchFamily="34" charset="0"/>
                <a:cs typeface="Arial" pitchFamily="34" charset="0"/>
              </a:rPr>
              <a:t>feasts.”</a:t>
            </a:r>
            <a:r>
              <a:rPr lang="en-US" dirty="0" smtClean="0">
                <a:solidFill>
                  <a:schemeClr val="tx1"/>
                </a:solidFill>
              </a:rPr>
              <a:t>. </a:t>
            </a:r>
            <a:endParaRPr lang="en-US" dirty="0">
              <a:solidFill>
                <a:schemeClr val="tx1"/>
              </a:solidFill>
            </a:endParaRPr>
          </a:p>
          <a:p>
            <a:pPr marL="0" indent="0">
              <a:buNone/>
            </a:pPr>
            <a:endParaRPr lang="en-US" dirty="0"/>
          </a:p>
        </p:txBody>
      </p:sp>
      <p:sp>
        <p:nvSpPr>
          <p:cNvPr id="4" name="Content Placeholder 2"/>
          <p:cNvSpPr txBox="1">
            <a:spLocks/>
          </p:cNvSpPr>
          <p:nvPr/>
        </p:nvSpPr>
        <p:spPr bwMode="auto">
          <a:xfrm>
            <a:off x="304800" y="3810000"/>
            <a:ext cx="411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The LORD </a:t>
            </a:r>
            <a:r>
              <a:rPr lang="en-US" dirty="0" smtClean="0">
                <a:solidFill>
                  <a:schemeClr val="bg1"/>
                </a:solidFill>
                <a:latin typeface="Arial" pitchFamily="34" charset="0"/>
                <a:cs typeface="Arial" pitchFamily="34" charset="0"/>
              </a:rPr>
              <a:t>= </a:t>
            </a:r>
            <a:r>
              <a:rPr lang="en-US" dirty="0" smtClean="0">
                <a:solidFill>
                  <a:srgbClr val="F89378"/>
                </a:solidFill>
                <a:latin typeface="Arial" pitchFamily="34" charset="0"/>
                <a:cs typeface="Arial" pitchFamily="34" charset="0"/>
              </a:rPr>
              <a:t>YHWH</a:t>
            </a:r>
          </a:p>
        </p:txBody>
      </p:sp>
      <p:sp>
        <p:nvSpPr>
          <p:cNvPr id="5" name="Content Placeholder 2"/>
          <p:cNvSpPr txBox="1">
            <a:spLocks/>
          </p:cNvSpPr>
          <p:nvPr/>
        </p:nvSpPr>
        <p:spPr bwMode="auto">
          <a:xfrm>
            <a:off x="990600" y="4495800"/>
            <a:ext cx="243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“Yahweh” ?</a:t>
            </a:r>
          </a:p>
        </p:txBody>
      </p:sp>
      <p:sp>
        <p:nvSpPr>
          <p:cNvPr id="6" name="Content Placeholder 2"/>
          <p:cNvSpPr txBox="1">
            <a:spLocks/>
          </p:cNvSpPr>
          <p:nvPr/>
        </p:nvSpPr>
        <p:spPr bwMode="auto">
          <a:xfrm>
            <a:off x="1057656" y="5181600"/>
            <a:ext cx="243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“Yahuah” ?</a:t>
            </a:r>
          </a:p>
        </p:txBody>
      </p:sp>
    </p:spTree>
    <p:extLst>
      <p:ext uri="{BB962C8B-B14F-4D97-AF65-F5344CB8AC3E}">
        <p14:creationId xmlns:p14="http://schemas.microsoft.com/office/powerpoint/2010/main" val="5572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153400" cy="6172200"/>
          </a:xfrm>
        </p:spPr>
        <p:txBody>
          <a:bodyPr/>
          <a:lstStyle/>
          <a:p>
            <a:pPr marL="0" indent="0">
              <a:buNone/>
            </a:pPr>
            <a:r>
              <a:rPr lang="en-US" i="1" dirty="0" smtClean="0">
                <a:solidFill>
                  <a:schemeClr val="bg1">
                    <a:lumMod val="65000"/>
                  </a:schemeClr>
                </a:solidFill>
                <a:latin typeface="Arial" pitchFamily="34" charset="0"/>
                <a:cs typeface="Arial" pitchFamily="34" charset="0"/>
              </a:rPr>
              <a:t>Acts 2:1-4</a:t>
            </a:r>
          </a:p>
          <a:p>
            <a:pPr marL="0" indent="0">
              <a:buNone/>
            </a:pPr>
            <a:r>
              <a:rPr lang="en-US" dirty="0">
                <a:solidFill>
                  <a:schemeClr val="bg1"/>
                </a:solidFill>
                <a:latin typeface="Arial" pitchFamily="34" charset="0"/>
                <a:cs typeface="Arial" pitchFamily="34" charset="0"/>
              </a:rPr>
              <a:t>When the day of Pentecost arrived, they were all together in one place. And suddenly there came from heaven a </a:t>
            </a:r>
            <a:r>
              <a:rPr lang="en-US" dirty="0">
                <a:solidFill>
                  <a:srgbClr val="F89378"/>
                </a:solidFill>
                <a:latin typeface="Arial" pitchFamily="34" charset="0"/>
                <a:cs typeface="Arial" pitchFamily="34" charset="0"/>
              </a:rPr>
              <a:t>sound </a:t>
            </a:r>
            <a:r>
              <a:rPr lang="en-US" dirty="0">
                <a:solidFill>
                  <a:schemeClr val="bg1"/>
                </a:solidFill>
                <a:latin typeface="Arial" pitchFamily="34" charset="0"/>
                <a:cs typeface="Arial" pitchFamily="34" charset="0"/>
              </a:rPr>
              <a:t>like a mighty </a:t>
            </a:r>
            <a:r>
              <a:rPr lang="en-US" dirty="0">
                <a:solidFill>
                  <a:srgbClr val="F89378"/>
                </a:solidFill>
                <a:latin typeface="Arial" pitchFamily="34" charset="0"/>
                <a:cs typeface="Arial" pitchFamily="34" charset="0"/>
              </a:rPr>
              <a:t>rushing wind</a:t>
            </a:r>
            <a:r>
              <a:rPr lang="en-US" dirty="0">
                <a:solidFill>
                  <a:schemeClr val="bg1"/>
                </a:solidFill>
                <a:latin typeface="Arial" pitchFamily="34" charset="0"/>
                <a:cs typeface="Arial" pitchFamily="34" charset="0"/>
              </a:rPr>
              <a:t>, and it filled the entire house where they were sitting. And divided </a:t>
            </a:r>
            <a:r>
              <a:rPr lang="en-US" dirty="0">
                <a:solidFill>
                  <a:srgbClr val="F89378"/>
                </a:solidFill>
                <a:latin typeface="Arial" pitchFamily="34" charset="0"/>
                <a:cs typeface="Arial" pitchFamily="34" charset="0"/>
              </a:rPr>
              <a:t>tongues as of fire </a:t>
            </a:r>
            <a:r>
              <a:rPr lang="en-US" dirty="0">
                <a:solidFill>
                  <a:schemeClr val="bg1"/>
                </a:solidFill>
                <a:latin typeface="Arial" pitchFamily="34" charset="0"/>
                <a:cs typeface="Arial" pitchFamily="34" charset="0"/>
              </a:rPr>
              <a:t>appeared to them and rested on each one of them</a:t>
            </a:r>
            <a:r>
              <a:rPr lang="en-US" dirty="0" smtClean="0">
                <a:solidFill>
                  <a:schemeClr val="bg1"/>
                </a:solidFill>
                <a:latin typeface="Arial" pitchFamily="34" charset="0"/>
                <a:cs typeface="Arial" pitchFamily="34" charset="0"/>
              </a:rPr>
              <a:t>.</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And </a:t>
            </a:r>
            <a:r>
              <a:rPr lang="en-US" dirty="0">
                <a:solidFill>
                  <a:schemeClr val="bg1"/>
                </a:solidFill>
                <a:latin typeface="Arial" pitchFamily="34" charset="0"/>
                <a:cs typeface="Arial" pitchFamily="34" charset="0"/>
              </a:rPr>
              <a:t>they were all</a:t>
            </a:r>
            <a:r>
              <a:rPr lang="en-US" dirty="0">
                <a:solidFill>
                  <a:srgbClr val="F89378"/>
                </a:solidFill>
                <a:latin typeface="Arial" pitchFamily="34" charset="0"/>
                <a:cs typeface="Arial" pitchFamily="34" charset="0"/>
              </a:rPr>
              <a:t> filled with the </a:t>
            </a:r>
            <a:r>
              <a:rPr lang="en-US" dirty="0" smtClean="0">
                <a:solidFill>
                  <a:srgbClr val="F89378"/>
                </a:solidFill>
                <a:latin typeface="Arial" pitchFamily="34" charset="0"/>
                <a:cs typeface="Arial" pitchFamily="34" charset="0"/>
              </a:rPr>
              <a:t/>
            </a:r>
            <a:br>
              <a:rPr lang="en-US" dirty="0" smtClean="0">
                <a:solidFill>
                  <a:srgbClr val="F89378"/>
                </a:solidFill>
                <a:latin typeface="Arial" pitchFamily="34" charset="0"/>
                <a:cs typeface="Arial" pitchFamily="34" charset="0"/>
              </a:rPr>
            </a:br>
            <a:r>
              <a:rPr lang="en-US" dirty="0" smtClean="0">
                <a:solidFill>
                  <a:srgbClr val="F89378"/>
                </a:solidFill>
                <a:latin typeface="Arial" pitchFamily="34" charset="0"/>
                <a:cs typeface="Arial" pitchFamily="34" charset="0"/>
              </a:rPr>
              <a:t>Holy </a:t>
            </a:r>
            <a:r>
              <a:rPr lang="en-US" dirty="0">
                <a:solidFill>
                  <a:srgbClr val="F89378"/>
                </a:solidFill>
                <a:latin typeface="Arial" pitchFamily="34" charset="0"/>
                <a:cs typeface="Arial" pitchFamily="34" charset="0"/>
              </a:rPr>
              <a:t>Spirit</a:t>
            </a:r>
            <a:r>
              <a:rPr lang="en-US" dirty="0">
                <a:solidFill>
                  <a:schemeClr val="bg1"/>
                </a:solidFill>
                <a:latin typeface="Arial" pitchFamily="34" charset="0"/>
                <a:cs typeface="Arial" pitchFamily="34" charset="0"/>
              </a:rPr>
              <a:t> and began to speak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in </a:t>
            </a:r>
            <a:r>
              <a:rPr lang="en-US" dirty="0">
                <a:solidFill>
                  <a:schemeClr val="bg1"/>
                </a:solidFill>
                <a:latin typeface="Arial" pitchFamily="34" charset="0"/>
                <a:cs typeface="Arial" pitchFamily="34" charset="0"/>
              </a:rPr>
              <a:t>other tongues as the Spirit </a:t>
            </a:r>
            <a:r>
              <a:rPr lang="en-US" dirty="0" smtClean="0">
                <a:solidFill>
                  <a:schemeClr val="bg1"/>
                </a:solidFill>
                <a:latin typeface="Arial" pitchFamily="34" charset="0"/>
                <a:cs typeface="Arial" pitchFamily="34" charset="0"/>
              </a:rPr>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gave </a:t>
            </a:r>
            <a:r>
              <a:rPr lang="en-US" dirty="0">
                <a:solidFill>
                  <a:schemeClr val="bg1"/>
                </a:solidFill>
                <a:latin typeface="Arial" pitchFamily="34" charset="0"/>
                <a:cs typeface="Arial" pitchFamily="34" charset="0"/>
              </a:rPr>
              <a:t>them utterance. </a:t>
            </a:r>
            <a:endParaRPr lang="en-US" dirty="0">
              <a:solidFill>
                <a:srgbClr val="F89378"/>
              </a:solidFill>
            </a:endParaRPr>
          </a:p>
        </p:txBody>
      </p:sp>
    </p:spTree>
    <p:extLst>
      <p:ext uri="{BB962C8B-B14F-4D97-AF65-F5344CB8AC3E}">
        <p14:creationId xmlns:p14="http://schemas.microsoft.com/office/powerpoint/2010/main" val="12435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358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4066032" cy="609600"/>
          </a:xfrm>
        </p:spPr>
        <p:txBody>
          <a:bodyPr/>
          <a:lstStyle/>
          <a:p>
            <a:pPr marL="0" indent="0">
              <a:buNone/>
            </a:pPr>
            <a:r>
              <a:rPr lang="en-US" u="sng" dirty="0" smtClean="0">
                <a:solidFill>
                  <a:srgbClr val="F89378"/>
                </a:solidFill>
                <a:latin typeface="Arial" pitchFamily="34" charset="0"/>
                <a:cs typeface="Arial" pitchFamily="34" charset="0"/>
              </a:rPr>
              <a:t>Next Steps for Today</a:t>
            </a:r>
          </a:p>
        </p:txBody>
      </p:sp>
      <p:sp>
        <p:nvSpPr>
          <p:cNvPr id="4" name="Content Placeholder 2"/>
          <p:cNvSpPr txBox="1">
            <a:spLocks/>
          </p:cNvSpPr>
          <p:nvPr/>
        </p:nvSpPr>
        <p:spPr bwMode="auto">
          <a:xfrm>
            <a:off x="381000" y="990600"/>
            <a:ext cx="533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itchFamily="34" charset="0"/>
                <a:cs typeface="Arial" pitchFamily="34" charset="0"/>
              </a:rPr>
              <a:t>1. Make today a day of rest. </a:t>
            </a:r>
          </a:p>
        </p:txBody>
      </p:sp>
      <p:sp>
        <p:nvSpPr>
          <p:cNvPr id="5" name="Content Placeholder 2"/>
          <p:cNvSpPr txBox="1">
            <a:spLocks/>
          </p:cNvSpPr>
          <p:nvPr/>
        </p:nvSpPr>
        <p:spPr bwMode="auto">
          <a:xfrm>
            <a:off x="381000" y="259080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itchFamily="34" charset="0"/>
                <a:cs typeface="Arial" pitchFamily="34" charset="0"/>
              </a:rPr>
              <a:t>3. Make plans to keep YHWH’s appointments</a:t>
            </a:r>
          </a:p>
        </p:txBody>
      </p:sp>
      <p:sp>
        <p:nvSpPr>
          <p:cNvPr id="6" name="Content Placeholder 2"/>
          <p:cNvSpPr txBox="1">
            <a:spLocks/>
          </p:cNvSpPr>
          <p:nvPr/>
        </p:nvSpPr>
        <p:spPr bwMode="auto">
          <a:xfrm>
            <a:off x="381000" y="1752600"/>
            <a:ext cx="813206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solidFill>
                <a:latin typeface="Arial" pitchFamily="34" charset="0"/>
                <a:cs typeface="Arial" pitchFamily="34" charset="0"/>
              </a:rPr>
              <a:t>2</a:t>
            </a:r>
            <a:r>
              <a:rPr lang="en-US" kern="0" dirty="0" smtClean="0">
                <a:solidFill>
                  <a:schemeClr val="bg1"/>
                </a:solidFill>
                <a:latin typeface="Arial" pitchFamily="34" charset="0"/>
                <a:cs typeface="Arial" pitchFamily="34" charset="0"/>
              </a:rPr>
              <a:t>. Celebrate His Word and His Spirit</a:t>
            </a:r>
          </a:p>
        </p:txBody>
      </p:sp>
      <p:sp>
        <p:nvSpPr>
          <p:cNvPr id="7" name="Content Placeholder 2"/>
          <p:cNvSpPr txBox="1">
            <a:spLocks/>
          </p:cNvSpPr>
          <p:nvPr/>
        </p:nvSpPr>
        <p:spPr bwMode="auto">
          <a:xfrm>
            <a:off x="353568" y="3352800"/>
            <a:ext cx="665683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solidFill>
                <a:latin typeface="Arial" pitchFamily="34" charset="0"/>
                <a:cs typeface="Arial" pitchFamily="34" charset="0"/>
              </a:rPr>
              <a:t>4</a:t>
            </a:r>
            <a:r>
              <a:rPr lang="en-US" kern="0" dirty="0" smtClean="0">
                <a:solidFill>
                  <a:schemeClr val="bg1"/>
                </a:solidFill>
                <a:latin typeface="Arial" pitchFamily="34" charset="0"/>
                <a:cs typeface="Arial" pitchFamily="34" charset="0"/>
              </a:rPr>
              <a:t>. Treat His Word as holy; as your</a:t>
            </a:r>
            <a:br>
              <a:rPr lang="en-US" kern="0" dirty="0" smtClean="0">
                <a:solidFill>
                  <a:schemeClr val="bg1"/>
                </a:solidFill>
                <a:latin typeface="Arial" pitchFamily="34" charset="0"/>
                <a:cs typeface="Arial" pitchFamily="34" charset="0"/>
              </a:rPr>
            </a:br>
            <a:r>
              <a:rPr lang="en-US" kern="0" dirty="0" smtClean="0">
                <a:solidFill>
                  <a:schemeClr val="bg1"/>
                </a:solidFill>
                <a:latin typeface="Arial" pitchFamily="34" charset="0"/>
                <a:cs typeface="Arial" pitchFamily="34" charset="0"/>
              </a:rPr>
              <a:t>    most precious possession</a:t>
            </a:r>
          </a:p>
        </p:txBody>
      </p:sp>
      <p:sp>
        <p:nvSpPr>
          <p:cNvPr id="8" name="Content Placeholder 2"/>
          <p:cNvSpPr txBox="1">
            <a:spLocks/>
          </p:cNvSpPr>
          <p:nvPr/>
        </p:nvSpPr>
        <p:spPr bwMode="auto">
          <a:xfrm>
            <a:off x="381000" y="4572000"/>
            <a:ext cx="533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a:solidFill>
                  <a:schemeClr val="bg1"/>
                </a:solidFill>
                <a:latin typeface="Arial" pitchFamily="34" charset="0"/>
                <a:cs typeface="Arial" pitchFamily="34" charset="0"/>
              </a:rPr>
              <a:t>5</a:t>
            </a:r>
            <a:r>
              <a:rPr lang="en-US" kern="0" dirty="0" smtClean="0">
                <a:solidFill>
                  <a:schemeClr val="bg1"/>
                </a:solidFill>
                <a:latin typeface="Arial" pitchFamily="34" charset="0"/>
                <a:cs typeface="Arial" pitchFamily="34" charset="0"/>
              </a:rPr>
              <a:t>. Commit your life to</a:t>
            </a:r>
            <a:br>
              <a:rPr lang="en-US" kern="0" dirty="0" smtClean="0">
                <a:solidFill>
                  <a:schemeClr val="bg1"/>
                </a:solidFill>
                <a:latin typeface="Arial" pitchFamily="34" charset="0"/>
                <a:cs typeface="Arial" pitchFamily="34" charset="0"/>
              </a:rPr>
            </a:br>
            <a:r>
              <a:rPr lang="en-US" kern="0" dirty="0" smtClean="0">
                <a:solidFill>
                  <a:schemeClr val="bg1"/>
                </a:solidFill>
                <a:latin typeface="Arial" pitchFamily="34" charset="0"/>
                <a:cs typeface="Arial" pitchFamily="34" charset="0"/>
              </a:rPr>
              <a:t>    the God of Israel</a:t>
            </a:r>
          </a:p>
        </p:txBody>
      </p:sp>
    </p:spTree>
    <p:extLst>
      <p:ext uri="{BB962C8B-B14F-4D97-AF65-F5344CB8AC3E}">
        <p14:creationId xmlns:p14="http://schemas.microsoft.com/office/powerpoint/2010/main" val="404554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Users\wdl\Documents\Biblical Resources\Wyn's Sermons\Shavuot\Shavuot Backgrounds\pray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0800"/>
            <a:ext cx="10363200" cy="6908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362200" y="381000"/>
            <a:ext cx="4191000" cy="762000"/>
          </a:xfrm>
        </p:spPr>
        <p:txBody>
          <a:bodyPr/>
          <a:lstStyle/>
          <a:p>
            <a:pPr marL="0" indent="0">
              <a:buNone/>
            </a:pPr>
            <a:r>
              <a:rPr lang="en-US" b="1" dirty="0" smtClean="0">
                <a:solidFill>
                  <a:srgbClr val="F89378"/>
                </a:solidFill>
                <a:latin typeface="Arial" pitchFamily="34" charset="0"/>
                <a:cs typeface="Arial" pitchFamily="34" charset="0"/>
              </a:rPr>
              <a:t>Prayer Room - 208</a:t>
            </a:r>
            <a:endParaRPr lang="en-US" b="1" dirty="0">
              <a:solidFill>
                <a:srgbClr val="F89378"/>
              </a:solidFill>
            </a:endParaRPr>
          </a:p>
        </p:txBody>
      </p:sp>
    </p:spTree>
    <p:extLst>
      <p:ext uri="{BB962C8B-B14F-4D97-AF65-F5344CB8AC3E}">
        <p14:creationId xmlns:p14="http://schemas.microsoft.com/office/powerpoint/2010/main" val="132519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26" name="Picture 2" descr="U:\Wyn Laidig\commun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4063"/>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81000" y="152400"/>
            <a:ext cx="8153400" cy="6172200"/>
          </a:xfrm>
        </p:spPr>
        <p:txBody>
          <a:bodyPr/>
          <a:lstStyle/>
          <a:p>
            <a:pPr marL="0" indent="0">
              <a:buNone/>
            </a:pPr>
            <a:r>
              <a:rPr lang="en-US" sz="2800" i="1" dirty="0">
                <a:solidFill>
                  <a:schemeClr val="bg1">
                    <a:lumMod val="65000"/>
                  </a:schemeClr>
                </a:solidFill>
                <a:latin typeface="Arial" pitchFamily="34" charset="0"/>
                <a:cs typeface="Arial" pitchFamily="34" charset="0"/>
              </a:rPr>
              <a:t>1 Corinthians 11:23–26 </a:t>
            </a:r>
          </a:p>
          <a:p>
            <a:pPr marL="0" indent="0">
              <a:buNone/>
            </a:pPr>
            <a:r>
              <a:rPr lang="en-US" sz="2800" dirty="0">
                <a:solidFill>
                  <a:schemeClr val="bg1"/>
                </a:solidFill>
                <a:latin typeface="Arial" pitchFamily="34" charset="0"/>
                <a:cs typeface="Arial" pitchFamily="34" charset="0"/>
              </a:rPr>
              <a:t>For I received from the Lord what I also delivered to you, that the Lord Jesus on the night when he was betrayed </a:t>
            </a:r>
            <a:r>
              <a:rPr lang="en-US" sz="2800" dirty="0">
                <a:solidFill>
                  <a:srgbClr val="F89378"/>
                </a:solidFill>
                <a:latin typeface="Arial" pitchFamily="34" charset="0"/>
                <a:cs typeface="Arial" pitchFamily="34" charset="0"/>
              </a:rPr>
              <a:t>took bread</a:t>
            </a:r>
            <a:r>
              <a:rPr lang="en-US" sz="2800" dirty="0">
                <a:solidFill>
                  <a:schemeClr val="bg1"/>
                </a:solidFill>
                <a:latin typeface="Arial" pitchFamily="34" charset="0"/>
                <a:cs typeface="Arial" pitchFamily="34" charset="0"/>
              </a:rPr>
              <a:t>, and when he had given thanks, he </a:t>
            </a:r>
            <a:r>
              <a:rPr lang="en-US" sz="2800" dirty="0">
                <a:solidFill>
                  <a:srgbClr val="F89378"/>
                </a:solidFill>
                <a:latin typeface="Arial" pitchFamily="34" charset="0"/>
                <a:cs typeface="Arial" pitchFamily="34" charset="0"/>
              </a:rPr>
              <a:t>broke it</a:t>
            </a:r>
            <a:r>
              <a:rPr lang="en-US" sz="2800" dirty="0">
                <a:solidFill>
                  <a:schemeClr val="bg1"/>
                </a:solidFill>
                <a:latin typeface="Arial" pitchFamily="34" charset="0"/>
                <a:cs typeface="Arial" pitchFamily="34" charset="0"/>
              </a:rPr>
              <a:t>, and said, “This is my body which is for you. </a:t>
            </a:r>
            <a:r>
              <a:rPr lang="en-US" sz="2800" dirty="0">
                <a:solidFill>
                  <a:srgbClr val="F89378"/>
                </a:solidFill>
                <a:latin typeface="Arial" pitchFamily="34" charset="0"/>
                <a:cs typeface="Arial" pitchFamily="34" charset="0"/>
              </a:rPr>
              <a:t>Do this in remembrance of me</a:t>
            </a:r>
            <a:r>
              <a:rPr lang="en-US" sz="2800" dirty="0">
                <a:solidFill>
                  <a:schemeClr val="bg1"/>
                </a:solidFill>
                <a:latin typeface="Arial" pitchFamily="34" charset="0"/>
                <a:cs typeface="Arial" pitchFamily="34" charset="0"/>
              </a:rPr>
              <a:t>.” In the same way also he took the </a:t>
            </a: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cup</a:t>
            </a:r>
            <a:r>
              <a:rPr lang="en-US" sz="2800" dirty="0">
                <a:solidFill>
                  <a:schemeClr val="bg1"/>
                </a:solidFill>
                <a:latin typeface="Arial" pitchFamily="34" charset="0"/>
                <a:cs typeface="Arial" pitchFamily="34" charset="0"/>
              </a:rPr>
              <a:t>, after supper, saying, “</a:t>
            </a:r>
            <a:r>
              <a:rPr lang="en-US" sz="2800" dirty="0">
                <a:solidFill>
                  <a:srgbClr val="F89378"/>
                </a:solidFill>
                <a:latin typeface="Arial" pitchFamily="34" charset="0"/>
                <a:cs typeface="Arial" pitchFamily="34" charset="0"/>
              </a:rPr>
              <a:t>This cup </a:t>
            </a:r>
            <a:r>
              <a:rPr lang="en-US" sz="2800" dirty="0" smtClean="0">
                <a:solidFill>
                  <a:srgbClr val="F89378"/>
                </a:solidFill>
                <a:latin typeface="Arial" pitchFamily="34" charset="0"/>
                <a:cs typeface="Arial" pitchFamily="34" charset="0"/>
              </a:rPr>
              <a:t/>
            </a:r>
            <a:br>
              <a:rPr lang="en-US" sz="2800" dirty="0" smtClean="0">
                <a:solidFill>
                  <a:srgbClr val="F89378"/>
                </a:solidFill>
                <a:latin typeface="Arial" pitchFamily="34" charset="0"/>
                <a:cs typeface="Arial" pitchFamily="34" charset="0"/>
              </a:rPr>
            </a:br>
            <a:r>
              <a:rPr lang="en-US" sz="2800" dirty="0" smtClean="0">
                <a:solidFill>
                  <a:srgbClr val="F89378"/>
                </a:solidFill>
                <a:latin typeface="Arial" pitchFamily="34" charset="0"/>
                <a:cs typeface="Arial" pitchFamily="34" charset="0"/>
              </a:rPr>
              <a:t>is </a:t>
            </a:r>
            <a:r>
              <a:rPr lang="en-US" sz="2800" dirty="0">
                <a:solidFill>
                  <a:srgbClr val="F89378"/>
                </a:solidFill>
                <a:latin typeface="Arial" pitchFamily="34" charset="0"/>
                <a:cs typeface="Arial" pitchFamily="34" charset="0"/>
              </a:rPr>
              <a:t>the new covenant </a:t>
            </a:r>
            <a:r>
              <a:rPr lang="en-US" sz="2800" dirty="0">
                <a:solidFill>
                  <a:schemeClr val="bg1"/>
                </a:solidFill>
                <a:latin typeface="Arial" pitchFamily="34" charset="0"/>
                <a:cs typeface="Arial" pitchFamily="34" charset="0"/>
              </a:rPr>
              <a:t>in my blood. </a:t>
            </a: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Do </a:t>
            </a:r>
            <a:r>
              <a:rPr lang="en-US" sz="2800" dirty="0">
                <a:solidFill>
                  <a:schemeClr val="bg1"/>
                </a:solidFill>
                <a:latin typeface="Arial" pitchFamily="34" charset="0"/>
                <a:cs typeface="Arial" pitchFamily="34" charset="0"/>
              </a:rPr>
              <a:t>this, as often as you </a:t>
            </a:r>
            <a:r>
              <a:rPr lang="en-US" sz="2800" dirty="0" smtClean="0">
                <a:solidFill>
                  <a:schemeClr val="bg1"/>
                </a:solidFill>
                <a:latin typeface="Arial" pitchFamily="34" charset="0"/>
                <a:cs typeface="Arial" pitchFamily="34" charset="0"/>
              </a:rPr>
              <a:t>drink it</a:t>
            </a:r>
            <a:r>
              <a:rPr lang="en-US" sz="2800" dirty="0">
                <a:solidFill>
                  <a:schemeClr val="bg1"/>
                </a:solidFill>
                <a:latin typeface="Arial" pitchFamily="34" charset="0"/>
                <a:cs typeface="Arial" pitchFamily="34" charset="0"/>
              </a:rPr>
              <a:t>, in </a:t>
            </a: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remembrance </a:t>
            </a:r>
            <a:r>
              <a:rPr lang="en-US" sz="2800" dirty="0">
                <a:solidFill>
                  <a:schemeClr val="bg1"/>
                </a:solidFill>
                <a:latin typeface="Arial" pitchFamily="34" charset="0"/>
                <a:cs typeface="Arial" pitchFamily="34" charset="0"/>
              </a:rPr>
              <a:t>of me.” For as often </a:t>
            </a: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as </a:t>
            </a:r>
            <a:r>
              <a:rPr lang="en-US" sz="2800" dirty="0">
                <a:solidFill>
                  <a:schemeClr val="bg1"/>
                </a:solidFill>
                <a:latin typeface="Arial" pitchFamily="34" charset="0"/>
                <a:cs typeface="Arial" pitchFamily="34" charset="0"/>
              </a:rPr>
              <a:t>you eat this bread and drink the </a:t>
            </a:r>
            <a:r>
              <a:rPr lang="en-US" sz="2800" dirty="0" smtClean="0">
                <a:solidFill>
                  <a:schemeClr val="bg1"/>
                </a:solidFill>
                <a:latin typeface="Arial" pitchFamily="34" charset="0"/>
                <a:cs typeface="Arial" pitchFamily="34" charset="0"/>
              </a:rPr>
              <a:t/>
            </a:r>
            <a:br>
              <a:rPr lang="en-US" sz="2800" dirty="0" smtClean="0">
                <a:solidFill>
                  <a:schemeClr val="bg1"/>
                </a:solidFill>
                <a:latin typeface="Arial" pitchFamily="34" charset="0"/>
                <a:cs typeface="Arial" pitchFamily="34" charset="0"/>
              </a:rPr>
            </a:br>
            <a:r>
              <a:rPr lang="en-US" sz="2800" dirty="0" smtClean="0">
                <a:solidFill>
                  <a:schemeClr val="bg1"/>
                </a:solidFill>
                <a:latin typeface="Arial" pitchFamily="34" charset="0"/>
                <a:cs typeface="Arial" pitchFamily="34" charset="0"/>
              </a:rPr>
              <a:t>cup, you </a:t>
            </a:r>
            <a:r>
              <a:rPr lang="en-US" sz="2800" dirty="0">
                <a:solidFill>
                  <a:srgbClr val="F89378"/>
                </a:solidFill>
                <a:latin typeface="Arial" pitchFamily="34" charset="0"/>
                <a:cs typeface="Arial" pitchFamily="34" charset="0"/>
              </a:rPr>
              <a:t>proclaim the Lord’s death </a:t>
            </a:r>
            <a:r>
              <a:rPr lang="en-US" sz="2800" dirty="0" smtClean="0">
                <a:solidFill>
                  <a:srgbClr val="F89378"/>
                </a:solidFill>
                <a:latin typeface="Arial" pitchFamily="34" charset="0"/>
                <a:cs typeface="Arial" pitchFamily="34" charset="0"/>
              </a:rPr>
              <a:t/>
            </a:r>
            <a:br>
              <a:rPr lang="en-US" sz="2800" dirty="0" smtClean="0">
                <a:solidFill>
                  <a:srgbClr val="F89378"/>
                </a:solidFill>
                <a:latin typeface="Arial" pitchFamily="34" charset="0"/>
                <a:cs typeface="Arial" pitchFamily="34" charset="0"/>
              </a:rPr>
            </a:br>
            <a:r>
              <a:rPr lang="en-US" sz="2800" dirty="0" smtClean="0">
                <a:solidFill>
                  <a:srgbClr val="F89378"/>
                </a:solidFill>
                <a:latin typeface="Arial" pitchFamily="34" charset="0"/>
                <a:cs typeface="Arial" pitchFamily="34" charset="0"/>
              </a:rPr>
              <a:t>until </a:t>
            </a:r>
            <a:r>
              <a:rPr lang="en-US" sz="2800" dirty="0">
                <a:solidFill>
                  <a:srgbClr val="F89378"/>
                </a:solidFill>
                <a:latin typeface="Arial" pitchFamily="34" charset="0"/>
                <a:cs typeface="Arial" pitchFamily="34" charset="0"/>
              </a:rPr>
              <a:t>he </a:t>
            </a:r>
            <a:r>
              <a:rPr lang="en-US" sz="2800" dirty="0" smtClean="0">
                <a:solidFill>
                  <a:srgbClr val="F89378"/>
                </a:solidFill>
                <a:latin typeface="Arial" pitchFamily="34" charset="0"/>
                <a:cs typeface="Arial" pitchFamily="34" charset="0"/>
              </a:rPr>
              <a:t>comes</a:t>
            </a:r>
            <a:r>
              <a:rPr lang="en-US" sz="2800" dirty="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a:p>
            <a:pPr marL="0" indent="0">
              <a:buNone/>
            </a:pPr>
            <a:endParaRPr lang="en-US" dirty="0">
              <a:solidFill>
                <a:schemeClr val="bg1"/>
              </a:solidFill>
            </a:endParaRPr>
          </a:p>
        </p:txBody>
      </p:sp>
    </p:spTree>
    <p:extLst>
      <p:ext uri="{BB962C8B-B14F-4D97-AF65-F5344CB8AC3E}">
        <p14:creationId xmlns:p14="http://schemas.microsoft.com/office/powerpoint/2010/main" val="352536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205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776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3733800"/>
          </a:xfrm>
        </p:spPr>
        <p:txBody>
          <a:bodyPr/>
          <a:lstStyle/>
          <a:p>
            <a:pPr marL="0" indent="0">
              <a:buNone/>
            </a:pPr>
            <a:r>
              <a:rPr lang="en-US" i="1" dirty="0" smtClean="0">
                <a:solidFill>
                  <a:schemeClr val="bg1">
                    <a:lumMod val="65000"/>
                  </a:schemeClr>
                </a:solidFill>
                <a:latin typeface="Arial" pitchFamily="34" charset="0"/>
                <a:cs typeface="Arial" pitchFamily="34" charset="0"/>
              </a:rPr>
              <a:t>Exodus 3:15 </a:t>
            </a:r>
          </a:p>
          <a:p>
            <a:pPr marL="0" indent="0">
              <a:buNone/>
            </a:pPr>
            <a:r>
              <a:rPr lang="en-US" dirty="0" smtClean="0">
                <a:solidFill>
                  <a:schemeClr val="bg1"/>
                </a:solidFill>
                <a:latin typeface="Arial" pitchFamily="34" charset="0"/>
                <a:cs typeface="Arial" pitchFamily="34" charset="0"/>
              </a:rPr>
              <a:t>Say this to the people of Israel, “YHWH, the God of your fathers, the God of Abraham, the God of Isaac, and the God of Jacob, has sent me to you.” </a:t>
            </a:r>
            <a:r>
              <a:rPr lang="en-US" dirty="0" smtClean="0">
                <a:solidFill>
                  <a:srgbClr val="F89378"/>
                </a:solidFill>
                <a:latin typeface="Arial" pitchFamily="34" charset="0"/>
                <a:cs typeface="Arial" pitchFamily="34" charset="0"/>
              </a:rPr>
              <a:t>This is my name forever, and thus I am to be remembered throughout all generations. </a:t>
            </a:r>
          </a:p>
          <a:p>
            <a:pPr marL="0" indent="0">
              <a:buNone/>
            </a:pPr>
            <a:endParaRPr lang="en-US" dirty="0"/>
          </a:p>
        </p:txBody>
      </p:sp>
    </p:spTree>
    <p:extLst>
      <p:ext uri="{BB962C8B-B14F-4D97-AF65-F5344CB8AC3E}">
        <p14:creationId xmlns:p14="http://schemas.microsoft.com/office/powerpoint/2010/main" val="6558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3124200"/>
          </a:xfrm>
        </p:spPr>
        <p:txBody>
          <a:bodyPr/>
          <a:lstStyle/>
          <a:p>
            <a:pPr marL="0" indent="0">
              <a:buNone/>
            </a:pPr>
            <a:r>
              <a:rPr lang="en-US" i="1" dirty="0">
                <a:solidFill>
                  <a:schemeClr val="bg1">
                    <a:lumMod val="65000"/>
                  </a:schemeClr>
                </a:solidFill>
                <a:latin typeface="Arial" pitchFamily="34" charset="0"/>
                <a:cs typeface="Arial" pitchFamily="34" charset="0"/>
              </a:rPr>
              <a:t>Leviticus 23:1–2 </a:t>
            </a:r>
            <a:r>
              <a:rPr lang="en-US" i="1" dirty="0">
                <a:solidFill>
                  <a:schemeClr val="bg1"/>
                </a:solidFill>
                <a:latin typeface="Arial" pitchFamily="34" charset="0"/>
                <a:cs typeface="Arial" pitchFamily="34" charset="0"/>
              </a:rPr>
              <a:t/>
            </a:r>
            <a:br>
              <a:rPr lang="en-US" i="1" dirty="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YHWH</a:t>
            </a:r>
            <a:r>
              <a:rPr lang="en-US" dirty="0" smtClean="0">
                <a:solidFill>
                  <a:srgbClr val="F89378"/>
                </a:solidFill>
                <a:latin typeface="Arial" pitchFamily="34" charset="0"/>
                <a:cs typeface="Arial" pitchFamily="34" charset="0"/>
              </a:rPr>
              <a:t> </a:t>
            </a:r>
            <a:r>
              <a:rPr lang="en-US" dirty="0" smtClean="0">
                <a:solidFill>
                  <a:schemeClr val="bg1"/>
                </a:solidFill>
                <a:latin typeface="Arial" pitchFamily="34" charset="0"/>
                <a:cs typeface="Arial" pitchFamily="34" charset="0"/>
              </a:rPr>
              <a:t>spoke </a:t>
            </a:r>
            <a:r>
              <a:rPr lang="en-US" dirty="0">
                <a:solidFill>
                  <a:schemeClr val="bg1"/>
                </a:solidFill>
                <a:latin typeface="Arial" pitchFamily="34" charset="0"/>
                <a:cs typeface="Arial" pitchFamily="34" charset="0"/>
              </a:rPr>
              <a:t>to Moses, saying, “Speak to the people of Israel and say to them, These are the </a:t>
            </a:r>
            <a:r>
              <a:rPr lang="en-US" dirty="0">
                <a:solidFill>
                  <a:srgbClr val="F89378"/>
                </a:solidFill>
                <a:latin typeface="Arial" pitchFamily="34" charset="0"/>
                <a:cs typeface="Arial" pitchFamily="34" charset="0"/>
              </a:rPr>
              <a:t>appointed feasts of </a:t>
            </a:r>
            <a:r>
              <a:rPr lang="en-US" dirty="0" smtClean="0">
                <a:solidFill>
                  <a:srgbClr val="F89378"/>
                </a:solidFill>
                <a:latin typeface="Arial" pitchFamily="34" charset="0"/>
                <a:cs typeface="Arial" pitchFamily="34" charset="0"/>
              </a:rPr>
              <a:t>YHWH </a:t>
            </a:r>
            <a:r>
              <a:rPr lang="en-US" dirty="0" smtClean="0">
                <a:solidFill>
                  <a:schemeClr val="bg1"/>
                </a:solidFill>
                <a:latin typeface="Arial" pitchFamily="34" charset="0"/>
                <a:cs typeface="Arial" pitchFamily="34" charset="0"/>
              </a:rPr>
              <a:t>that </a:t>
            </a:r>
            <a:r>
              <a:rPr lang="en-US" dirty="0">
                <a:solidFill>
                  <a:schemeClr val="bg1"/>
                </a:solidFill>
                <a:latin typeface="Arial" pitchFamily="34" charset="0"/>
                <a:cs typeface="Arial" pitchFamily="34" charset="0"/>
              </a:rPr>
              <a:t>you shall proclaim as holy convocations; they are </a:t>
            </a:r>
            <a:r>
              <a:rPr lang="en-US" dirty="0">
                <a:solidFill>
                  <a:srgbClr val="F89378"/>
                </a:solidFill>
                <a:latin typeface="Arial" pitchFamily="34" charset="0"/>
                <a:cs typeface="Arial" pitchFamily="34" charset="0"/>
              </a:rPr>
              <a:t>my appointed </a:t>
            </a:r>
            <a:r>
              <a:rPr lang="en-US" dirty="0" smtClean="0">
                <a:solidFill>
                  <a:srgbClr val="F89378"/>
                </a:solidFill>
                <a:latin typeface="Arial" pitchFamily="34" charset="0"/>
                <a:cs typeface="Arial" pitchFamily="34" charset="0"/>
              </a:rPr>
              <a:t>feasts.</a:t>
            </a:r>
            <a:r>
              <a:rPr lang="en-US" dirty="0" smtClean="0">
                <a:solidFill>
                  <a:schemeClr val="bg1"/>
                </a:solidFill>
                <a:latin typeface="Arial" pitchFamily="34" charset="0"/>
                <a:cs typeface="Arial" pitchFamily="34" charset="0"/>
              </a:rPr>
              <a:t>”</a:t>
            </a:r>
            <a:r>
              <a:rPr lang="en-US" dirty="0" smtClean="0">
                <a:solidFill>
                  <a:schemeClr val="tx1"/>
                </a:solidFill>
              </a:rPr>
              <a:t>. </a:t>
            </a:r>
            <a:endParaRPr lang="en-US" dirty="0">
              <a:solidFill>
                <a:schemeClr val="tx1"/>
              </a:solidFill>
            </a:endParaRPr>
          </a:p>
          <a:p>
            <a:pPr marL="0" indent="0">
              <a:buNone/>
            </a:pPr>
            <a:endParaRPr lang="en-US" dirty="0"/>
          </a:p>
        </p:txBody>
      </p:sp>
      <p:sp>
        <p:nvSpPr>
          <p:cNvPr id="4" name="Content Placeholder 2"/>
          <p:cNvSpPr txBox="1">
            <a:spLocks/>
          </p:cNvSpPr>
          <p:nvPr/>
        </p:nvSpPr>
        <p:spPr bwMode="auto">
          <a:xfrm>
            <a:off x="304800" y="38100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appointed feasts </a:t>
            </a:r>
            <a:r>
              <a:rPr lang="en-US" dirty="0" smtClean="0">
                <a:solidFill>
                  <a:schemeClr val="bg1"/>
                </a:solidFill>
                <a:latin typeface="Arial" pitchFamily="34" charset="0"/>
                <a:cs typeface="Arial" pitchFamily="34" charset="0"/>
              </a:rPr>
              <a:t>= </a:t>
            </a:r>
            <a:r>
              <a:rPr lang="en-US" dirty="0" smtClean="0">
                <a:solidFill>
                  <a:srgbClr val="F89378"/>
                </a:solidFill>
                <a:latin typeface="Arial" pitchFamily="34" charset="0"/>
                <a:cs typeface="Arial" pitchFamily="34" charset="0"/>
              </a:rPr>
              <a:t>mo’edim</a:t>
            </a:r>
          </a:p>
        </p:txBody>
      </p:sp>
      <p:sp>
        <p:nvSpPr>
          <p:cNvPr id="5" name="Content Placeholder 2"/>
          <p:cNvSpPr txBox="1">
            <a:spLocks/>
          </p:cNvSpPr>
          <p:nvPr/>
        </p:nvSpPr>
        <p:spPr bwMode="auto">
          <a:xfrm>
            <a:off x="990600" y="4495800"/>
            <a:ext cx="243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“set times”</a:t>
            </a:r>
          </a:p>
        </p:txBody>
      </p:sp>
      <p:sp>
        <p:nvSpPr>
          <p:cNvPr id="7" name="Content Placeholder 2"/>
          <p:cNvSpPr txBox="1">
            <a:spLocks/>
          </p:cNvSpPr>
          <p:nvPr/>
        </p:nvSpPr>
        <p:spPr bwMode="auto">
          <a:xfrm>
            <a:off x="1002792" y="5105400"/>
            <a:ext cx="408127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“appointed times”</a:t>
            </a:r>
          </a:p>
        </p:txBody>
      </p:sp>
      <p:sp>
        <p:nvSpPr>
          <p:cNvPr id="8" name="Content Placeholder 2"/>
          <p:cNvSpPr txBox="1">
            <a:spLocks/>
          </p:cNvSpPr>
          <p:nvPr/>
        </p:nvSpPr>
        <p:spPr bwMode="auto">
          <a:xfrm>
            <a:off x="1024128" y="5791200"/>
            <a:ext cx="408127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“appointments”</a:t>
            </a:r>
          </a:p>
        </p:txBody>
      </p:sp>
    </p:spTree>
    <p:extLst>
      <p:ext uri="{BB962C8B-B14F-4D97-AF65-F5344CB8AC3E}">
        <p14:creationId xmlns:p14="http://schemas.microsoft.com/office/powerpoint/2010/main" val="3642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848600" cy="32766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23:3 </a:t>
            </a:r>
          </a:p>
          <a:p>
            <a:pPr marL="0" indent="0">
              <a:buNone/>
            </a:pPr>
            <a:r>
              <a:rPr lang="en-US" dirty="0" smtClean="0">
                <a:solidFill>
                  <a:schemeClr val="bg1"/>
                </a:solidFill>
                <a:latin typeface="Arial" pitchFamily="34" charset="0"/>
                <a:cs typeface="Arial" pitchFamily="34" charset="0"/>
              </a:rPr>
              <a:t>Six days shall work be done, but on the </a:t>
            </a:r>
            <a:r>
              <a:rPr lang="en-US" dirty="0" smtClean="0">
                <a:solidFill>
                  <a:srgbClr val="F89378"/>
                </a:solidFill>
                <a:latin typeface="Arial" pitchFamily="34" charset="0"/>
                <a:cs typeface="Arial" pitchFamily="34" charset="0"/>
              </a:rPr>
              <a:t>seventh day is a Sabbath of solemn rest</a:t>
            </a:r>
            <a:r>
              <a:rPr lang="en-US" dirty="0" smtClean="0">
                <a:solidFill>
                  <a:schemeClr val="bg1"/>
                </a:solidFill>
                <a:latin typeface="Arial" pitchFamily="34" charset="0"/>
                <a:cs typeface="Arial" pitchFamily="34" charset="0"/>
              </a:rPr>
              <a:t>, a holy convocation. You shall do no work. It is a Sabbath to YHWH in all your dwelling places. </a:t>
            </a:r>
            <a:r>
              <a:rPr lang="en-US" dirty="0" smtClean="0">
                <a:solidFill>
                  <a:srgbClr val="F89378"/>
                </a:solidFill>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125896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3657600"/>
          </a:xfrm>
        </p:spPr>
        <p:txBody>
          <a:bodyPr/>
          <a:lstStyle/>
          <a:p>
            <a:pPr marL="0" indent="0">
              <a:buNone/>
            </a:pPr>
            <a:r>
              <a:rPr lang="en-US" i="1" dirty="0" smtClean="0">
                <a:solidFill>
                  <a:schemeClr val="bg1">
                    <a:lumMod val="65000"/>
                  </a:schemeClr>
                </a:solidFill>
                <a:latin typeface="Arial" pitchFamily="34" charset="0"/>
                <a:cs typeface="Arial" pitchFamily="34" charset="0"/>
              </a:rPr>
              <a:t>Genesis 2:2-3 </a:t>
            </a:r>
          </a:p>
          <a:p>
            <a:pPr marL="0" indent="0">
              <a:buNone/>
            </a:pPr>
            <a:r>
              <a:rPr lang="en-US" dirty="0" smtClean="0">
                <a:solidFill>
                  <a:schemeClr val="bg1"/>
                </a:solidFill>
                <a:latin typeface="Arial" pitchFamily="34" charset="0"/>
                <a:cs typeface="Arial" pitchFamily="34" charset="0"/>
              </a:rPr>
              <a:t>And on the seventh day God finished his work that he had done, and he rested on the seventh day from all his work that he had done. So </a:t>
            </a:r>
            <a:r>
              <a:rPr lang="en-US" dirty="0" smtClean="0">
                <a:solidFill>
                  <a:srgbClr val="F89378"/>
                </a:solidFill>
                <a:latin typeface="Arial" pitchFamily="34" charset="0"/>
                <a:cs typeface="Arial" pitchFamily="34" charset="0"/>
              </a:rPr>
              <a:t>God blessed the seventh day and made it holy</a:t>
            </a:r>
            <a:r>
              <a:rPr lang="en-US" dirty="0" smtClean="0">
                <a:solidFill>
                  <a:schemeClr val="bg1"/>
                </a:solidFill>
                <a:latin typeface="Arial" pitchFamily="34" charset="0"/>
                <a:cs typeface="Arial" pitchFamily="34" charset="0"/>
              </a:rPr>
              <a:t>, because on it God rested from all his work that he had done in creation. </a:t>
            </a:r>
            <a:r>
              <a:rPr lang="en-US" dirty="0" smtClean="0">
                <a:solidFill>
                  <a:srgbClr val="F89378"/>
                </a:solidFill>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276798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848600" cy="32766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23:3 </a:t>
            </a:r>
          </a:p>
          <a:p>
            <a:pPr marL="0" indent="0">
              <a:buNone/>
            </a:pPr>
            <a:r>
              <a:rPr lang="en-US" dirty="0" smtClean="0">
                <a:solidFill>
                  <a:schemeClr val="bg1"/>
                </a:solidFill>
                <a:latin typeface="Arial" pitchFamily="34" charset="0"/>
                <a:cs typeface="Arial" pitchFamily="34" charset="0"/>
              </a:rPr>
              <a:t>Six days shall work be done, but on the seventh day is a Sabbath of solemn </a:t>
            </a:r>
            <a:r>
              <a:rPr lang="en-US" dirty="0" smtClean="0">
                <a:solidFill>
                  <a:srgbClr val="F89378"/>
                </a:solidFill>
                <a:latin typeface="Arial" pitchFamily="34" charset="0"/>
                <a:cs typeface="Arial" pitchFamily="34" charset="0"/>
              </a:rPr>
              <a:t>rest</a:t>
            </a:r>
            <a:r>
              <a:rPr lang="en-US" dirty="0" smtClean="0">
                <a:solidFill>
                  <a:schemeClr val="bg1"/>
                </a:solidFill>
                <a:latin typeface="Arial" pitchFamily="34" charset="0"/>
                <a:cs typeface="Arial" pitchFamily="34" charset="0"/>
              </a:rPr>
              <a:t>, a </a:t>
            </a:r>
            <a:r>
              <a:rPr lang="en-US" dirty="0" smtClean="0">
                <a:solidFill>
                  <a:srgbClr val="F89378"/>
                </a:solidFill>
                <a:latin typeface="Arial" pitchFamily="34" charset="0"/>
                <a:cs typeface="Arial" pitchFamily="34" charset="0"/>
              </a:rPr>
              <a:t>holy convocation</a:t>
            </a:r>
            <a:r>
              <a:rPr lang="en-US" dirty="0" smtClean="0">
                <a:solidFill>
                  <a:schemeClr val="bg1"/>
                </a:solidFill>
                <a:latin typeface="Arial" pitchFamily="34" charset="0"/>
                <a:cs typeface="Arial" pitchFamily="34" charset="0"/>
              </a:rPr>
              <a:t>. You shall do </a:t>
            </a:r>
            <a:r>
              <a:rPr lang="en-US" dirty="0" smtClean="0">
                <a:solidFill>
                  <a:srgbClr val="F89378"/>
                </a:solidFill>
                <a:latin typeface="Arial" pitchFamily="34" charset="0"/>
                <a:cs typeface="Arial" pitchFamily="34" charset="0"/>
              </a:rPr>
              <a:t>no work</a:t>
            </a:r>
            <a:r>
              <a:rPr lang="en-US" dirty="0" smtClean="0">
                <a:solidFill>
                  <a:schemeClr val="bg1"/>
                </a:solidFill>
                <a:latin typeface="Arial" pitchFamily="34" charset="0"/>
                <a:cs typeface="Arial" pitchFamily="34" charset="0"/>
              </a:rPr>
              <a:t>. It is a Sabbath to YHWH in all your dwelling places. </a:t>
            </a:r>
            <a:r>
              <a:rPr lang="en-US" dirty="0" smtClean="0">
                <a:solidFill>
                  <a:srgbClr val="F89378"/>
                </a:solidFill>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93079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864</TotalTime>
  <Words>1258</Words>
  <Application>Microsoft Office PowerPoint</Application>
  <PresentationFormat>On-screen Show (4:3)</PresentationFormat>
  <Paragraphs>115</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Laidig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Shavuot Sermon PPT</dc:title>
  <dc:creator>Wyn Laidig</dc:creator>
  <cp:lastModifiedBy>Wyn Laidig</cp:lastModifiedBy>
  <cp:revision>59</cp:revision>
  <dcterms:created xsi:type="dcterms:W3CDTF">2013-05-08T00:08:14Z</dcterms:created>
  <dcterms:modified xsi:type="dcterms:W3CDTF">2013-05-15T20:31:39Z</dcterms:modified>
</cp:coreProperties>
</file>