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30" r:id="rId2"/>
    <p:sldId id="512" r:id="rId3"/>
    <p:sldId id="513" r:id="rId4"/>
    <p:sldId id="511" r:id="rId5"/>
    <p:sldId id="510" r:id="rId6"/>
    <p:sldId id="514" r:id="rId7"/>
    <p:sldId id="431" r:id="rId8"/>
    <p:sldId id="473" r:id="rId9"/>
    <p:sldId id="474" r:id="rId10"/>
    <p:sldId id="475" r:id="rId11"/>
    <p:sldId id="467" r:id="rId12"/>
    <p:sldId id="476" r:id="rId13"/>
    <p:sldId id="478" r:id="rId14"/>
    <p:sldId id="477" r:id="rId15"/>
    <p:sldId id="468" r:id="rId16"/>
    <p:sldId id="480" r:id="rId17"/>
    <p:sldId id="488" r:id="rId18"/>
    <p:sldId id="433" r:id="rId19"/>
    <p:sldId id="434" r:id="rId20"/>
    <p:sldId id="465" r:id="rId21"/>
    <p:sldId id="464" r:id="rId22"/>
    <p:sldId id="493" r:id="rId23"/>
    <p:sldId id="436" r:id="rId24"/>
    <p:sldId id="481" r:id="rId25"/>
    <p:sldId id="483" r:id="rId26"/>
    <p:sldId id="470" r:id="rId27"/>
    <p:sldId id="482" r:id="rId28"/>
    <p:sldId id="469" r:id="rId29"/>
    <p:sldId id="479" r:id="rId30"/>
    <p:sldId id="485" r:id="rId31"/>
    <p:sldId id="489" r:id="rId32"/>
    <p:sldId id="471" r:id="rId33"/>
    <p:sldId id="486" r:id="rId34"/>
    <p:sldId id="487" r:id="rId35"/>
    <p:sldId id="472" r:id="rId36"/>
    <p:sldId id="490" r:id="rId37"/>
    <p:sldId id="492" r:id="rId38"/>
    <p:sldId id="491" r:id="rId39"/>
    <p:sldId id="494" r:id="rId40"/>
    <p:sldId id="495" r:id="rId41"/>
    <p:sldId id="497" r:id="rId42"/>
    <p:sldId id="496" r:id="rId43"/>
    <p:sldId id="508" r:id="rId44"/>
    <p:sldId id="504" r:id="rId45"/>
    <p:sldId id="505" r:id="rId46"/>
    <p:sldId id="498" r:id="rId47"/>
    <p:sldId id="499" r:id="rId48"/>
    <p:sldId id="501" r:id="rId49"/>
    <p:sldId id="500" r:id="rId50"/>
    <p:sldId id="507" r:id="rId51"/>
    <p:sldId id="506" r:id="rId52"/>
    <p:sldId id="502" r:id="rId53"/>
    <p:sldId id="503" r:id="rId54"/>
    <p:sldId id="518" r:id="rId55"/>
    <p:sldId id="515" r:id="rId56"/>
    <p:sldId id="516" r:id="rId57"/>
    <p:sldId id="517" r:id="rId5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378"/>
    <a:srgbClr val="7878DE"/>
    <a:srgbClr val="FF9966"/>
    <a:srgbClr val="582C00"/>
    <a:srgbClr val="663300"/>
    <a:srgbClr val="F56841"/>
    <a:srgbClr val="F48242"/>
    <a:srgbClr val="F06C5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80" autoAdjust="0"/>
  </p:normalViewPr>
  <p:slideViewPr>
    <p:cSldViewPr>
      <p:cViewPr>
        <p:scale>
          <a:sx n="90" d="100"/>
          <a:sy n="90" d="100"/>
        </p:scale>
        <p:origin x="-1380" y="-14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smtClean="0"/>
              <a:t>The Sabbath</a:t>
            </a: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21 August 2015</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smtClean="0"/>
              <a:t>Wyn Laidig</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32C8731-3E75-4F92-824C-5027BE422509}" type="slidenum">
              <a:rPr lang="en-US" smtClean="0"/>
              <a:t>‹#›</a:t>
            </a:fld>
            <a:endParaRPr lang="en-US"/>
          </a:p>
        </p:txBody>
      </p:sp>
    </p:spTree>
    <p:extLst>
      <p:ext uri="{BB962C8B-B14F-4D97-AF65-F5344CB8AC3E}">
        <p14:creationId xmlns:p14="http://schemas.microsoft.com/office/powerpoint/2010/main" val="4563561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The Sabbath</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21 August 2015</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Wyn Laidig</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AD5C731-29E5-4669-97B2-ADD48B32F860}" type="slidenum">
              <a:rPr lang="en-US" smtClean="0"/>
              <a:t>‹#›</a:t>
            </a:fld>
            <a:endParaRPr lang="en-US" dirty="0"/>
          </a:p>
        </p:txBody>
      </p:sp>
    </p:spTree>
    <p:extLst>
      <p:ext uri="{BB962C8B-B14F-4D97-AF65-F5344CB8AC3E}">
        <p14:creationId xmlns:p14="http://schemas.microsoft.com/office/powerpoint/2010/main" val="246393238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5C731-29E5-4669-97B2-ADD48B32F860}" type="slidenum">
              <a:rPr lang="en-US" smtClean="0"/>
              <a:t>1</a:t>
            </a:fld>
            <a:endParaRPr lang="en-US" dirty="0"/>
          </a:p>
        </p:txBody>
      </p:sp>
      <p:sp>
        <p:nvSpPr>
          <p:cNvPr id="5" name="Date Placeholder 4"/>
          <p:cNvSpPr>
            <a:spLocks noGrp="1"/>
          </p:cNvSpPr>
          <p:nvPr>
            <p:ph type="dt" idx="11"/>
          </p:nvPr>
        </p:nvSpPr>
        <p:spPr/>
        <p:txBody>
          <a:bodyPr/>
          <a:lstStyle/>
          <a:p>
            <a:r>
              <a:rPr lang="en-US" smtClean="0"/>
              <a:t>21 August 2015</a:t>
            </a:r>
            <a:endParaRPr lang="en-US" dirty="0"/>
          </a:p>
        </p:txBody>
      </p:sp>
      <p:sp>
        <p:nvSpPr>
          <p:cNvPr id="6" name="Footer Placeholder 5"/>
          <p:cNvSpPr>
            <a:spLocks noGrp="1"/>
          </p:cNvSpPr>
          <p:nvPr>
            <p:ph type="ftr" sz="quarter" idx="12"/>
          </p:nvPr>
        </p:nvSpPr>
        <p:spPr/>
        <p:txBody>
          <a:bodyPr/>
          <a:lstStyle/>
          <a:p>
            <a:r>
              <a:rPr lang="en-US" smtClean="0"/>
              <a:t>Wyn Laidig</a:t>
            </a:r>
            <a:endParaRPr lang="en-US" dirty="0"/>
          </a:p>
        </p:txBody>
      </p:sp>
      <p:sp>
        <p:nvSpPr>
          <p:cNvPr id="7" name="Header Placeholder 6"/>
          <p:cNvSpPr>
            <a:spLocks noGrp="1"/>
          </p:cNvSpPr>
          <p:nvPr>
            <p:ph type="hdr" sz="quarter" idx="13"/>
          </p:nvPr>
        </p:nvSpPr>
        <p:spPr/>
        <p:txBody>
          <a:bodyPr/>
          <a:lstStyle/>
          <a:p>
            <a:r>
              <a:rPr lang="en-US" smtClean="0"/>
              <a:t>The Sabbath</a:t>
            </a:r>
            <a:endParaRPr lang="en-US" dirty="0"/>
          </a:p>
        </p:txBody>
      </p:sp>
    </p:spTree>
    <p:extLst>
      <p:ext uri="{BB962C8B-B14F-4D97-AF65-F5344CB8AC3E}">
        <p14:creationId xmlns:p14="http://schemas.microsoft.com/office/powerpoint/2010/main" val="387123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EDEA10E-1113-41B3-9A0F-25EF5A23F2CE}" type="slidenum">
              <a:rPr lang="en-US"/>
              <a:pPr/>
              <a:t>‹#›</a:t>
            </a:fld>
            <a:endParaRPr lang="en-US" dirty="0"/>
          </a:p>
        </p:txBody>
      </p:sp>
    </p:spTree>
    <p:extLst>
      <p:ext uri="{BB962C8B-B14F-4D97-AF65-F5344CB8AC3E}">
        <p14:creationId xmlns:p14="http://schemas.microsoft.com/office/powerpoint/2010/main" val="360800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A4DF34F-469C-4009-B575-F044D7F69F3D}" type="slidenum">
              <a:rPr lang="en-US"/>
              <a:pPr/>
              <a:t>‹#›</a:t>
            </a:fld>
            <a:endParaRPr lang="en-US" dirty="0"/>
          </a:p>
        </p:txBody>
      </p:sp>
    </p:spTree>
    <p:extLst>
      <p:ext uri="{BB962C8B-B14F-4D97-AF65-F5344CB8AC3E}">
        <p14:creationId xmlns:p14="http://schemas.microsoft.com/office/powerpoint/2010/main" val="8697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A32973-7929-41C0-AEC0-C52F4AD31FC4}" type="slidenum">
              <a:rPr lang="en-US"/>
              <a:pPr/>
              <a:t>‹#›</a:t>
            </a:fld>
            <a:endParaRPr lang="en-US" dirty="0"/>
          </a:p>
        </p:txBody>
      </p:sp>
    </p:spTree>
    <p:extLst>
      <p:ext uri="{BB962C8B-B14F-4D97-AF65-F5344CB8AC3E}">
        <p14:creationId xmlns:p14="http://schemas.microsoft.com/office/powerpoint/2010/main" val="15841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286859-9970-42E4-A742-C1F99FE547C6}" type="slidenum">
              <a:rPr lang="en-US"/>
              <a:pPr/>
              <a:t>‹#›</a:t>
            </a:fld>
            <a:endParaRPr lang="en-US" dirty="0"/>
          </a:p>
        </p:txBody>
      </p:sp>
    </p:spTree>
    <p:extLst>
      <p:ext uri="{BB962C8B-B14F-4D97-AF65-F5344CB8AC3E}">
        <p14:creationId xmlns:p14="http://schemas.microsoft.com/office/powerpoint/2010/main" val="31139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255ABE2-0C63-4AC0-9E0F-4D8F4983D39A}" type="slidenum">
              <a:rPr lang="en-US"/>
              <a:pPr/>
              <a:t>‹#›</a:t>
            </a:fld>
            <a:endParaRPr lang="en-US" dirty="0"/>
          </a:p>
        </p:txBody>
      </p:sp>
    </p:spTree>
    <p:extLst>
      <p:ext uri="{BB962C8B-B14F-4D97-AF65-F5344CB8AC3E}">
        <p14:creationId xmlns:p14="http://schemas.microsoft.com/office/powerpoint/2010/main" val="12288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0C9062B-DF2C-414A-B4CD-CE114BA5B36A}" type="slidenum">
              <a:rPr lang="en-US"/>
              <a:pPr/>
              <a:t>‹#›</a:t>
            </a:fld>
            <a:endParaRPr lang="en-US" dirty="0"/>
          </a:p>
        </p:txBody>
      </p:sp>
    </p:spTree>
    <p:extLst>
      <p:ext uri="{BB962C8B-B14F-4D97-AF65-F5344CB8AC3E}">
        <p14:creationId xmlns:p14="http://schemas.microsoft.com/office/powerpoint/2010/main" val="20325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9977956-EBEB-4DFE-98E5-B288F1E6DC4E}" type="slidenum">
              <a:rPr lang="en-US"/>
              <a:pPr/>
              <a:t>‹#›</a:t>
            </a:fld>
            <a:endParaRPr lang="en-US" dirty="0"/>
          </a:p>
        </p:txBody>
      </p:sp>
    </p:spTree>
    <p:extLst>
      <p:ext uri="{BB962C8B-B14F-4D97-AF65-F5344CB8AC3E}">
        <p14:creationId xmlns:p14="http://schemas.microsoft.com/office/powerpoint/2010/main" val="23278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2881D7C-D28F-48E7-9741-21A707B5081C}" type="slidenum">
              <a:rPr lang="en-US"/>
              <a:pPr/>
              <a:t>‹#›</a:t>
            </a:fld>
            <a:endParaRPr lang="en-US" dirty="0"/>
          </a:p>
        </p:txBody>
      </p:sp>
    </p:spTree>
    <p:extLst>
      <p:ext uri="{BB962C8B-B14F-4D97-AF65-F5344CB8AC3E}">
        <p14:creationId xmlns:p14="http://schemas.microsoft.com/office/powerpoint/2010/main" val="9379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82BCC97-160E-45F3-A7BF-3DA6CF0C4AD7}" type="slidenum">
              <a:rPr lang="en-US"/>
              <a:pPr/>
              <a:t>‹#›</a:t>
            </a:fld>
            <a:endParaRPr lang="en-US" dirty="0"/>
          </a:p>
        </p:txBody>
      </p:sp>
    </p:spTree>
    <p:extLst>
      <p:ext uri="{BB962C8B-B14F-4D97-AF65-F5344CB8AC3E}">
        <p14:creationId xmlns:p14="http://schemas.microsoft.com/office/powerpoint/2010/main" val="38464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987709A-B472-48EE-B05B-832BB7578DB9}" type="slidenum">
              <a:rPr lang="en-US"/>
              <a:pPr/>
              <a:t>‹#›</a:t>
            </a:fld>
            <a:endParaRPr lang="en-US" dirty="0"/>
          </a:p>
        </p:txBody>
      </p:sp>
    </p:spTree>
    <p:extLst>
      <p:ext uri="{BB962C8B-B14F-4D97-AF65-F5344CB8AC3E}">
        <p14:creationId xmlns:p14="http://schemas.microsoft.com/office/powerpoint/2010/main" val="26345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B3F0E46-8236-4480-9A88-FECD3E6D7CF6}" type="slidenum">
              <a:rPr lang="en-US"/>
              <a:pPr/>
              <a:t>‹#›</a:t>
            </a:fld>
            <a:endParaRPr lang="en-US" dirty="0"/>
          </a:p>
        </p:txBody>
      </p:sp>
    </p:spTree>
    <p:extLst>
      <p:ext uri="{BB962C8B-B14F-4D97-AF65-F5344CB8AC3E}">
        <p14:creationId xmlns:p14="http://schemas.microsoft.com/office/powerpoint/2010/main" val="15673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6E3512-7D83-4FE9-BD20-32F931E3166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cravedfw.files.wordpress.com/2013/12/shabbat-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0058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533400"/>
            <a:ext cx="7772400" cy="1143000"/>
          </a:xfrm>
        </p:spPr>
        <p:txBody>
          <a:bodyPr/>
          <a:lstStyle/>
          <a:p>
            <a:r>
              <a:rPr lang="en-US" sz="8000" dirty="0" smtClean="0">
                <a:solidFill>
                  <a:schemeClr val="bg1">
                    <a:lumMod val="95000"/>
                  </a:schemeClr>
                </a:solidFill>
                <a:latin typeface="Nyala" panose="02000504070300020003" pitchFamily="2" charset="0"/>
              </a:rPr>
              <a:t>Sabbath</a:t>
            </a:r>
            <a:endParaRPr lang="en-US" sz="8000" dirty="0">
              <a:solidFill>
                <a:schemeClr val="bg1">
                  <a:lumMod val="95000"/>
                </a:schemeClr>
              </a:solidFill>
              <a:latin typeface="Nyala" panose="02000504070300020003" pitchFamily="2" charset="0"/>
            </a:endParaRPr>
          </a:p>
        </p:txBody>
      </p:sp>
    </p:spTree>
    <p:extLst>
      <p:ext uri="{BB962C8B-B14F-4D97-AF65-F5344CB8AC3E}">
        <p14:creationId xmlns:p14="http://schemas.microsoft.com/office/powerpoint/2010/main" val="40662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16:26–28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“Six </a:t>
            </a:r>
            <a:r>
              <a:rPr lang="en-US" dirty="0">
                <a:solidFill>
                  <a:schemeClr val="bg1"/>
                </a:solidFill>
                <a:latin typeface="Arial" pitchFamily="34" charset="0"/>
                <a:cs typeface="Arial" pitchFamily="34" charset="0"/>
              </a:rPr>
              <a:t>days you shall gather it, but </a:t>
            </a:r>
            <a:r>
              <a:rPr lang="en-US" dirty="0">
                <a:solidFill>
                  <a:srgbClr val="F89378"/>
                </a:solidFill>
                <a:latin typeface="Arial" pitchFamily="34" charset="0"/>
                <a:cs typeface="Arial" pitchFamily="34" charset="0"/>
              </a:rPr>
              <a:t>on the seventh day, which is a Sabbath, there will be none</a:t>
            </a:r>
            <a:r>
              <a:rPr lang="en-US" dirty="0">
                <a:solidFill>
                  <a:schemeClr val="bg1"/>
                </a:solidFill>
                <a:latin typeface="Arial" pitchFamily="34" charset="0"/>
                <a:cs typeface="Arial" pitchFamily="34" charset="0"/>
              </a:rPr>
              <a:t>.” O</a:t>
            </a:r>
            <a:r>
              <a:rPr lang="en-US" dirty="0" smtClean="0">
                <a:solidFill>
                  <a:schemeClr val="bg1"/>
                </a:solidFill>
                <a:latin typeface="Arial" pitchFamily="34" charset="0"/>
                <a:cs typeface="Arial" pitchFamily="34" charset="0"/>
              </a:rPr>
              <a:t>n </a:t>
            </a:r>
            <a:r>
              <a:rPr lang="en-US" dirty="0">
                <a:solidFill>
                  <a:schemeClr val="bg1"/>
                </a:solidFill>
                <a:latin typeface="Arial" pitchFamily="34" charset="0"/>
                <a:cs typeface="Arial" pitchFamily="34" charset="0"/>
              </a:rPr>
              <a:t>the seventh day some of the people went out to gather, but they found none.  </a:t>
            </a:r>
            <a:r>
              <a:rPr lang="en-US" dirty="0" smtClean="0">
                <a:solidFill>
                  <a:schemeClr val="bg1"/>
                </a:solidFill>
                <a:latin typeface="Arial" pitchFamily="34" charset="0"/>
                <a:cs typeface="Arial" pitchFamily="34" charset="0"/>
              </a:rPr>
              <a:t>And YHWH </a:t>
            </a:r>
            <a:r>
              <a:rPr lang="en-US" dirty="0">
                <a:solidFill>
                  <a:schemeClr val="bg1"/>
                </a:solidFill>
                <a:latin typeface="Arial" pitchFamily="34" charset="0"/>
                <a:cs typeface="Arial" pitchFamily="34" charset="0"/>
              </a:rPr>
              <a:t>said to Moses, “How long will you refuse to keep my commandments and my laws?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See! </a:t>
            </a:r>
            <a:r>
              <a:rPr lang="en-US" dirty="0" smtClean="0">
                <a:solidFill>
                  <a:srgbClr val="F89378"/>
                </a:solidFill>
                <a:latin typeface="Arial" pitchFamily="34" charset="0"/>
                <a:cs typeface="Arial" pitchFamily="34" charset="0"/>
              </a:rPr>
              <a:t>YHWH </a:t>
            </a:r>
            <a:r>
              <a:rPr lang="en-US" dirty="0">
                <a:solidFill>
                  <a:srgbClr val="F89378"/>
                </a:solidFill>
                <a:latin typeface="Arial" pitchFamily="34" charset="0"/>
                <a:cs typeface="Arial" pitchFamily="34" charset="0"/>
              </a:rPr>
              <a:t>has given you the Sabbath; </a:t>
            </a:r>
            <a:r>
              <a:rPr lang="en-US" dirty="0">
                <a:solidFill>
                  <a:schemeClr val="bg1"/>
                </a:solidFill>
                <a:latin typeface="Arial" pitchFamily="34" charset="0"/>
                <a:cs typeface="Arial" pitchFamily="34" charset="0"/>
              </a:rPr>
              <a:t>therefore on the sixth day he gives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you </a:t>
            </a:r>
            <a:r>
              <a:rPr lang="en-US" dirty="0">
                <a:solidFill>
                  <a:schemeClr val="bg1"/>
                </a:solidFill>
                <a:latin typeface="Arial" pitchFamily="34" charset="0"/>
                <a:cs typeface="Arial" pitchFamily="34" charset="0"/>
              </a:rPr>
              <a:t>bread for two days</a:t>
            </a:r>
            <a:r>
              <a:rPr lang="en-US"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60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The 4</a:t>
            </a:r>
            <a:r>
              <a:rPr lang="en-US" sz="4000" baseline="30000" dirty="0" smtClean="0">
                <a:solidFill>
                  <a:schemeClr val="bg1"/>
                </a:solidFill>
                <a:latin typeface="Arial" panose="020B0604020202020204" pitchFamily="34" charset="0"/>
                <a:cs typeface="Arial" panose="020B0604020202020204" pitchFamily="34" charset="0"/>
              </a:rPr>
              <a:t>th</a:t>
            </a:r>
            <a:r>
              <a:rPr lang="en-US" sz="4000" dirty="0" smtClean="0">
                <a:solidFill>
                  <a:schemeClr val="bg1"/>
                </a:solidFill>
                <a:latin typeface="Arial" panose="020B0604020202020204" pitchFamily="34" charset="0"/>
                <a:cs typeface="Arial" panose="020B0604020202020204" pitchFamily="34" charset="0"/>
              </a:rPr>
              <a:t> Commandment:</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0668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20:8–10</a:t>
            </a:r>
            <a:br>
              <a:rPr lang="en-US" dirty="0" smtClean="0">
                <a:solidFill>
                  <a:schemeClr val="bg1">
                    <a:lumMod val="65000"/>
                  </a:schemeClr>
                </a:solidFill>
                <a:latin typeface="Arial" pitchFamily="34" charset="0"/>
                <a:cs typeface="Arial" pitchFamily="34" charset="0"/>
              </a:rPr>
            </a:br>
            <a:r>
              <a:rPr lang="en-US" dirty="0" smtClean="0">
                <a:solidFill>
                  <a:srgbClr val="F89378"/>
                </a:solidFill>
                <a:latin typeface="Arial" pitchFamily="34" charset="0"/>
                <a:cs typeface="Arial" pitchFamily="34" charset="0"/>
              </a:rPr>
              <a:t>Remember </a:t>
            </a:r>
            <a:r>
              <a:rPr lang="en-US" dirty="0">
                <a:solidFill>
                  <a:srgbClr val="F89378"/>
                </a:solidFill>
                <a:latin typeface="Arial" pitchFamily="34" charset="0"/>
                <a:cs typeface="Arial" pitchFamily="34" charset="0"/>
              </a:rPr>
              <a:t>the Sabbath day, to keep it holy. </a:t>
            </a:r>
            <a:r>
              <a:rPr lang="en-US" dirty="0" smtClean="0">
                <a:solidFill>
                  <a:schemeClr val="bg1"/>
                </a:solidFill>
                <a:latin typeface="Arial" pitchFamily="34" charset="0"/>
                <a:cs typeface="Arial" pitchFamily="34" charset="0"/>
              </a:rPr>
              <a:t>Six </a:t>
            </a:r>
            <a:r>
              <a:rPr lang="en-US" dirty="0">
                <a:solidFill>
                  <a:schemeClr val="bg1"/>
                </a:solidFill>
                <a:latin typeface="Arial" pitchFamily="34" charset="0"/>
                <a:cs typeface="Arial" pitchFamily="34" charset="0"/>
              </a:rPr>
              <a:t>days you shall labor, and do all your work, </a:t>
            </a:r>
            <a:r>
              <a:rPr lang="en-US" dirty="0" smtClean="0">
                <a:solidFill>
                  <a:schemeClr val="bg1"/>
                </a:solidFill>
                <a:latin typeface="Arial" pitchFamily="34" charset="0"/>
                <a:cs typeface="Arial" pitchFamily="34" charset="0"/>
              </a:rPr>
              <a:t>but </a:t>
            </a:r>
            <a:r>
              <a:rPr lang="en-US" dirty="0">
                <a:solidFill>
                  <a:schemeClr val="bg1"/>
                </a:solidFill>
                <a:latin typeface="Arial" pitchFamily="34" charset="0"/>
                <a:cs typeface="Arial" pitchFamily="34" charset="0"/>
              </a:rPr>
              <a:t>the seventh day is a Sabbath to </a:t>
            </a:r>
            <a:r>
              <a:rPr lang="en-US" dirty="0" smtClean="0">
                <a:solidFill>
                  <a:schemeClr val="bg1"/>
                </a:solidFill>
                <a:latin typeface="Arial" pitchFamily="34" charset="0"/>
                <a:cs typeface="Arial" pitchFamily="34" charset="0"/>
              </a:rPr>
              <a:t>YHWH </a:t>
            </a:r>
            <a:r>
              <a:rPr lang="en-US" dirty="0">
                <a:solidFill>
                  <a:schemeClr val="bg1"/>
                </a:solidFill>
                <a:latin typeface="Arial" pitchFamily="34" charset="0"/>
                <a:cs typeface="Arial" pitchFamily="34" charset="0"/>
              </a:rPr>
              <a:t>your God. On it you shall not do any work, you, or your son, or your daughter, your male servant, or your female servant, or your livestock, or the sojourner who is within your gates. </a:t>
            </a:r>
          </a:p>
        </p:txBody>
      </p:sp>
    </p:spTree>
    <p:extLst>
      <p:ext uri="{BB962C8B-B14F-4D97-AF65-F5344CB8AC3E}">
        <p14:creationId xmlns:p14="http://schemas.microsoft.com/office/powerpoint/2010/main" val="17217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And what is the reason?</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447800"/>
            <a:ext cx="7772400" cy="4114800"/>
          </a:xfrm>
          <a:ln>
            <a:noFill/>
          </a:ln>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20:11</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For in six </a:t>
            </a:r>
            <a:r>
              <a:rPr lang="en-US" dirty="0">
                <a:solidFill>
                  <a:schemeClr val="bg1"/>
                </a:solidFill>
                <a:latin typeface="Arial" pitchFamily="34" charset="0"/>
                <a:cs typeface="Arial" pitchFamily="34" charset="0"/>
              </a:rPr>
              <a:t>days </a:t>
            </a:r>
            <a:r>
              <a:rPr lang="en-US" dirty="0" smtClean="0">
                <a:solidFill>
                  <a:srgbClr val="F89378"/>
                </a:solidFill>
                <a:latin typeface="Arial" pitchFamily="34" charset="0"/>
                <a:cs typeface="Arial" pitchFamily="34" charset="0"/>
              </a:rPr>
              <a:t>YHWH</a:t>
            </a:r>
            <a:r>
              <a:rPr lang="en-US" dirty="0" smtClean="0">
                <a:solidFill>
                  <a:schemeClr val="bg1"/>
                </a:solidFill>
                <a:latin typeface="Arial" pitchFamily="34" charset="0"/>
                <a:cs typeface="Arial" pitchFamily="34" charset="0"/>
              </a:rPr>
              <a:t> made </a:t>
            </a:r>
            <a:r>
              <a:rPr lang="en-US" dirty="0">
                <a:solidFill>
                  <a:schemeClr val="bg1"/>
                </a:solidFill>
                <a:latin typeface="Arial" pitchFamily="34" charset="0"/>
                <a:cs typeface="Arial" pitchFamily="34" charset="0"/>
              </a:rPr>
              <a:t>heaven and earth, the sea, and all that is in them, and </a:t>
            </a:r>
            <a:r>
              <a:rPr lang="en-US" dirty="0">
                <a:solidFill>
                  <a:srgbClr val="F89378"/>
                </a:solidFill>
                <a:latin typeface="Arial" pitchFamily="34" charset="0"/>
                <a:cs typeface="Arial" pitchFamily="34" charset="0"/>
              </a:rPr>
              <a:t>rested on the seventh day</a:t>
            </a:r>
            <a:r>
              <a:rPr lang="en-US" dirty="0">
                <a:solidFill>
                  <a:schemeClr val="bg1"/>
                </a:solidFill>
                <a:latin typeface="Arial" pitchFamily="34" charset="0"/>
                <a:cs typeface="Arial" pitchFamily="34" charset="0"/>
              </a:rPr>
              <a:t>. Therefore </a:t>
            </a:r>
            <a:r>
              <a:rPr lang="en-US" dirty="0" smtClean="0">
                <a:solidFill>
                  <a:schemeClr val="bg1"/>
                </a:solidFill>
                <a:latin typeface="Arial" pitchFamily="34" charset="0"/>
                <a:cs typeface="Arial" pitchFamily="34" charset="0"/>
              </a:rPr>
              <a:t>YHWH blessed </a:t>
            </a:r>
            <a:r>
              <a:rPr lang="en-US" dirty="0">
                <a:solidFill>
                  <a:schemeClr val="bg1"/>
                </a:solidFill>
                <a:latin typeface="Arial" pitchFamily="34" charset="0"/>
                <a:cs typeface="Arial" pitchFamily="34" charset="0"/>
              </a:rPr>
              <a:t>the Sabbath day </a:t>
            </a:r>
            <a:r>
              <a:rPr lang="en-US" dirty="0">
                <a:solidFill>
                  <a:srgbClr val="F89378"/>
                </a:solidFill>
                <a:latin typeface="Arial" pitchFamily="34" charset="0"/>
                <a:cs typeface="Arial" pitchFamily="34" charset="0"/>
              </a:rPr>
              <a:t>and made it holy.</a:t>
            </a:r>
          </a:p>
        </p:txBody>
      </p:sp>
    </p:spTree>
    <p:extLst>
      <p:ext uri="{BB962C8B-B14F-4D97-AF65-F5344CB8AC3E}">
        <p14:creationId xmlns:p14="http://schemas.microsoft.com/office/powerpoint/2010/main" val="20650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And after the Torah is given: </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914400"/>
            <a:ext cx="7772400" cy="5486400"/>
          </a:xfrm>
          <a:ln>
            <a:noFill/>
          </a:ln>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31:13–14 </a:t>
            </a:r>
            <a:r>
              <a:rPr lang="en-US" dirty="0">
                <a:solidFill>
                  <a:schemeClr val="bg1">
                    <a:lumMod val="65000"/>
                  </a:schemeClr>
                </a:solidFill>
                <a:latin typeface="Arial" pitchFamily="34" charset="0"/>
                <a:cs typeface="Arial" pitchFamily="34" charset="0"/>
              </a:rPr>
              <a:t/>
            </a:r>
            <a:br>
              <a:rPr lang="en-US" dirty="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You </a:t>
            </a:r>
            <a:r>
              <a:rPr lang="en-US" dirty="0">
                <a:solidFill>
                  <a:schemeClr val="bg1"/>
                </a:solidFill>
                <a:latin typeface="Arial" pitchFamily="34" charset="0"/>
                <a:cs typeface="Arial" pitchFamily="34" charset="0"/>
              </a:rPr>
              <a:t>are to speak to the people of Israel and say, </a:t>
            </a:r>
            <a:r>
              <a:rPr lang="en-US" dirty="0" smtClean="0">
                <a:solidFill>
                  <a:schemeClr val="bg1"/>
                </a:solidFill>
                <a:latin typeface="Arial" pitchFamily="34" charset="0"/>
                <a:cs typeface="Arial" pitchFamily="34" charset="0"/>
              </a:rPr>
              <a:t>“</a:t>
            </a:r>
            <a:r>
              <a:rPr lang="en-US" dirty="0" smtClean="0">
                <a:solidFill>
                  <a:srgbClr val="7878DE"/>
                </a:solidFill>
                <a:latin typeface="Arial" pitchFamily="34" charset="0"/>
                <a:cs typeface="Arial" pitchFamily="34" charset="0"/>
              </a:rPr>
              <a:t>Above </a:t>
            </a:r>
            <a:r>
              <a:rPr lang="en-US" dirty="0">
                <a:solidFill>
                  <a:srgbClr val="7878DE"/>
                </a:solidFill>
                <a:latin typeface="Arial" pitchFamily="34" charset="0"/>
                <a:cs typeface="Arial" pitchFamily="34" charset="0"/>
              </a:rPr>
              <a:t>all </a:t>
            </a:r>
            <a:r>
              <a:rPr lang="en-US" dirty="0">
                <a:solidFill>
                  <a:srgbClr val="F89378"/>
                </a:solidFill>
                <a:latin typeface="Arial" pitchFamily="34" charset="0"/>
                <a:cs typeface="Arial" pitchFamily="34" charset="0"/>
              </a:rPr>
              <a:t>you shall keep my Sabbaths</a:t>
            </a:r>
            <a:r>
              <a:rPr lang="en-US" dirty="0">
                <a:solidFill>
                  <a:schemeClr val="bg1"/>
                </a:solidFill>
                <a:latin typeface="Arial" pitchFamily="34" charset="0"/>
                <a:cs typeface="Arial" pitchFamily="34" charset="0"/>
              </a:rPr>
              <a:t>, for this is a sign between me and you throughout your generations, that you may know that I, </a:t>
            </a:r>
            <a:r>
              <a:rPr lang="en-US" dirty="0" smtClean="0">
                <a:solidFill>
                  <a:schemeClr val="bg1"/>
                </a:solidFill>
                <a:latin typeface="Arial" pitchFamily="34" charset="0"/>
                <a:cs typeface="Arial" pitchFamily="34" charset="0"/>
              </a:rPr>
              <a:t>YHWH, </a:t>
            </a:r>
            <a:r>
              <a:rPr lang="en-US" dirty="0">
                <a:solidFill>
                  <a:schemeClr val="bg1"/>
                </a:solidFill>
                <a:latin typeface="Arial" pitchFamily="34" charset="0"/>
                <a:cs typeface="Arial" pitchFamily="34" charset="0"/>
              </a:rPr>
              <a:t>sanctify you. </a:t>
            </a:r>
            <a:r>
              <a:rPr lang="en-US" dirty="0" smtClean="0">
                <a:solidFill>
                  <a:schemeClr val="bg1"/>
                </a:solidFill>
                <a:latin typeface="Arial" pitchFamily="34" charset="0"/>
                <a:cs typeface="Arial" pitchFamily="34" charset="0"/>
              </a:rPr>
              <a:t>You </a:t>
            </a:r>
            <a:r>
              <a:rPr lang="en-US" dirty="0">
                <a:solidFill>
                  <a:schemeClr val="bg1"/>
                </a:solidFill>
                <a:latin typeface="Arial" pitchFamily="34" charset="0"/>
                <a:cs typeface="Arial" pitchFamily="34" charset="0"/>
              </a:rPr>
              <a:t>shall keep the Sabbath, because it is holy for you. </a:t>
            </a:r>
            <a:r>
              <a:rPr lang="en-US" dirty="0">
                <a:solidFill>
                  <a:srgbClr val="F89378"/>
                </a:solidFill>
                <a:latin typeface="Arial" pitchFamily="34" charset="0"/>
                <a:cs typeface="Arial" pitchFamily="34" charset="0"/>
              </a:rPr>
              <a:t>Everyone who profanes it shall be put to death</a:t>
            </a:r>
            <a:r>
              <a:rPr lang="en-US" dirty="0">
                <a:solidFill>
                  <a:schemeClr val="bg1"/>
                </a:solidFill>
                <a:latin typeface="Arial" pitchFamily="34" charset="0"/>
                <a:cs typeface="Arial" pitchFamily="34" charset="0"/>
              </a:rPr>
              <a:t>. Whoever does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any </a:t>
            </a:r>
            <a:r>
              <a:rPr lang="en-US" dirty="0">
                <a:solidFill>
                  <a:schemeClr val="bg1"/>
                </a:solidFill>
                <a:latin typeface="Arial" pitchFamily="34" charset="0"/>
                <a:cs typeface="Arial" pitchFamily="34" charset="0"/>
              </a:rPr>
              <a:t>work on it, that soul shall be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cut </a:t>
            </a:r>
            <a:r>
              <a:rPr lang="en-US" dirty="0">
                <a:solidFill>
                  <a:schemeClr val="bg1"/>
                </a:solidFill>
                <a:latin typeface="Arial" pitchFamily="34" charset="0"/>
                <a:cs typeface="Arial" pitchFamily="34" charset="0"/>
              </a:rPr>
              <a:t>off from among his people</a:t>
            </a:r>
            <a:r>
              <a:rPr lang="en-US" dirty="0" smtClean="0">
                <a:solidFill>
                  <a:schemeClr val="bg1"/>
                </a:solidFill>
                <a:latin typeface="Arial" pitchFamily="34" charset="0"/>
                <a:cs typeface="Arial" pitchFamily="34" charset="0"/>
              </a:rPr>
              <a:t>.”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37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72400" cy="4114800"/>
          </a:xfrm>
          <a:ln>
            <a:noFill/>
          </a:ln>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31:15–16 </a:t>
            </a:r>
            <a:r>
              <a:rPr lang="en-US" dirty="0">
                <a:solidFill>
                  <a:schemeClr val="bg1">
                    <a:lumMod val="65000"/>
                  </a:schemeClr>
                </a:solidFill>
                <a:latin typeface="Arial" pitchFamily="34" charset="0"/>
                <a:cs typeface="Arial" pitchFamily="34" charset="0"/>
              </a:rPr>
              <a:t/>
            </a:r>
            <a:br>
              <a:rPr lang="en-US" dirty="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Six </a:t>
            </a:r>
            <a:r>
              <a:rPr lang="en-US" dirty="0">
                <a:solidFill>
                  <a:schemeClr val="bg1"/>
                </a:solidFill>
                <a:latin typeface="Arial" pitchFamily="34" charset="0"/>
                <a:cs typeface="Arial" pitchFamily="34" charset="0"/>
              </a:rPr>
              <a:t>days shall work be done, but the seventh day is a </a:t>
            </a:r>
            <a:r>
              <a:rPr lang="en-US" dirty="0">
                <a:solidFill>
                  <a:srgbClr val="F89378"/>
                </a:solidFill>
                <a:latin typeface="Arial" pitchFamily="34" charset="0"/>
                <a:cs typeface="Arial" pitchFamily="34" charset="0"/>
              </a:rPr>
              <a:t>Sabbath of solemn rest, holy to </a:t>
            </a:r>
            <a:r>
              <a:rPr lang="en-US" dirty="0" smtClean="0">
                <a:solidFill>
                  <a:srgbClr val="F89378"/>
                </a:solidFill>
                <a:latin typeface="Arial" pitchFamily="34" charset="0"/>
                <a:cs typeface="Arial" pitchFamily="34" charset="0"/>
              </a:rPr>
              <a:t>YHWH</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Whoever does any work on the Sabbath day shall be put to death</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Therefore the people of Israel shall keep the Sabbath, observing the Sabbath throughout their generations</a:t>
            </a:r>
            <a:r>
              <a:rPr lang="en-US" dirty="0">
                <a:solidFill>
                  <a:srgbClr val="F89378"/>
                </a:solidFill>
                <a:latin typeface="Arial" pitchFamily="34" charset="0"/>
                <a:cs typeface="Arial" pitchFamily="34" charset="0"/>
              </a:rPr>
              <a:t>, as a covenant </a:t>
            </a:r>
            <a:r>
              <a:rPr lang="en-US" dirty="0">
                <a:solidFill>
                  <a:srgbClr val="7878DE"/>
                </a:solidFill>
                <a:latin typeface="Arial" pitchFamily="34" charset="0"/>
                <a:cs typeface="Arial" pitchFamily="34" charset="0"/>
              </a:rPr>
              <a:t>forever.</a:t>
            </a:r>
          </a:p>
        </p:txBody>
      </p:sp>
    </p:spTree>
    <p:extLst>
      <p:ext uri="{BB962C8B-B14F-4D97-AF65-F5344CB8AC3E}">
        <p14:creationId xmlns:p14="http://schemas.microsoft.com/office/powerpoint/2010/main" val="27211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The Sabbath is for Gentiles too:</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838200"/>
            <a:ext cx="8305800" cy="5943600"/>
          </a:xfrm>
        </p:spPr>
        <p:txBody>
          <a:bodyPr/>
          <a:lstStyle/>
          <a:p>
            <a:pPr marL="0" indent="0">
              <a:buNone/>
            </a:pPr>
            <a:r>
              <a:rPr lang="en-US" dirty="0">
                <a:solidFill>
                  <a:schemeClr val="bg1">
                    <a:lumMod val="65000"/>
                  </a:schemeClr>
                </a:solidFill>
                <a:latin typeface="Arial" pitchFamily="34" charset="0"/>
                <a:cs typeface="Arial" pitchFamily="34" charset="0"/>
              </a:rPr>
              <a:t>Isaiah </a:t>
            </a:r>
            <a:r>
              <a:rPr lang="en-US" dirty="0" smtClean="0">
                <a:solidFill>
                  <a:schemeClr val="bg1">
                    <a:lumMod val="65000"/>
                  </a:schemeClr>
                </a:solidFill>
                <a:latin typeface="Arial" pitchFamily="34" charset="0"/>
                <a:cs typeface="Arial" pitchFamily="34" charset="0"/>
              </a:rPr>
              <a:t>56:6–7</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And </a:t>
            </a:r>
            <a:r>
              <a:rPr lang="en-US" dirty="0">
                <a:solidFill>
                  <a:schemeClr val="bg1"/>
                </a:solidFill>
                <a:latin typeface="Arial" pitchFamily="34" charset="0"/>
                <a:cs typeface="Arial" pitchFamily="34" charset="0"/>
              </a:rPr>
              <a:t>the </a:t>
            </a:r>
            <a:r>
              <a:rPr lang="en-US" dirty="0">
                <a:solidFill>
                  <a:srgbClr val="F89378"/>
                </a:solidFill>
                <a:latin typeface="Arial" pitchFamily="34" charset="0"/>
                <a:cs typeface="Arial" pitchFamily="34" charset="0"/>
              </a:rPr>
              <a:t>foreigners who join themselves to </a:t>
            </a:r>
            <a:r>
              <a:rPr lang="en-US" dirty="0" smtClean="0">
                <a:solidFill>
                  <a:srgbClr val="F89378"/>
                </a:solidFill>
                <a:latin typeface="Arial" pitchFamily="34" charset="0"/>
                <a:cs typeface="Arial" pitchFamily="34" charset="0"/>
              </a:rPr>
              <a:t>YHWH</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to minister to him, to love the name of </a:t>
            </a:r>
            <a:r>
              <a:rPr lang="en-US" dirty="0" smtClean="0">
                <a:solidFill>
                  <a:schemeClr val="bg1"/>
                </a:solidFill>
                <a:latin typeface="Arial" pitchFamily="34" charset="0"/>
                <a:cs typeface="Arial" pitchFamily="34" charset="0"/>
              </a:rPr>
              <a:t>YHWH, </a:t>
            </a:r>
            <a:r>
              <a:rPr lang="en-US" dirty="0">
                <a:solidFill>
                  <a:schemeClr val="bg1"/>
                </a:solidFill>
                <a:latin typeface="Arial" pitchFamily="34" charset="0"/>
                <a:cs typeface="Arial" pitchFamily="34" charset="0"/>
              </a:rPr>
              <a:t>and to be his servants, </a:t>
            </a:r>
            <a:r>
              <a:rPr lang="en-US" dirty="0">
                <a:solidFill>
                  <a:srgbClr val="F89378"/>
                </a:solidFill>
                <a:latin typeface="Arial" pitchFamily="34" charset="0"/>
                <a:cs typeface="Arial" pitchFamily="34" charset="0"/>
              </a:rPr>
              <a:t>everyone who keeps the Sabbath</a:t>
            </a:r>
            <a:r>
              <a:rPr lang="en-US" dirty="0">
                <a:solidFill>
                  <a:schemeClr val="bg1"/>
                </a:solidFill>
                <a:latin typeface="Arial" pitchFamily="34" charset="0"/>
                <a:cs typeface="Arial" pitchFamily="34" charset="0"/>
              </a:rPr>
              <a:t> and does not profane it, and holds fast my </a:t>
            </a:r>
            <a:r>
              <a:rPr lang="en-US" dirty="0" smtClean="0">
                <a:solidFill>
                  <a:schemeClr val="bg1"/>
                </a:solidFill>
                <a:latin typeface="Arial" pitchFamily="34" charset="0"/>
                <a:cs typeface="Arial" pitchFamily="34" charset="0"/>
              </a:rPr>
              <a:t>covenant -- these </a:t>
            </a:r>
            <a:r>
              <a:rPr lang="en-US" dirty="0">
                <a:solidFill>
                  <a:schemeClr val="bg1"/>
                </a:solidFill>
                <a:latin typeface="Arial" pitchFamily="34" charset="0"/>
                <a:cs typeface="Arial" pitchFamily="34" charset="0"/>
              </a:rPr>
              <a:t>I will bring to my holy mountain, and make them joyful in my house of prayer; their burnt offerings and their sacrifices will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be </a:t>
            </a:r>
            <a:r>
              <a:rPr lang="en-US" dirty="0">
                <a:solidFill>
                  <a:schemeClr val="bg1"/>
                </a:solidFill>
                <a:latin typeface="Arial" pitchFamily="34" charset="0"/>
                <a:cs typeface="Arial" pitchFamily="34" charset="0"/>
              </a:rPr>
              <a:t>accepted on my altar; for my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house </a:t>
            </a:r>
            <a:r>
              <a:rPr lang="en-US" dirty="0">
                <a:solidFill>
                  <a:schemeClr val="bg1"/>
                </a:solidFill>
                <a:latin typeface="Arial" pitchFamily="34" charset="0"/>
                <a:cs typeface="Arial" pitchFamily="34" charset="0"/>
              </a:rPr>
              <a:t>shall be called a house of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prayer </a:t>
            </a:r>
            <a:r>
              <a:rPr lang="en-US" dirty="0">
                <a:solidFill>
                  <a:srgbClr val="F89378"/>
                </a:solidFill>
                <a:latin typeface="Arial" pitchFamily="34" charset="0"/>
                <a:cs typeface="Arial" pitchFamily="34" charset="0"/>
              </a:rPr>
              <a:t>for all peoples</a:t>
            </a:r>
            <a:r>
              <a:rPr lang="en-US" dirty="0" smtClean="0">
                <a:solidFill>
                  <a:srgbClr val="F89378"/>
                </a:solidFill>
                <a:latin typeface="Arial" pitchFamily="34" charset="0"/>
                <a:cs typeface="Arial" pitchFamily="34" charset="0"/>
              </a:rPr>
              <a:t>.</a:t>
            </a:r>
            <a:endParaRPr lang="en-US" dirty="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17217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9787"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The Sabbath is our Blessing:</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153400" cy="5943600"/>
          </a:xfrm>
        </p:spPr>
        <p:txBody>
          <a:bodyPr/>
          <a:lstStyle/>
          <a:p>
            <a:pPr marL="0" indent="0">
              <a:buNone/>
            </a:pPr>
            <a:r>
              <a:rPr lang="en-US" dirty="0">
                <a:solidFill>
                  <a:schemeClr val="bg1">
                    <a:lumMod val="65000"/>
                  </a:schemeClr>
                </a:solidFill>
                <a:latin typeface="Arial" pitchFamily="34" charset="0"/>
                <a:cs typeface="Arial" pitchFamily="34" charset="0"/>
              </a:rPr>
              <a:t>Isaiah 58:13–14 </a:t>
            </a:r>
            <a:r>
              <a:rPr lang="en-US" dirty="0" smtClean="0">
                <a:solidFill>
                  <a:schemeClr val="bg1">
                    <a:lumMod val="65000"/>
                  </a:schemeClr>
                </a:solidFill>
                <a:latin typeface="Arial" pitchFamily="34" charset="0"/>
                <a:cs typeface="Arial" pitchFamily="34" charset="0"/>
              </a:rPr>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If </a:t>
            </a:r>
            <a:r>
              <a:rPr lang="en-US" dirty="0">
                <a:solidFill>
                  <a:schemeClr val="bg1"/>
                </a:solidFill>
                <a:latin typeface="Arial" pitchFamily="34" charset="0"/>
                <a:cs typeface="Arial" pitchFamily="34" charset="0"/>
              </a:rPr>
              <a:t>you turn back your foot from the Sabbath, from doing your pleasure on </a:t>
            </a:r>
            <a:r>
              <a:rPr lang="en-US" dirty="0">
                <a:solidFill>
                  <a:srgbClr val="F89378"/>
                </a:solidFill>
                <a:latin typeface="Arial" pitchFamily="34" charset="0"/>
                <a:cs typeface="Arial" pitchFamily="34" charset="0"/>
              </a:rPr>
              <a:t>my holy day</a:t>
            </a:r>
            <a:r>
              <a:rPr lang="en-US" dirty="0">
                <a:solidFill>
                  <a:schemeClr val="bg1"/>
                </a:solidFill>
                <a:latin typeface="Arial" pitchFamily="34" charset="0"/>
                <a:cs typeface="Arial" pitchFamily="34" charset="0"/>
              </a:rPr>
              <a:t>, and call the Sabbath a delight and the holy day of </a:t>
            </a:r>
            <a:r>
              <a:rPr lang="en-US" dirty="0" smtClean="0">
                <a:solidFill>
                  <a:schemeClr val="bg1"/>
                </a:solidFill>
                <a:latin typeface="Arial" pitchFamily="34" charset="0"/>
                <a:cs typeface="Arial" pitchFamily="34" charset="0"/>
              </a:rPr>
              <a:t>YHWH </a:t>
            </a:r>
            <a:r>
              <a:rPr lang="en-US" dirty="0">
                <a:solidFill>
                  <a:schemeClr val="bg1"/>
                </a:solidFill>
                <a:latin typeface="Arial" pitchFamily="34" charset="0"/>
                <a:cs typeface="Arial" pitchFamily="34" charset="0"/>
              </a:rPr>
              <a:t>honorable; </a:t>
            </a:r>
            <a:r>
              <a:rPr lang="en-US" dirty="0">
                <a:solidFill>
                  <a:srgbClr val="F89378"/>
                </a:solidFill>
                <a:latin typeface="Arial" pitchFamily="34" charset="0"/>
                <a:cs typeface="Arial" pitchFamily="34" charset="0"/>
              </a:rPr>
              <a:t>if you honor it, not going your own ways</a:t>
            </a:r>
            <a:r>
              <a:rPr lang="en-US" dirty="0">
                <a:solidFill>
                  <a:schemeClr val="bg1"/>
                </a:solidFill>
                <a:latin typeface="Arial" pitchFamily="34" charset="0"/>
                <a:cs typeface="Arial" pitchFamily="34" charset="0"/>
              </a:rPr>
              <a:t>, or seeking your own pleasure, or talking idly; </a:t>
            </a:r>
            <a:r>
              <a:rPr lang="en-US" dirty="0" smtClean="0">
                <a:solidFill>
                  <a:srgbClr val="7878DE"/>
                </a:solidFill>
                <a:latin typeface="Arial" pitchFamily="34" charset="0"/>
                <a:cs typeface="Arial" pitchFamily="34" charset="0"/>
              </a:rPr>
              <a:t>then</a:t>
            </a:r>
            <a:r>
              <a:rPr lang="en-US" dirty="0" smtClean="0">
                <a:solidFill>
                  <a:schemeClr val="bg1"/>
                </a:solidFill>
                <a:latin typeface="Arial" pitchFamily="34" charset="0"/>
                <a:cs typeface="Arial" pitchFamily="34" charset="0"/>
              </a:rPr>
              <a:t> </a:t>
            </a:r>
            <a:r>
              <a:rPr lang="en-US" dirty="0">
                <a:solidFill>
                  <a:srgbClr val="7878DE"/>
                </a:solidFill>
                <a:latin typeface="Arial" pitchFamily="34" charset="0"/>
                <a:cs typeface="Arial" pitchFamily="34" charset="0"/>
              </a:rPr>
              <a:t>you shall take delight in </a:t>
            </a:r>
            <a:r>
              <a:rPr lang="en-US" dirty="0" smtClean="0">
                <a:solidFill>
                  <a:srgbClr val="7878DE"/>
                </a:solidFill>
                <a:latin typeface="Arial" pitchFamily="34" charset="0"/>
                <a:cs typeface="Arial" pitchFamily="34" charset="0"/>
              </a:rPr>
              <a:t>YHWH, </a:t>
            </a:r>
            <a:r>
              <a:rPr lang="en-US" dirty="0">
                <a:solidFill>
                  <a:srgbClr val="7878DE"/>
                </a:solidFill>
                <a:latin typeface="Arial" pitchFamily="34" charset="0"/>
                <a:cs typeface="Arial" pitchFamily="34" charset="0"/>
              </a:rPr>
              <a:t>and I will make you </a:t>
            </a:r>
            <a:r>
              <a:rPr lang="en-US" dirty="0" smtClean="0">
                <a:solidFill>
                  <a:srgbClr val="7878DE"/>
                </a:solidFill>
                <a:latin typeface="Arial" pitchFamily="34" charset="0"/>
                <a:cs typeface="Arial" pitchFamily="34" charset="0"/>
              </a:rPr>
              <a:t/>
            </a:r>
            <a:br>
              <a:rPr lang="en-US" dirty="0" smtClean="0">
                <a:solidFill>
                  <a:srgbClr val="7878DE"/>
                </a:solidFill>
                <a:latin typeface="Arial" pitchFamily="34" charset="0"/>
                <a:cs typeface="Arial" pitchFamily="34" charset="0"/>
              </a:rPr>
            </a:br>
            <a:r>
              <a:rPr lang="en-US" dirty="0" smtClean="0">
                <a:solidFill>
                  <a:srgbClr val="7878DE"/>
                </a:solidFill>
                <a:latin typeface="Arial" pitchFamily="34" charset="0"/>
                <a:cs typeface="Arial" pitchFamily="34" charset="0"/>
              </a:rPr>
              <a:t>ride </a:t>
            </a:r>
            <a:r>
              <a:rPr lang="en-US" dirty="0">
                <a:solidFill>
                  <a:srgbClr val="7878DE"/>
                </a:solidFill>
                <a:latin typeface="Arial" pitchFamily="34" charset="0"/>
                <a:cs typeface="Arial" pitchFamily="34" charset="0"/>
              </a:rPr>
              <a:t>on the heights of the </a:t>
            </a:r>
            <a:r>
              <a:rPr lang="en-US" dirty="0" smtClean="0">
                <a:solidFill>
                  <a:srgbClr val="7878DE"/>
                </a:solidFill>
                <a:latin typeface="Arial" pitchFamily="34" charset="0"/>
                <a:cs typeface="Arial" pitchFamily="34" charset="0"/>
              </a:rPr>
              <a:t>earth</a:t>
            </a:r>
            <a:r>
              <a:rPr lang="en-US" dirty="0">
                <a:solidFill>
                  <a:srgbClr val="7878DE"/>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443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9787"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A sign that we are set apart:</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76400"/>
            <a:ext cx="8153400" cy="5943600"/>
          </a:xfrm>
        </p:spPr>
        <p:txBody>
          <a:bodyPr/>
          <a:lstStyle/>
          <a:p>
            <a:pPr marL="0" indent="0">
              <a:buNone/>
            </a:pPr>
            <a:r>
              <a:rPr lang="en-US" dirty="0">
                <a:solidFill>
                  <a:schemeClr val="bg1">
                    <a:lumMod val="65000"/>
                  </a:schemeClr>
                </a:solidFill>
                <a:latin typeface="Arial" pitchFamily="34" charset="0"/>
                <a:cs typeface="Arial" pitchFamily="34" charset="0"/>
              </a:rPr>
              <a:t>Ezekiel 20:12 </a:t>
            </a:r>
            <a:r>
              <a:rPr lang="en-US" dirty="0" smtClean="0">
                <a:solidFill>
                  <a:schemeClr val="bg1">
                    <a:lumMod val="65000"/>
                  </a:schemeClr>
                </a:solidFill>
                <a:latin typeface="Arial" pitchFamily="34" charset="0"/>
                <a:cs typeface="Arial" pitchFamily="34" charset="0"/>
              </a:rPr>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Moreover</a:t>
            </a:r>
            <a:r>
              <a:rPr lang="en-US" dirty="0">
                <a:solidFill>
                  <a:schemeClr val="bg1"/>
                </a:solidFill>
                <a:latin typeface="Arial" pitchFamily="34" charset="0"/>
                <a:cs typeface="Arial" pitchFamily="34" charset="0"/>
              </a:rPr>
              <a:t>, I gave them </a:t>
            </a:r>
            <a:r>
              <a:rPr lang="en-US" dirty="0">
                <a:solidFill>
                  <a:srgbClr val="F89378"/>
                </a:solidFill>
                <a:latin typeface="Arial" pitchFamily="34" charset="0"/>
                <a:cs typeface="Arial" pitchFamily="34" charset="0"/>
              </a:rPr>
              <a:t>my Sabbaths, as a sign </a:t>
            </a:r>
            <a:r>
              <a:rPr lang="en-US" dirty="0">
                <a:solidFill>
                  <a:schemeClr val="bg1"/>
                </a:solidFill>
                <a:latin typeface="Arial" pitchFamily="34" charset="0"/>
                <a:cs typeface="Arial" pitchFamily="34" charset="0"/>
              </a:rPr>
              <a:t>between me and them, that they might know that </a:t>
            </a:r>
            <a:r>
              <a:rPr lang="en-US" dirty="0">
                <a:solidFill>
                  <a:srgbClr val="F89378"/>
                </a:solidFill>
                <a:latin typeface="Arial" pitchFamily="34" charset="0"/>
                <a:cs typeface="Arial" pitchFamily="34" charset="0"/>
              </a:rPr>
              <a:t>I am </a:t>
            </a:r>
            <a:r>
              <a:rPr lang="en-US" dirty="0" smtClean="0">
                <a:solidFill>
                  <a:srgbClr val="F89378"/>
                </a:solidFill>
                <a:latin typeface="Arial" pitchFamily="34" charset="0"/>
                <a:cs typeface="Arial" pitchFamily="34" charset="0"/>
              </a:rPr>
              <a:t>YHWH who </a:t>
            </a:r>
            <a:r>
              <a:rPr lang="en-US" dirty="0">
                <a:solidFill>
                  <a:srgbClr val="F89378"/>
                </a:solidFill>
                <a:latin typeface="Arial" pitchFamily="34" charset="0"/>
                <a:cs typeface="Arial" pitchFamily="34" charset="0"/>
              </a:rPr>
              <a:t>sanctifies them</a:t>
            </a:r>
            <a:r>
              <a:rPr lang="en-US"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339800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848600" cy="1066800"/>
          </a:xfrm>
          <a:ln>
            <a:noFill/>
          </a:ln>
        </p:spPr>
        <p:txBody>
          <a:bodyPr/>
          <a:lstStyle/>
          <a:p>
            <a:pPr algn="l"/>
            <a:r>
              <a:rPr lang="en-US" dirty="0" smtClean="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Appointed Time of YHWH</a:t>
            </a:r>
            <a:endParaRPr lang="en-US" dirty="0">
              <a:solidFill>
                <a:srgbClr val="F8937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2590800"/>
            <a:ext cx="7620000" cy="1981200"/>
          </a:xfrm>
        </p:spPr>
        <p:txBody>
          <a:bodyPr/>
          <a:lstStyle/>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Recalls a PAST even</a:t>
            </a:r>
          </a:p>
          <a:p>
            <a:pPr>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 a PRESENT application</a:t>
            </a:r>
          </a:p>
          <a:p>
            <a:pPr>
              <a:buFont typeface="Arial" panose="020B0604020202020204" pitchFamily="34" charset="0"/>
              <a:buChar char="•"/>
            </a:pPr>
            <a:r>
              <a:rPr lang="en-US" dirty="0" smtClean="0">
                <a:solidFill>
                  <a:srgbClr val="787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Foreshadows a FUTURE fulfillment</a:t>
            </a:r>
          </a:p>
          <a:p>
            <a:pPr>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bwMode="auto">
          <a:xfrm>
            <a:off x="533400" y="3048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kern="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Sabbath is a </a:t>
            </a:r>
            <a:r>
              <a:rPr lang="en-US" kern="0" dirty="0" smtClean="0">
                <a:solidFill>
                  <a:srgbClr val="787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Picture</a:t>
            </a:r>
            <a:endParaRPr lang="en-US" kern="0" dirty="0">
              <a:solidFill>
                <a:srgbClr val="787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99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 a complete cycle</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382000" cy="4648200"/>
          </a:xfrm>
        </p:spPr>
        <p:txBody>
          <a:bodyPr/>
          <a:lstStyle/>
          <a:p>
            <a:r>
              <a:rPr lang="en-US" dirty="0" smtClean="0">
                <a:solidFill>
                  <a:schemeClr val="bg1"/>
                </a:solidFill>
                <a:latin typeface="Arial" panose="020B0604020202020204" pitchFamily="34" charset="0"/>
                <a:cs typeface="Arial" panose="020B0604020202020204" pitchFamily="34" charset="0"/>
              </a:rPr>
              <a:t>Seven days for creation</a:t>
            </a:r>
          </a:p>
          <a:p>
            <a:r>
              <a:rPr lang="en-US" dirty="0" smtClean="0">
                <a:solidFill>
                  <a:schemeClr val="bg1"/>
                </a:solidFill>
                <a:latin typeface="Arial" panose="020B0604020202020204" pitchFamily="34" charset="0"/>
                <a:cs typeface="Arial" panose="020B0604020202020204" pitchFamily="34" charset="0"/>
              </a:rPr>
              <a:t>Seven days in a weekly cycle</a:t>
            </a:r>
          </a:p>
          <a:p>
            <a:r>
              <a:rPr lang="en-US" dirty="0">
                <a:solidFill>
                  <a:schemeClr val="bg1"/>
                </a:solidFill>
                <a:latin typeface="Arial" panose="020B0604020202020204" pitchFamily="34" charset="0"/>
                <a:cs typeface="Arial" panose="020B0604020202020204" pitchFamily="34" charset="0"/>
              </a:rPr>
              <a:t>Seven appointed times in a </a:t>
            </a:r>
            <a:r>
              <a:rPr lang="en-US" dirty="0" smtClean="0">
                <a:solidFill>
                  <a:schemeClr val="bg1"/>
                </a:solidFill>
                <a:latin typeface="Arial" panose="020B0604020202020204" pitchFamily="34" charset="0"/>
                <a:cs typeface="Arial" panose="020B0604020202020204" pitchFamily="34" charset="0"/>
              </a:rPr>
              <a:t>year</a:t>
            </a:r>
          </a:p>
          <a:p>
            <a:r>
              <a:rPr lang="en-US" dirty="0" smtClean="0">
                <a:solidFill>
                  <a:schemeClr val="bg1"/>
                </a:solidFill>
                <a:latin typeface="Arial" panose="020B0604020202020204" pitchFamily="34" charset="0"/>
                <a:cs typeface="Arial" panose="020B0604020202020204" pitchFamily="34" charset="0"/>
              </a:rPr>
              <a:t>Seven weeks after Firstfruits to Shavuot</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Seven years in sabbatical cycle</a:t>
            </a:r>
          </a:p>
          <a:p>
            <a:r>
              <a:rPr lang="en-US" dirty="0" smtClean="0">
                <a:solidFill>
                  <a:schemeClr val="bg1"/>
                </a:solidFill>
                <a:latin typeface="Arial" panose="020B0604020202020204" pitchFamily="34" charset="0"/>
                <a:cs typeface="Arial" panose="020B0604020202020204" pitchFamily="34" charset="0"/>
              </a:rPr>
              <a:t>Seven sabbaticals (49 </a:t>
            </a:r>
            <a:r>
              <a:rPr lang="en-US" dirty="0" err="1" smtClean="0">
                <a:solidFill>
                  <a:schemeClr val="bg1"/>
                </a:solidFill>
                <a:latin typeface="Arial" panose="020B0604020202020204" pitchFamily="34" charset="0"/>
                <a:cs typeface="Arial" panose="020B0604020202020204" pitchFamily="34" charset="0"/>
              </a:rPr>
              <a:t>yrs</a:t>
            </a:r>
            <a:r>
              <a:rPr lang="en-US" dirty="0" smtClean="0">
                <a:solidFill>
                  <a:schemeClr val="bg1"/>
                </a:solidFill>
                <a:latin typeface="Arial" panose="020B0604020202020204" pitchFamily="34" charset="0"/>
                <a:cs typeface="Arial" panose="020B0604020202020204" pitchFamily="34" charset="0"/>
              </a:rPr>
              <a:t>) in jubilee cycle</a:t>
            </a:r>
          </a:p>
          <a:p>
            <a:r>
              <a:rPr lang="en-US" dirty="0" smtClean="0">
                <a:solidFill>
                  <a:schemeClr val="bg1"/>
                </a:solidFill>
                <a:latin typeface="Arial" panose="020B0604020202020204" pitchFamily="34" charset="0"/>
                <a:cs typeface="Arial" panose="020B0604020202020204" pitchFamily="34" charset="0"/>
              </a:rPr>
              <a:t>Seven “1000-years” in this era </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(according to Jewish tradition)</a:t>
            </a:r>
          </a:p>
        </p:txBody>
      </p:sp>
    </p:spTree>
    <p:extLst>
      <p:ext uri="{BB962C8B-B14F-4D97-AF65-F5344CB8AC3E}">
        <p14:creationId xmlns:p14="http://schemas.microsoft.com/office/powerpoint/2010/main" val="410239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477000"/>
          </a:xfrm>
        </p:spPr>
        <p:txBody>
          <a:bodyPr/>
          <a:lstStyle/>
          <a:p>
            <a:pPr marL="0" indent="0">
              <a:buNone/>
            </a:pPr>
            <a:r>
              <a:rPr lang="en-US" dirty="0">
                <a:solidFill>
                  <a:schemeClr val="bg1">
                    <a:lumMod val="65000"/>
                  </a:schemeClr>
                </a:solidFill>
                <a:latin typeface="Arial" pitchFamily="34" charset="0"/>
                <a:cs typeface="Arial" pitchFamily="34" charset="0"/>
              </a:rPr>
              <a:t>Mark </a:t>
            </a:r>
            <a:r>
              <a:rPr lang="en-US" dirty="0" smtClean="0">
                <a:solidFill>
                  <a:schemeClr val="bg1">
                    <a:lumMod val="65000"/>
                  </a:schemeClr>
                </a:solidFill>
                <a:latin typeface="Arial" pitchFamily="34" charset="0"/>
                <a:cs typeface="Arial" pitchFamily="34" charset="0"/>
              </a:rPr>
              <a:t>7:1–4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Now </a:t>
            </a:r>
            <a:r>
              <a:rPr lang="en-US" dirty="0">
                <a:solidFill>
                  <a:schemeClr val="bg1"/>
                </a:solidFill>
                <a:latin typeface="Arial" pitchFamily="34" charset="0"/>
                <a:cs typeface="Arial" pitchFamily="34" charset="0"/>
              </a:rPr>
              <a:t>when the Pharisees gathered to him, with some of the scribes who had come from Jerusalem, </a:t>
            </a:r>
            <a:r>
              <a:rPr lang="en-US" dirty="0" smtClean="0">
                <a:solidFill>
                  <a:schemeClr val="bg1"/>
                </a:solidFill>
                <a:latin typeface="Arial" pitchFamily="34" charset="0"/>
                <a:cs typeface="Arial" pitchFamily="34" charset="0"/>
              </a:rPr>
              <a:t>they </a:t>
            </a:r>
            <a:r>
              <a:rPr lang="en-US" dirty="0">
                <a:solidFill>
                  <a:schemeClr val="bg1"/>
                </a:solidFill>
                <a:latin typeface="Arial" pitchFamily="34" charset="0"/>
                <a:cs typeface="Arial" pitchFamily="34" charset="0"/>
              </a:rPr>
              <a:t>saw that some of his disciples </a:t>
            </a:r>
            <a:r>
              <a:rPr lang="en-US" dirty="0">
                <a:solidFill>
                  <a:srgbClr val="F89378"/>
                </a:solidFill>
                <a:latin typeface="Arial" pitchFamily="34" charset="0"/>
                <a:cs typeface="Arial" pitchFamily="34" charset="0"/>
              </a:rPr>
              <a:t>ate with hands that were defiled</a:t>
            </a:r>
            <a:r>
              <a:rPr lang="en-US" dirty="0">
                <a:solidFill>
                  <a:schemeClr val="bg1"/>
                </a:solidFill>
                <a:latin typeface="Arial" pitchFamily="34" charset="0"/>
                <a:cs typeface="Arial" pitchFamily="34" charset="0"/>
              </a:rPr>
              <a:t>, that is, unwashed</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(For the Pharisees and all the Jews do not eat unless they wash their hands properly, holding to </a:t>
            </a:r>
            <a:r>
              <a:rPr lang="en-US" dirty="0">
                <a:solidFill>
                  <a:srgbClr val="F89378"/>
                </a:solidFill>
                <a:latin typeface="Arial" pitchFamily="34" charset="0"/>
                <a:cs typeface="Arial" pitchFamily="34" charset="0"/>
              </a:rPr>
              <a:t>the tradition of the elders</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and when they come from the marketplace, they do not eat unless they wash. And there are </a:t>
            </a:r>
            <a:r>
              <a:rPr lang="en-US" dirty="0">
                <a:solidFill>
                  <a:srgbClr val="F89378"/>
                </a:solidFill>
                <a:latin typeface="Arial" pitchFamily="34" charset="0"/>
                <a:cs typeface="Arial" pitchFamily="34" charset="0"/>
              </a:rPr>
              <a:t>many other traditions </a:t>
            </a:r>
            <a:r>
              <a:rPr lang="en-US" dirty="0">
                <a:solidFill>
                  <a:schemeClr val="bg1"/>
                </a:solidFill>
                <a:latin typeface="Arial" pitchFamily="34" charset="0"/>
                <a:cs typeface="Arial" pitchFamily="34" charset="0"/>
              </a:rPr>
              <a:t>that they observe, such as the washing of cups and pots and copper vessels and dining couches</a:t>
            </a:r>
            <a:r>
              <a:rPr lang="en-US" dirty="0" smtClean="0">
                <a:solidFill>
                  <a:schemeClr val="bg1"/>
                </a:solidFill>
                <a:latin typeface="Arial" pitchFamily="34" charset="0"/>
                <a:cs typeface="Arial" pitchFamily="34" charset="0"/>
              </a:rPr>
              <a:t>.)</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4664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57" y="762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days of creation</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990600"/>
            <a:ext cx="8382000" cy="762000"/>
          </a:xfrm>
        </p:spPr>
        <p:txBody>
          <a:bodyPr/>
          <a:lstStyle/>
          <a:p>
            <a:r>
              <a:rPr lang="en-US" dirty="0" smtClean="0">
                <a:solidFill>
                  <a:srgbClr val="7878DE"/>
                </a:solidFill>
                <a:latin typeface="Arial" panose="020B0604020202020204" pitchFamily="34" charset="0"/>
                <a:cs typeface="Arial" panose="020B0604020202020204" pitchFamily="34" charset="0"/>
              </a:rPr>
              <a:t>One day = 1000 years</a:t>
            </a:r>
          </a:p>
        </p:txBody>
      </p:sp>
      <p:sp>
        <p:nvSpPr>
          <p:cNvPr id="4" name="Content Placeholder 2"/>
          <p:cNvSpPr txBox="1">
            <a:spLocks/>
          </p:cNvSpPr>
          <p:nvPr/>
        </p:nvSpPr>
        <p:spPr bwMode="auto">
          <a:xfrm>
            <a:off x="228600" y="16764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Psalm 90:4</a:t>
            </a:r>
            <a:br>
              <a:rPr lang="en-US" i="1" kern="0" dirty="0" smtClean="0">
                <a:solidFill>
                  <a:schemeClr val="bg1">
                    <a:lumMod val="65000"/>
                  </a:schemeClr>
                </a:solidFill>
                <a:latin typeface="Arial" pitchFamily="34" charset="0"/>
                <a:cs typeface="Arial" pitchFamily="34" charset="0"/>
              </a:rPr>
            </a:br>
            <a:r>
              <a:rPr lang="en-US" dirty="0">
                <a:solidFill>
                  <a:schemeClr val="bg1"/>
                </a:solidFill>
                <a:latin typeface="Arial" panose="020B0604020202020204" pitchFamily="34" charset="0"/>
                <a:cs typeface="Arial" panose="020B0604020202020204" pitchFamily="34" charset="0"/>
              </a:rPr>
              <a:t>For a </a:t>
            </a:r>
            <a:r>
              <a:rPr lang="en-US" dirty="0">
                <a:solidFill>
                  <a:srgbClr val="F89378"/>
                </a:solidFill>
                <a:latin typeface="Arial" panose="020B0604020202020204" pitchFamily="34" charset="0"/>
                <a:cs typeface="Arial" panose="020B0604020202020204" pitchFamily="34" charset="0"/>
              </a:rPr>
              <a:t>thousand </a:t>
            </a:r>
            <a:r>
              <a:rPr lang="en-US" dirty="0">
                <a:solidFill>
                  <a:schemeClr val="accent3"/>
                </a:solidFill>
                <a:latin typeface="Arial" panose="020B0604020202020204" pitchFamily="34" charset="0"/>
                <a:cs typeface="Arial" panose="020B0604020202020204" pitchFamily="34" charset="0"/>
              </a:rPr>
              <a:t>years in your sight are but </a:t>
            </a:r>
            <a:r>
              <a:rPr lang="en-US" dirty="0">
                <a:solidFill>
                  <a:srgbClr val="F89378"/>
                </a:solidFill>
                <a:latin typeface="Arial" panose="020B0604020202020204" pitchFamily="34" charset="0"/>
                <a:cs typeface="Arial" panose="020B0604020202020204" pitchFamily="34" charset="0"/>
              </a:rPr>
              <a:t>as yesterday</a:t>
            </a:r>
            <a:r>
              <a:rPr lang="en-US" dirty="0">
                <a:solidFill>
                  <a:schemeClr val="bg1"/>
                </a:solidFill>
                <a:latin typeface="Arial" panose="020B0604020202020204" pitchFamily="34" charset="0"/>
                <a:cs typeface="Arial" panose="020B0604020202020204" pitchFamily="34" charset="0"/>
              </a:rPr>
              <a:t> when it is past, or as a watch in the night</a:t>
            </a:r>
            <a:r>
              <a:rPr lang="en-US" dirty="0" smtClean="0">
                <a:solidFill>
                  <a:schemeClr val="bg1"/>
                </a:solidFill>
                <a:latin typeface="Arial" panose="020B0604020202020204" pitchFamily="34" charset="0"/>
                <a:cs typeface="Arial" panose="020B0604020202020204" pitchFamily="34" charset="0"/>
              </a:rPr>
              <a:t>.</a:t>
            </a:r>
            <a:r>
              <a:rPr lang="en-US" kern="1200" dirty="0" smtClean="0">
                <a:solidFill>
                  <a:schemeClr val="bg1"/>
                </a:solidFill>
                <a:latin typeface="Arial" panose="020B0604020202020204" pitchFamily="34" charset="0"/>
                <a:cs typeface="Arial" panose="020B0604020202020204" pitchFamily="34" charset="0"/>
              </a:rPr>
              <a:t> </a:t>
            </a:r>
            <a:endParaRPr lang="en-US" kern="1200" dirty="0">
              <a:solidFill>
                <a:srgbClr val="F89378"/>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28600" y="3886200"/>
            <a:ext cx="8839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2 Peter 3:8</a:t>
            </a:r>
            <a:br>
              <a:rPr lang="en-US" i="1" kern="0" dirty="0" smtClean="0">
                <a:solidFill>
                  <a:schemeClr val="bg1">
                    <a:lumMod val="65000"/>
                  </a:schemeClr>
                </a:solidFill>
                <a:latin typeface="Arial" pitchFamily="34" charset="0"/>
                <a:cs typeface="Arial" pitchFamily="34" charset="0"/>
              </a:rPr>
            </a:br>
            <a:r>
              <a:rPr lang="en-US" dirty="0">
                <a:solidFill>
                  <a:schemeClr val="bg1"/>
                </a:solidFill>
                <a:latin typeface="Arial" panose="020B0604020202020204" pitchFamily="34" charset="0"/>
                <a:cs typeface="Arial" panose="020B0604020202020204" pitchFamily="34" charset="0"/>
              </a:rPr>
              <a:t>But do not overlook this one fact, beloved, that with the Lord </a:t>
            </a:r>
            <a:r>
              <a:rPr lang="en-US" dirty="0">
                <a:solidFill>
                  <a:srgbClr val="F89378"/>
                </a:solidFill>
                <a:latin typeface="Arial" panose="020B0604020202020204" pitchFamily="34" charset="0"/>
                <a:cs typeface="Arial" panose="020B0604020202020204" pitchFamily="34" charset="0"/>
              </a:rPr>
              <a:t>one day is as a </a:t>
            </a:r>
            <a:r>
              <a:rPr lang="en-US" dirty="0" smtClean="0">
                <a:solidFill>
                  <a:srgbClr val="F89378"/>
                </a:solidFill>
                <a:latin typeface="Arial" panose="020B0604020202020204" pitchFamily="34" charset="0"/>
                <a:cs typeface="Arial" panose="020B0604020202020204" pitchFamily="34" charset="0"/>
              </a:rPr>
              <a:t>thousand</a:t>
            </a:r>
            <a:br>
              <a:rPr lang="en-US" dirty="0" smtClean="0">
                <a:solidFill>
                  <a:srgbClr val="F89378"/>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years</a:t>
            </a:r>
            <a:r>
              <a:rPr lang="en-US" dirty="0">
                <a:solidFill>
                  <a:schemeClr val="bg1"/>
                </a:solidFill>
                <a:latin typeface="Arial" panose="020B0604020202020204" pitchFamily="34" charset="0"/>
                <a:cs typeface="Arial" panose="020B0604020202020204" pitchFamily="34" charset="0"/>
              </a:rPr>
              <a:t>, and a thousand years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as </a:t>
            </a:r>
            <a:r>
              <a:rPr lang="en-US" dirty="0">
                <a:solidFill>
                  <a:schemeClr val="bg1"/>
                </a:solidFill>
                <a:latin typeface="Arial" panose="020B0604020202020204" pitchFamily="34" charset="0"/>
                <a:cs typeface="Arial" panose="020B0604020202020204" pitchFamily="34" charset="0"/>
              </a:rPr>
              <a:t>one day. </a:t>
            </a:r>
            <a:endParaRPr lang="en-US" kern="120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7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Seven days of creation</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14400"/>
            <a:ext cx="8382000" cy="762000"/>
          </a:xfrm>
        </p:spPr>
        <p:txBody>
          <a:bodyPr/>
          <a:lstStyle/>
          <a:p>
            <a:r>
              <a:rPr lang="en-US" dirty="0" smtClean="0">
                <a:solidFill>
                  <a:schemeClr val="bg1"/>
                </a:solidFill>
                <a:latin typeface="Arial" panose="020B0604020202020204" pitchFamily="34" charset="0"/>
                <a:cs typeface="Arial" panose="020B0604020202020204" pitchFamily="34" charset="0"/>
              </a:rPr>
              <a:t>One day = 1000 years</a:t>
            </a:r>
          </a:p>
        </p:txBody>
      </p:sp>
      <p:sp>
        <p:nvSpPr>
          <p:cNvPr id="6" name="Content Placeholder 2"/>
          <p:cNvSpPr txBox="1">
            <a:spLocks/>
          </p:cNvSpPr>
          <p:nvPr/>
        </p:nvSpPr>
        <p:spPr bwMode="auto">
          <a:xfrm>
            <a:off x="457200" y="1524000"/>
            <a:ext cx="8382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solidFill>
                  <a:schemeClr val="accent6">
                    <a:lumMod val="60000"/>
                    <a:lumOff val="40000"/>
                  </a:schemeClr>
                </a:solidFill>
                <a:latin typeface="Arial" panose="020B0604020202020204" pitchFamily="34" charset="0"/>
                <a:cs typeface="Arial" panose="020B0604020202020204" pitchFamily="34" charset="0"/>
              </a:rPr>
              <a:t>Man</a:t>
            </a:r>
            <a:r>
              <a:rPr lang="en-US" kern="0" dirty="0" smtClean="0">
                <a:solidFill>
                  <a:schemeClr val="bg1"/>
                </a:solidFill>
                <a:latin typeface="Arial" panose="020B0604020202020204" pitchFamily="34" charset="0"/>
                <a:cs typeface="Arial" panose="020B0604020202020204" pitchFamily="34" charset="0"/>
              </a:rPr>
              <a:t> was created on </a:t>
            </a:r>
            <a:r>
              <a:rPr lang="en-US" kern="0" dirty="0" smtClean="0">
                <a:solidFill>
                  <a:schemeClr val="accent6">
                    <a:lumMod val="60000"/>
                    <a:lumOff val="40000"/>
                  </a:schemeClr>
                </a:solidFill>
                <a:latin typeface="Arial" panose="020B0604020202020204" pitchFamily="34" charset="0"/>
                <a:cs typeface="Arial" panose="020B0604020202020204" pitchFamily="34" charset="0"/>
              </a:rPr>
              <a:t>day 6</a:t>
            </a:r>
            <a:br>
              <a:rPr lang="en-US" kern="0" dirty="0" smtClean="0">
                <a:solidFill>
                  <a:schemeClr val="accent6">
                    <a:lumMod val="60000"/>
                    <a:lumOff val="40000"/>
                  </a:schemeClr>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So 6 is the number of man</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(666 – the mark of the beast)</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The first 6000 years = reign of man</a:t>
            </a:r>
          </a:p>
          <a:p>
            <a:r>
              <a:rPr lang="en-US" kern="0" dirty="0" smtClean="0">
                <a:solidFill>
                  <a:srgbClr val="F89378"/>
                </a:solidFill>
                <a:latin typeface="Arial" panose="020B0604020202020204" pitchFamily="34" charset="0"/>
                <a:cs typeface="Arial" panose="020B0604020202020204" pitchFamily="34" charset="0"/>
              </a:rPr>
              <a:t>Day 7</a:t>
            </a:r>
            <a:r>
              <a:rPr lang="en-US" kern="0" dirty="0" smtClean="0">
                <a:solidFill>
                  <a:schemeClr val="bg1"/>
                </a:solidFill>
                <a:latin typeface="Arial" panose="020B0604020202020204" pitchFamily="34" charset="0"/>
                <a:cs typeface="Arial" panose="020B0604020202020204" pitchFamily="34" charset="0"/>
              </a:rPr>
              <a:t> = God set apart, </a:t>
            </a:r>
            <a:r>
              <a:rPr lang="en-US" kern="0" dirty="0" smtClean="0">
                <a:solidFill>
                  <a:srgbClr val="F89378"/>
                </a:solidFill>
                <a:latin typeface="Arial" panose="020B0604020202020204" pitchFamily="34" charset="0"/>
                <a:cs typeface="Arial" panose="020B0604020202020204" pitchFamily="34" charset="0"/>
              </a:rPr>
              <a:t>made holy</a:t>
            </a:r>
            <a:br>
              <a:rPr lang="en-US" kern="0" dirty="0" smtClean="0">
                <a:solidFill>
                  <a:srgbClr val="F89378"/>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The last 1000 years = reign of Messiah</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rgbClr val="F89378"/>
                </a:solidFill>
                <a:latin typeface="Arial" panose="020B0604020202020204" pitchFamily="34" charset="0"/>
                <a:cs typeface="Arial" panose="020B0604020202020204" pitchFamily="34" charset="0"/>
              </a:rPr>
              <a:t>Weekly </a:t>
            </a:r>
            <a:r>
              <a:rPr lang="en-US" kern="0" dirty="0">
                <a:solidFill>
                  <a:srgbClr val="F89378"/>
                </a:solidFill>
                <a:latin typeface="Arial" panose="020B0604020202020204" pitchFamily="34" charset="0"/>
                <a:cs typeface="Arial" panose="020B0604020202020204" pitchFamily="34" charset="0"/>
              </a:rPr>
              <a:t>Sabbath </a:t>
            </a:r>
            <a:r>
              <a:rPr lang="en-US" kern="0" dirty="0">
                <a:solidFill>
                  <a:schemeClr val="bg1"/>
                </a:solidFill>
                <a:latin typeface="Arial" panose="020B0604020202020204" pitchFamily="34" charset="0"/>
                <a:cs typeface="Arial" panose="020B0604020202020204" pitchFamily="34" charset="0"/>
              </a:rPr>
              <a:t>foreshadows </a:t>
            </a:r>
            <a:r>
              <a:rPr lang="en-US" kern="0" dirty="0" smtClean="0">
                <a:solidFill>
                  <a:schemeClr val="bg1"/>
                </a:solidFill>
                <a:latin typeface="Arial" panose="020B0604020202020204" pitchFamily="34" charset="0"/>
                <a:cs typeface="Arial" panose="020B0604020202020204" pitchFamily="34" charset="0"/>
              </a:rPr>
              <a:t>this</a:t>
            </a:r>
            <a:endParaRPr lang="en-US" kern="0" dirty="0">
              <a:solidFill>
                <a:schemeClr val="bg1"/>
              </a:solidFill>
              <a:latin typeface="Arial" panose="020B0604020202020204" pitchFamily="34" charset="0"/>
              <a:cs typeface="Arial" panose="020B0604020202020204" pitchFamily="34" charset="0"/>
            </a:endParaRPr>
          </a:p>
          <a:p>
            <a:r>
              <a:rPr lang="en-US" kern="0" dirty="0" smtClean="0">
                <a:solidFill>
                  <a:schemeClr val="accent6">
                    <a:lumMod val="60000"/>
                    <a:lumOff val="40000"/>
                  </a:schemeClr>
                </a:solidFill>
                <a:latin typeface="Arial" panose="020B0604020202020204" pitchFamily="34" charset="0"/>
                <a:cs typeface="Arial" panose="020B0604020202020204" pitchFamily="34" charset="0"/>
              </a:rPr>
              <a:t>Revelation:</a:t>
            </a:r>
            <a:r>
              <a:rPr lang="en-US" kern="0" dirty="0" smtClean="0">
                <a:solidFill>
                  <a:schemeClr val="bg1"/>
                </a:solidFill>
                <a:latin typeface="Arial" panose="020B0604020202020204" pitchFamily="34" charset="0"/>
                <a:cs typeface="Arial" panose="020B0604020202020204" pitchFamily="34" charset="0"/>
              </a:rPr>
              <a:t> </a:t>
            </a:r>
            <a:br>
              <a:rPr lang="en-US" kern="0" dirty="0" smtClean="0">
                <a:solidFill>
                  <a:schemeClr val="bg1"/>
                </a:solidFill>
                <a:latin typeface="Arial" panose="020B0604020202020204" pitchFamily="34" charset="0"/>
                <a:cs typeface="Arial" panose="020B0604020202020204" pitchFamily="34" charset="0"/>
              </a:rPr>
            </a:br>
            <a:r>
              <a:rPr lang="en-US" kern="0" dirty="0" smtClean="0">
                <a:solidFill>
                  <a:schemeClr val="bg1"/>
                </a:solidFill>
                <a:latin typeface="Arial" panose="020B0604020202020204" pitchFamily="34" charset="0"/>
                <a:cs typeface="Arial" panose="020B0604020202020204" pitchFamily="34" charset="0"/>
              </a:rPr>
              <a:t>Messiah reigns 1000 years</a:t>
            </a:r>
          </a:p>
        </p:txBody>
      </p:sp>
    </p:spTree>
    <p:extLst>
      <p:ext uri="{BB962C8B-B14F-4D97-AF65-F5344CB8AC3E}">
        <p14:creationId xmlns:p14="http://schemas.microsoft.com/office/powerpoint/2010/main" val="346390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The Sabbath Rest of Hebrews 4</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886200"/>
            <a:ext cx="8382000" cy="2895600"/>
          </a:xfrm>
        </p:spPr>
        <p:txBody>
          <a:bodyPr/>
          <a:lstStyle/>
          <a:p>
            <a:r>
              <a:rPr lang="en-US" dirty="0" smtClean="0">
                <a:solidFill>
                  <a:schemeClr val="bg1"/>
                </a:solidFill>
                <a:latin typeface="Arial" panose="020B0604020202020204" pitchFamily="34" charset="0"/>
                <a:cs typeface="Arial" panose="020B0604020202020204" pitchFamily="34" charset="0"/>
              </a:rPr>
              <a:t>Entering the </a:t>
            </a:r>
            <a:r>
              <a:rPr lang="en-US" dirty="0" smtClean="0">
                <a:solidFill>
                  <a:srgbClr val="F89378"/>
                </a:solidFill>
                <a:latin typeface="Arial" panose="020B0604020202020204" pitchFamily="34" charset="0"/>
                <a:cs typeface="Arial" panose="020B0604020202020204" pitchFamily="34" charset="0"/>
              </a:rPr>
              <a:t>promised land </a:t>
            </a:r>
            <a:r>
              <a:rPr lang="en-US" dirty="0" smtClean="0">
                <a:solidFill>
                  <a:schemeClr val="bg1"/>
                </a:solidFill>
                <a:latin typeface="Arial" panose="020B0604020202020204" pitchFamily="34" charset="0"/>
                <a:cs typeface="Arial" panose="020B0604020202020204" pitchFamily="34" charset="0"/>
              </a:rPr>
              <a:t>= REST</a:t>
            </a:r>
          </a:p>
          <a:p>
            <a:r>
              <a:rPr lang="en-US" dirty="0" smtClean="0">
                <a:solidFill>
                  <a:schemeClr val="bg1"/>
                </a:solidFill>
                <a:latin typeface="Arial" panose="020B0604020202020204" pitchFamily="34" charset="0"/>
                <a:cs typeface="Arial" panose="020B0604020202020204" pitchFamily="34" charset="0"/>
              </a:rPr>
              <a:t>The </a:t>
            </a:r>
            <a:r>
              <a:rPr lang="en-US" dirty="0" smtClean="0">
                <a:solidFill>
                  <a:srgbClr val="F89378"/>
                </a:solidFill>
                <a:latin typeface="Arial" panose="020B0604020202020204" pitchFamily="34" charset="0"/>
                <a:cs typeface="Arial" panose="020B0604020202020204" pitchFamily="34" charset="0"/>
              </a:rPr>
              <a:t>Sabbath</a:t>
            </a:r>
            <a:r>
              <a:rPr lang="en-US" dirty="0" smtClean="0">
                <a:solidFill>
                  <a:schemeClr val="bg1"/>
                </a:solidFill>
                <a:latin typeface="Arial" panose="020B0604020202020204" pitchFamily="34" charset="0"/>
                <a:cs typeface="Arial" panose="020B0604020202020204" pitchFamily="34" charset="0"/>
              </a:rPr>
              <a:t> = REST</a:t>
            </a:r>
          </a:p>
          <a:p>
            <a:r>
              <a:rPr lang="en-US" dirty="0" smtClean="0">
                <a:solidFill>
                  <a:schemeClr val="bg1"/>
                </a:solidFill>
                <a:latin typeface="Arial" panose="020B0604020202020204" pitchFamily="34" charset="0"/>
                <a:cs typeface="Arial" panose="020B0604020202020204" pitchFamily="34" charset="0"/>
              </a:rPr>
              <a:t>With </a:t>
            </a:r>
            <a:r>
              <a:rPr lang="en-US" dirty="0" smtClean="0">
                <a:solidFill>
                  <a:srgbClr val="F89378"/>
                </a:solidFill>
                <a:latin typeface="Arial" panose="020B0604020202020204" pitchFamily="34" charset="0"/>
                <a:cs typeface="Arial" panose="020B0604020202020204" pitchFamily="34" charset="0"/>
              </a:rPr>
              <a:t>Messiah</a:t>
            </a:r>
            <a:r>
              <a:rPr lang="en-US" dirty="0" smtClean="0">
                <a:solidFill>
                  <a:schemeClr val="bg1"/>
                </a:solidFill>
                <a:latin typeface="Arial" panose="020B0604020202020204" pitchFamily="34" charset="0"/>
                <a:cs typeface="Arial" panose="020B0604020202020204" pitchFamily="34" charset="0"/>
              </a:rPr>
              <a:t> = REST</a:t>
            </a:r>
          </a:p>
          <a:p>
            <a:r>
              <a:rPr lang="en-US" dirty="0" smtClean="0">
                <a:solidFill>
                  <a:schemeClr val="bg1"/>
                </a:solidFill>
                <a:latin typeface="Arial" panose="020B0604020202020204" pitchFamily="34" charset="0"/>
                <a:cs typeface="Arial" panose="020B0604020202020204" pitchFamily="34" charset="0"/>
              </a:rPr>
              <a:t>ALL foreshadows the </a:t>
            </a:r>
            <a:r>
              <a:rPr lang="en-US" dirty="0" smtClean="0">
                <a:solidFill>
                  <a:srgbClr val="F89378"/>
                </a:solidFill>
                <a:latin typeface="Arial" panose="020B0604020202020204" pitchFamily="34" charset="0"/>
                <a:cs typeface="Arial" panose="020B0604020202020204" pitchFamily="34" charset="0"/>
              </a:rPr>
              <a:t>Millennium</a:t>
            </a:r>
          </a:p>
        </p:txBody>
      </p:sp>
      <p:sp>
        <p:nvSpPr>
          <p:cNvPr id="5" name="Rectangle 4"/>
          <p:cNvSpPr/>
          <p:nvPr/>
        </p:nvSpPr>
        <p:spPr>
          <a:xfrm>
            <a:off x="304800" y="1066800"/>
            <a:ext cx="8153400" cy="2554545"/>
          </a:xfrm>
          <a:prstGeom prst="rect">
            <a:avLst/>
          </a:prstGeom>
        </p:spPr>
        <p:txBody>
          <a:bodyPr wrap="square">
            <a:spAutoFit/>
          </a:bodyPr>
          <a:lstStyle/>
          <a:p>
            <a:r>
              <a:rPr lang="en-US" sz="3200" dirty="0" smtClean="0">
                <a:solidFill>
                  <a:schemeClr val="bg1">
                    <a:lumMod val="65000"/>
                  </a:schemeClr>
                </a:solidFill>
                <a:latin typeface="Arial" panose="020B0604020202020204" pitchFamily="34" charset="0"/>
                <a:cs typeface="Arial" panose="020B0604020202020204" pitchFamily="34" charset="0"/>
              </a:rPr>
              <a:t>Hebrews 4:9–10 </a:t>
            </a:r>
            <a:r>
              <a:rPr lang="en-US" sz="3200" dirty="0" smtClean="0">
                <a:solidFill>
                  <a:schemeClr val="bg1"/>
                </a:solidFill>
                <a:latin typeface="Arial" panose="020B0604020202020204" pitchFamily="34" charset="0"/>
                <a:cs typeface="Arial" panose="020B0604020202020204" pitchFamily="34" charset="0"/>
              </a:rPr>
              <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So </a:t>
            </a:r>
            <a:r>
              <a:rPr lang="en-US" sz="3200" dirty="0">
                <a:solidFill>
                  <a:schemeClr val="bg1"/>
                </a:solidFill>
                <a:latin typeface="Arial" panose="020B0604020202020204" pitchFamily="34" charset="0"/>
                <a:cs typeface="Arial" panose="020B0604020202020204" pitchFamily="34" charset="0"/>
              </a:rPr>
              <a:t>then, there remains a Sabbath rest for the people of God, </a:t>
            </a:r>
            <a:r>
              <a:rPr lang="en-US" sz="3200" dirty="0" smtClean="0">
                <a:solidFill>
                  <a:schemeClr val="bg1"/>
                </a:solidFill>
                <a:latin typeface="Arial" panose="020B0604020202020204" pitchFamily="34" charset="0"/>
                <a:cs typeface="Arial" panose="020B0604020202020204" pitchFamily="34" charset="0"/>
              </a:rPr>
              <a:t>for </a:t>
            </a:r>
            <a:r>
              <a:rPr lang="en-US" sz="3200" dirty="0">
                <a:solidFill>
                  <a:schemeClr val="bg1"/>
                </a:solidFill>
                <a:latin typeface="Arial" panose="020B0604020202020204" pitchFamily="34" charset="0"/>
                <a:cs typeface="Arial" panose="020B0604020202020204" pitchFamily="34" charset="0"/>
              </a:rPr>
              <a:t>whoever has entered God’s rest has also rested from his works as God did from his.</a:t>
            </a:r>
          </a:p>
        </p:txBody>
      </p:sp>
    </p:spTree>
    <p:extLst>
      <p:ext uri="{BB962C8B-B14F-4D97-AF65-F5344CB8AC3E}">
        <p14:creationId xmlns:p14="http://schemas.microsoft.com/office/powerpoint/2010/main" val="35910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The Sabbath</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295400"/>
            <a:ext cx="9525000" cy="5029200"/>
          </a:xfrm>
        </p:spPr>
        <p:txBody>
          <a:bodyPr/>
          <a:lstStyle/>
          <a:p>
            <a:r>
              <a:rPr lang="en-US" dirty="0">
                <a:solidFill>
                  <a:schemeClr val="bg1"/>
                </a:solidFill>
                <a:latin typeface="Arial" panose="020B0604020202020204" pitchFamily="34" charset="0"/>
                <a:cs typeface="Arial" panose="020B0604020202020204" pitchFamily="34" charset="0"/>
              </a:rPr>
              <a:t>Sabbath is the 7</a:t>
            </a:r>
            <a:r>
              <a:rPr lang="en-US"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day of the </a:t>
            </a:r>
            <a:r>
              <a:rPr lang="en-US" dirty="0" smtClean="0">
                <a:solidFill>
                  <a:schemeClr val="bg1"/>
                </a:solidFill>
                <a:latin typeface="Arial" panose="020B0604020202020204" pitchFamily="34" charset="0"/>
                <a:cs typeface="Arial" panose="020B0604020202020204" pitchFamily="34" charset="0"/>
              </a:rPr>
              <a:t>week &amp;</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Sukkot is the 7</a:t>
            </a:r>
            <a:r>
              <a:rPr lang="en-US" baseline="30000" dirty="0" smtClean="0">
                <a:solidFill>
                  <a:schemeClr val="bg1"/>
                </a:solidFill>
                <a:latin typeface="Arial" panose="020B0604020202020204" pitchFamily="34" charset="0"/>
                <a:cs typeface="Arial" panose="020B0604020202020204" pitchFamily="34" charset="0"/>
              </a:rPr>
              <a:t>th</a:t>
            </a:r>
            <a:r>
              <a:rPr lang="en-US" dirty="0" smtClean="0">
                <a:solidFill>
                  <a:schemeClr val="bg1"/>
                </a:solidFill>
                <a:latin typeface="Arial" panose="020B0604020202020204" pitchFamily="34" charset="0"/>
                <a:cs typeface="Arial" panose="020B0604020202020204" pitchFamily="34" charset="0"/>
              </a:rPr>
              <a:t> Appointed Time </a:t>
            </a:r>
          </a:p>
          <a:p>
            <a:r>
              <a:rPr lang="en-US" dirty="0" smtClean="0">
                <a:solidFill>
                  <a:schemeClr val="bg1"/>
                </a:solidFill>
                <a:latin typeface="Arial" panose="020B0604020202020204" pitchFamily="34" charset="0"/>
                <a:cs typeface="Arial" panose="020B0604020202020204" pitchFamily="34" charset="0"/>
              </a:rPr>
              <a:t>Sukkot &amp; Sabbath picture the millennium</a:t>
            </a:r>
          </a:p>
          <a:p>
            <a:r>
              <a:rPr lang="en-US" dirty="0" smtClean="0">
                <a:solidFill>
                  <a:schemeClr val="bg1"/>
                </a:solidFill>
                <a:latin typeface="Arial" panose="020B0604020202020204" pitchFamily="34" charset="0"/>
                <a:cs typeface="Arial" panose="020B0604020202020204" pitchFamily="34" charset="0"/>
              </a:rPr>
              <a:t>King Messiah dwells with His people</a:t>
            </a:r>
          </a:p>
          <a:p>
            <a:r>
              <a:rPr lang="en-US" dirty="0" smtClean="0">
                <a:solidFill>
                  <a:schemeClr val="bg1"/>
                </a:solidFill>
                <a:latin typeface="Arial" panose="020B0604020202020204" pitchFamily="34" charset="0"/>
                <a:cs typeface="Arial" panose="020B0604020202020204" pitchFamily="34" charset="0"/>
              </a:rPr>
              <a:t>Satan is bound and we </a:t>
            </a:r>
            <a:r>
              <a:rPr lang="en-US" dirty="0" smtClean="0">
                <a:solidFill>
                  <a:srgbClr val="F89378"/>
                </a:solidFill>
                <a:latin typeface="Arial" panose="020B0604020202020204" pitchFamily="34" charset="0"/>
                <a:cs typeface="Arial" panose="020B0604020202020204" pitchFamily="34" charset="0"/>
              </a:rPr>
              <a:t>rest in Messiah</a:t>
            </a:r>
          </a:p>
          <a:p>
            <a:r>
              <a:rPr lang="en-US" dirty="0" smtClean="0">
                <a:solidFill>
                  <a:schemeClr val="bg1"/>
                </a:solidFill>
                <a:latin typeface="Arial" panose="020B0604020202020204" pitchFamily="34" charset="0"/>
                <a:cs typeface="Arial" panose="020B0604020202020204" pitchFamily="34" charset="0"/>
              </a:rPr>
              <a:t>The Bridegroom &amp; the bride </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begin married life </a:t>
            </a:r>
            <a:r>
              <a:rPr lang="en-US" dirty="0" smtClean="0">
                <a:solidFill>
                  <a:schemeClr val="bg1"/>
                </a:solidFill>
                <a:latin typeface="Arial" panose="020B0604020202020204" pitchFamily="34" charset="0"/>
                <a:cs typeface="Arial" panose="020B0604020202020204" pitchFamily="34" charset="0"/>
              </a:rPr>
              <a:t>together</a:t>
            </a:r>
          </a:p>
        </p:txBody>
      </p:sp>
    </p:spTree>
    <p:extLst>
      <p:ext uri="{BB962C8B-B14F-4D97-AF65-F5344CB8AC3E}">
        <p14:creationId xmlns:p14="http://schemas.microsoft.com/office/powerpoint/2010/main" val="36957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29787"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Did Yeshua break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76400" y="1752600"/>
            <a:ext cx="8153400" cy="3276600"/>
          </a:xfrm>
        </p:spPr>
        <p:txBody>
          <a:bodyPr/>
          <a:lstStyle/>
          <a:p>
            <a:r>
              <a:rPr lang="en-US" dirty="0" smtClean="0">
                <a:solidFill>
                  <a:schemeClr val="bg1"/>
                </a:solidFill>
                <a:latin typeface="Arial" pitchFamily="34" charset="0"/>
                <a:cs typeface="Arial" pitchFamily="34" charset="0"/>
              </a:rPr>
              <a:t>If he </a:t>
            </a:r>
            <a:r>
              <a:rPr lang="en-US" dirty="0" smtClean="0">
                <a:solidFill>
                  <a:srgbClr val="F89378"/>
                </a:solidFill>
                <a:latin typeface="Arial" pitchFamily="34" charset="0"/>
                <a:cs typeface="Arial" pitchFamily="34" charset="0"/>
              </a:rPr>
              <a:t>broke Torah </a:t>
            </a:r>
            <a:br>
              <a:rPr lang="en-US" dirty="0" smtClean="0">
                <a:solidFill>
                  <a:srgbClr val="F89378"/>
                </a:solidFill>
                <a:latin typeface="Arial" pitchFamily="34" charset="0"/>
                <a:cs typeface="Arial" pitchFamily="34" charset="0"/>
              </a:rPr>
            </a:br>
            <a:r>
              <a:rPr lang="en-US" dirty="0" smtClean="0">
                <a:solidFill>
                  <a:schemeClr val="bg1"/>
                </a:solidFill>
                <a:latin typeface="Arial" pitchFamily="34" charset="0"/>
                <a:cs typeface="Arial" pitchFamily="34" charset="0"/>
              </a:rPr>
              <a:t>he could not be </a:t>
            </a:r>
            <a:r>
              <a:rPr lang="en-US" dirty="0" smtClean="0">
                <a:solidFill>
                  <a:srgbClr val="7878DE"/>
                </a:solidFill>
                <a:latin typeface="Arial" pitchFamily="34" charset="0"/>
                <a:cs typeface="Arial" pitchFamily="34" charset="0"/>
              </a:rPr>
              <a:t>sinless!</a:t>
            </a:r>
            <a:br>
              <a:rPr lang="en-US" dirty="0" smtClean="0">
                <a:solidFill>
                  <a:srgbClr val="7878DE"/>
                </a:solidFill>
                <a:latin typeface="Arial" pitchFamily="34" charset="0"/>
                <a:cs typeface="Arial" pitchFamily="34" charset="0"/>
              </a:rPr>
            </a:br>
            <a:endParaRPr lang="en-US" dirty="0" smtClean="0">
              <a:solidFill>
                <a:srgbClr val="7878DE"/>
              </a:solidFill>
              <a:latin typeface="Arial" pitchFamily="34" charset="0"/>
              <a:cs typeface="Arial" pitchFamily="34" charset="0"/>
            </a:endParaRPr>
          </a:p>
          <a:p>
            <a:r>
              <a:rPr lang="en-US" dirty="0" smtClean="0">
                <a:solidFill>
                  <a:srgbClr val="F89378"/>
                </a:solidFill>
                <a:latin typeface="Arial" pitchFamily="34" charset="0"/>
                <a:cs typeface="Arial" pitchFamily="34" charset="0"/>
              </a:rPr>
              <a:t>“Prioritizing” commands of Torah</a:t>
            </a:r>
            <a:br>
              <a:rPr lang="en-US" dirty="0" smtClean="0">
                <a:solidFill>
                  <a:srgbClr val="F89378"/>
                </a:solidFill>
                <a:latin typeface="Arial" pitchFamily="34" charset="0"/>
                <a:cs typeface="Arial" pitchFamily="34" charset="0"/>
              </a:rPr>
            </a:br>
            <a:r>
              <a:rPr lang="en-US" dirty="0" err="1" smtClean="0">
                <a:solidFill>
                  <a:schemeClr val="bg1"/>
                </a:solidFill>
                <a:latin typeface="Arial" pitchFamily="34" charset="0"/>
                <a:cs typeface="Arial" pitchFamily="34" charset="0"/>
              </a:rPr>
              <a:t>Shammai</a:t>
            </a:r>
            <a:r>
              <a:rPr lang="en-US" dirty="0" smtClean="0">
                <a:solidFill>
                  <a:schemeClr val="bg1"/>
                </a:solidFill>
                <a:latin typeface="Arial" pitchFamily="34" charset="0"/>
                <a:cs typeface="Arial" pitchFamily="34" charset="0"/>
              </a:rPr>
              <a:t> vs. Hillel</a:t>
            </a:r>
          </a:p>
        </p:txBody>
      </p:sp>
    </p:spTree>
    <p:extLst>
      <p:ext uri="{BB962C8B-B14F-4D97-AF65-F5344CB8AC3E}">
        <p14:creationId xmlns:p14="http://schemas.microsoft.com/office/powerpoint/2010/main" val="13546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629787" cy="1143000"/>
          </a:xfrm>
        </p:spPr>
        <p:txBody>
          <a:bodyPr/>
          <a:lstStyle/>
          <a:p>
            <a:pPr algn="l"/>
            <a:r>
              <a:rPr lang="en-US" sz="4000" dirty="0" err="1" smtClean="0">
                <a:solidFill>
                  <a:schemeClr val="bg1"/>
                </a:solidFill>
                <a:latin typeface="Arial" panose="020B0604020202020204" pitchFamily="34" charset="0"/>
                <a:cs typeface="Arial" panose="020B0604020202020204" pitchFamily="34" charset="0"/>
              </a:rPr>
              <a:t>Shammai</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153400" cy="2209800"/>
          </a:xfrm>
        </p:spPr>
        <p:txBody>
          <a:bodyPr/>
          <a:lstStyle/>
          <a:p>
            <a:pPr marL="514350" indent="-514350">
              <a:buFont typeface="+mj-lt"/>
              <a:buAutoNum type="arabicPeriod"/>
            </a:pPr>
            <a:r>
              <a:rPr lang="en-US" dirty="0" smtClean="0">
                <a:solidFill>
                  <a:schemeClr val="bg1"/>
                </a:solidFill>
                <a:latin typeface="Arial" pitchFamily="34" charset="0"/>
                <a:cs typeface="Arial" pitchFamily="34" charset="0"/>
              </a:rPr>
              <a:t>Love YHWH with all your heart</a:t>
            </a:r>
          </a:p>
          <a:p>
            <a:pPr marL="514350" indent="-514350">
              <a:buFont typeface="+mj-lt"/>
              <a:buAutoNum type="arabicPeriod"/>
            </a:pPr>
            <a:r>
              <a:rPr lang="en-US" dirty="0" smtClean="0">
                <a:solidFill>
                  <a:srgbClr val="F89378"/>
                </a:solidFill>
                <a:latin typeface="Arial" pitchFamily="34" charset="0"/>
                <a:cs typeface="Arial" pitchFamily="34" charset="0"/>
              </a:rPr>
              <a:t>Keep the Sabbath holy</a:t>
            </a:r>
          </a:p>
          <a:p>
            <a:pPr marL="514350" indent="-514350">
              <a:buFont typeface="+mj-lt"/>
              <a:buAutoNum type="arabicPeriod"/>
            </a:pPr>
            <a:r>
              <a:rPr lang="en-US" dirty="0" smtClean="0">
                <a:solidFill>
                  <a:schemeClr val="bg1"/>
                </a:solidFill>
                <a:latin typeface="Arial" pitchFamily="34" charset="0"/>
                <a:cs typeface="Arial" pitchFamily="34" charset="0"/>
              </a:rPr>
              <a:t>Love your neighbor as yourself</a:t>
            </a:r>
            <a:endParaRPr lang="en-US" dirty="0">
              <a:solidFill>
                <a:srgbClr val="F89378"/>
              </a:solidFill>
              <a:latin typeface="Arial" pitchFamily="34" charset="0"/>
              <a:cs typeface="Arial" pitchFamily="34" charset="0"/>
            </a:endParaRPr>
          </a:p>
        </p:txBody>
      </p:sp>
      <p:sp>
        <p:nvSpPr>
          <p:cNvPr id="4" name="Title 1"/>
          <p:cNvSpPr txBox="1">
            <a:spLocks/>
          </p:cNvSpPr>
          <p:nvPr/>
        </p:nvSpPr>
        <p:spPr bwMode="auto">
          <a:xfrm>
            <a:off x="609600" y="3276600"/>
            <a:ext cx="7629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4000" kern="0" dirty="0" smtClean="0">
                <a:solidFill>
                  <a:schemeClr val="bg1"/>
                </a:solidFill>
                <a:latin typeface="Arial" panose="020B0604020202020204" pitchFamily="34" charset="0"/>
                <a:cs typeface="Arial" panose="020B0604020202020204" pitchFamily="34" charset="0"/>
              </a:rPr>
              <a:t>Hillel</a:t>
            </a:r>
            <a:endParaRPr lang="en-US" sz="4000" kern="0"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533400" y="4267200"/>
            <a:ext cx="8153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indent="-514350">
              <a:buFont typeface="+mj-lt"/>
              <a:buAutoNum type="arabicPeriod"/>
            </a:pPr>
            <a:r>
              <a:rPr lang="en-US" kern="0" dirty="0" smtClean="0">
                <a:solidFill>
                  <a:schemeClr val="bg1"/>
                </a:solidFill>
                <a:latin typeface="Arial" pitchFamily="34" charset="0"/>
                <a:cs typeface="Arial" pitchFamily="34" charset="0"/>
              </a:rPr>
              <a:t>Love YHWH with all your heart</a:t>
            </a:r>
          </a:p>
          <a:p>
            <a:pPr marL="514350" indent="-514350">
              <a:buFont typeface="+mj-lt"/>
              <a:buAutoNum type="arabicPeriod"/>
            </a:pPr>
            <a:r>
              <a:rPr lang="en-US" kern="0" dirty="0">
                <a:solidFill>
                  <a:schemeClr val="bg1"/>
                </a:solidFill>
                <a:latin typeface="Arial" pitchFamily="34" charset="0"/>
                <a:cs typeface="Arial" pitchFamily="34" charset="0"/>
              </a:rPr>
              <a:t>Love your neighbor as yourself</a:t>
            </a:r>
            <a:endParaRPr lang="en-US" kern="0" dirty="0">
              <a:solidFill>
                <a:srgbClr val="F89378"/>
              </a:solidFill>
              <a:latin typeface="Arial" pitchFamily="34" charset="0"/>
              <a:cs typeface="Arial" pitchFamily="34" charset="0"/>
            </a:endParaRPr>
          </a:p>
          <a:p>
            <a:pPr marL="514350" indent="-514350">
              <a:buFont typeface="+mj-lt"/>
              <a:buAutoNum type="arabicPeriod"/>
            </a:pPr>
            <a:r>
              <a:rPr lang="en-US" kern="0" dirty="0" smtClean="0">
                <a:solidFill>
                  <a:srgbClr val="F89378"/>
                </a:solidFill>
                <a:latin typeface="Arial" pitchFamily="34" charset="0"/>
                <a:cs typeface="Arial" pitchFamily="34" charset="0"/>
              </a:rPr>
              <a:t>Keep the Sabbath holy</a:t>
            </a:r>
          </a:p>
        </p:txBody>
      </p:sp>
    </p:spTree>
    <p:extLst>
      <p:ext uri="{BB962C8B-B14F-4D97-AF65-F5344CB8AC3E}">
        <p14:creationId xmlns:p14="http://schemas.microsoft.com/office/powerpoint/2010/main" val="309630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Doing good on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002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Matthew </a:t>
            </a:r>
            <a:r>
              <a:rPr lang="en-US" dirty="0" smtClean="0">
                <a:solidFill>
                  <a:schemeClr val="bg1">
                    <a:lumMod val="65000"/>
                  </a:schemeClr>
                </a:solidFill>
                <a:latin typeface="Arial" pitchFamily="34" charset="0"/>
                <a:cs typeface="Arial" pitchFamily="34" charset="0"/>
              </a:rPr>
              <a:t>12:11–12</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He </a:t>
            </a:r>
            <a:r>
              <a:rPr lang="en-US" dirty="0">
                <a:solidFill>
                  <a:schemeClr val="bg1"/>
                </a:solidFill>
                <a:latin typeface="Arial" pitchFamily="34" charset="0"/>
                <a:cs typeface="Arial" pitchFamily="34" charset="0"/>
              </a:rPr>
              <a:t>said to them, “Which one of you who has a sheep, if it falls into a pit on the Sabbath, will not take hold of it and lift it out? </a:t>
            </a:r>
            <a:r>
              <a:rPr lang="en-US" dirty="0" smtClean="0">
                <a:solidFill>
                  <a:schemeClr val="bg1"/>
                </a:solidFill>
                <a:latin typeface="Arial" pitchFamily="34" charset="0"/>
                <a:cs typeface="Arial" pitchFamily="34" charset="0"/>
              </a:rPr>
              <a:t>Of </a:t>
            </a:r>
            <a:r>
              <a:rPr lang="en-US" dirty="0">
                <a:solidFill>
                  <a:schemeClr val="bg1"/>
                </a:solidFill>
                <a:latin typeface="Arial" pitchFamily="34" charset="0"/>
                <a:cs typeface="Arial" pitchFamily="34" charset="0"/>
              </a:rPr>
              <a:t>how much more value is a man than a sheep! </a:t>
            </a:r>
            <a:r>
              <a:rPr lang="en-US" dirty="0">
                <a:solidFill>
                  <a:srgbClr val="F89378"/>
                </a:solidFill>
                <a:latin typeface="Arial" pitchFamily="34" charset="0"/>
                <a:cs typeface="Arial" pitchFamily="34" charset="0"/>
              </a:rPr>
              <a:t>So it is lawful to do good on the Sabbath.”</a:t>
            </a:r>
          </a:p>
        </p:txBody>
      </p:sp>
    </p:spTree>
    <p:extLst>
      <p:ext uri="{BB962C8B-B14F-4D97-AF65-F5344CB8AC3E}">
        <p14:creationId xmlns:p14="http://schemas.microsoft.com/office/powerpoint/2010/main" val="17217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458200" cy="1143000"/>
          </a:xfrm>
        </p:spPr>
        <p:txBody>
          <a:bodyPr/>
          <a:lstStyle/>
          <a:p>
            <a:r>
              <a:rPr lang="en-US" sz="4000" dirty="0" smtClean="0">
                <a:solidFill>
                  <a:schemeClr val="bg1"/>
                </a:solidFill>
                <a:latin typeface="Arial" panose="020B0604020202020204" pitchFamily="34" charset="0"/>
                <a:cs typeface="Arial" panose="020B0604020202020204" pitchFamily="34" charset="0"/>
              </a:rPr>
              <a:t>Plucking grain to eat on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458200" cy="5410200"/>
          </a:xfrm>
        </p:spPr>
        <p:txBody>
          <a:bodyPr/>
          <a:lstStyle/>
          <a:p>
            <a:pPr marL="0" indent="0">
              <a:buNone/>
            </a:pPr>
            <a:r>
              <a:rPr lang="en-US" dirty="0">
                <a:solidFill>
                  <a:schemeClr val="bg1">
                    <a:lumMod val="65000"/>
                  </a:schemeClr>
                </a:solidFill>
                <a:latin typeface="Arial" pitchFamily="34" charset="0"/>
                <a:cs typeface="Arial" pitchFamily="34" charset="0"/>
              </a:rPr>
              <a:t>Mark 2:25–27 </a:t>
            </a:r>
            <a:r>
              <a:rPr lang="en-US" dirty="0" smtClean="0">
                <a:solidFill>
                  <a:schemeClr val="bg1">
                    <a:lumMod val="65000"/>
                  </a:schemeClr>
                </a:solidFill>
                <a:latin typeface="Arial" pitchFamily="34" charset="0"/>
                <a:cs typeface="Arial" pitchFamily="34" charset="0"/>
              </a:rPr>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“Have </a:t>
            </a:r>
            <a:r>
              <a:rPr lang="en-US" dirty="0">
                <a:solidFill>
                  <a:schemeClr val="bg1"/>
                </a:solidFill>
                <a:latin typeface="Arial" pitchFamily="34" charset="0"/>
                <a:cs typeface="Arial" pitchFamily="34" charset="0"/>
              </a:rPr>
              <a:t>you never read what David did, when he was in need and was hungry, he and those who were with him:  </a:t>
            </a:r>
            <a:r>
              <a:rPr lang="en-US" dirty="0" smtClean="0">
                <a:solidFill>
                  <a:schemeClr val="bg1"/>
                </a:solidFill>
                <a:latin typeface="Arial" pitchFamily="34" charset="0"/>
                <a:cs typeface="Arial" pitchFamily="34" charset="0"/>
              </a:rPr>
              <a:t>how </a:t>
            </a:r>
            <a:r>
              <a:rPr lang="en-US" dirty="0">
                <a:solidFill>
                  <a:schemeClr val="bg1"/>
                </a:solidFill>
                <a:latin typeface="Arial" pitchFamily="34" charset="0"/>
                <a:cs typeface="Arial" pitchFamily="34" charset="0"/>
              </a:rPr>
              <a:t>he entered the house of God, in the time of </a:t>
            </a:r>
            <a:r>
              <a:rPr lang="en-US" dirty="0" err="1">
                <a:solidFill>
                  <a:schemeClr val="bg1"/>
                </a:solidFill>
                <a:latin typeface="Arial" pitchFamily="34" charset="0"/>
                <a:cs typeface="Arial" pitchFamily="34" charset="0"/>
              </a:rPr>
              <a:t>Abiathar</a:t>
            </a:r>
            <a:r>
              <a:rPr lang="en-US" dirty="0">
                <a:solidFill>
                  <a:schemeClr val="bg1"/>
                </a:solidFill>
                <a:latin typeface="Arial" pitchFamily="34" charset="0"/>
                <a:cs typeface="Arial" pitchFamily="34" charset="0"/>
              </a:rPr>
              <a:t> the high priest, and ate the bread of the Presence, which it is not lawful for any but the priests to eat, and also gave it to those who were with him?”  </a:t>
            </a:r>
            <a:r>
              <a:rPr lang="en-US" dirty="0" smtClean="0">
                <a:solidFill>
                  <a:schemeClr val="bg1"/>
                </a:solidFill>
                <a:latin typeface="Arial" pitchFamily="34" charset="0"/>
                <a:cs typeface="Arial" pitchFamily="34" charset="0"/>
              </a:rPr>
              <a:t>And </a:t>
            </a:r>
            <a:r>
              <a:rPr lang="en-US" dirty="0">
                <a:solidFill>
                  <a:schemeClr val="bg1"/>
                </a:solidFill>
                <a:latin typeface="Arial" pitchFamily="34" charset="0"/>
                <a:cs typeface="Arial" pitchFamily="34" charset="0"/>
              </a:rPr>
              <a:t>he said to them,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rgbClr val="F89378"/>
                </a:solidFill>
                <a:latin typeface="Arial" pitchFamily="34" charset="0"/>
                <a:cs typeface="Arial" pitchFamily="34" charset="0"/>
              </a:rPr>
              <a:t>“</a:t>
            </a:r>
            <a:r>
              <a:rPr lang="en-US" dirty="0">
                <a:solidFill>
                  <a:srgbClr val="F89378"/>
                </a:solidFill>
                <a:latin typeface="Arial" pitchFamily="34" charset="0"/>
                <a:cs typeface="Arial" pitchFamily="34" charset="0"/>
              </a:rPr>
              <a:t>The Sabbath was made for man,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not </a:t>
            </a:r>
            <a:r>
              <a:rPr lang="en-US" dirty="0">
                <a:solidFill>
                  <a:srgbClr val="F89378"/>
                </a:solidFill>
                <a:latin typeface="Arial" pitchFamily="34" charset="0"/>
                <a:cs typeface="Arial" pitchFamily="34" charset="0"/>
              </a:rPr>
              <a:t>man for the Sabbath</a:t>
            </a:r>
            <a:r>
              <a:rPr lang="en-US" dirty="0" smtClean="0">
                <a:solidFill>
                  <a:srgbClr val="F89378"/>
                </a:solidFill>
                <a:latin typeface="Arial" pitchFamily="34" charset="0"/>
                <a:cs typeface="Arial" pitchFamily="34" charset="0"/>
              </a:rPr>
              <a:t>.”</a:t>
            </a:r>
            <a:endParaRPr lang="en-US" dirty="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368558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Yeshua is lord of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371600"/>
            <a:ext cx="8382000" cy="5029200"/>
          </a:xfrm>
        </p:spPr>
        <p:txBody>
          <a:bodyPr/>
          <a:lstStyle/>
          <a:p>
            <a:pPr marL="0" indent="0">
              <a:buNone/>
            </a:pPr>
            <a:r>
              <a:rPr lang="en-US" dirty="0">
                <a:solidFill>
                  <a:schemeClr val="bg1">
                    <a:lumMod val="65000"/>
                  </a:schemeClr>
                </a:solidFill>
                <a:latin typeface="Arial" pitchFamily="34" charset="0"/>
                <a:cs typeface="Arial" pitchFamily="34" charset="0"/>
              </a:rPr>
              <a:t>Matthew </a:t>
            </a:r>
            <a:r>
              <a:rPr lang="en-US" dirty="0" smtClean="0">
                <a:solidFill>
                  <a:schemeClr val="bg1">
                    <a:lumMod val="65000"/>
                  </a:schemeClr>
                </a:solidFill>
                <a:latin typeface="Arial" pitchFamily="34" charset="0"/>
                <a:cs typeface="Arial" pitchFamily="34" charset="0"/>
              </a:rPr>
              <a:t>12:5–8</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Or </a:t>
            </a:r>
            <a:r>
              <a:rPr lang="en-US" dirty="0">
                <a:solidFill>
                  <a:schemeClr val="bg1"/>
                </a:solidFill>
                <a:latin typeface="Arial" pitchFamily="34" charset="0"/>
                <a:cs typeface="Arial" pitchFamily="34" charset="0"/>
              </a:rPr>
              <a:t>have you not read in the Law how on the Sabbath the priests in the temple profane the Sabbath and are guiltless?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I tell you, </a:t>
            </a:r>
            <a:r>
              <a:rPr lang="en-US" dirty="0">
                <a:solidFill>
                  <a:srgbClr val="7878DE"/>
                </a:solidFill>
                <a:latin typeface="Arial" pitchFamily="34" charset="0"/>
                <a:cs typeface="Arial" pitchFamily="34" charset="0"/>
              </a:rPr>
              <a:t>something greater than the temple is here.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And if you had known what this means, ‘I desire mercy, and not sacrifice,’ you would not have condemned the guiltless. </a:t>
            </a:r>
            <a:r>
              <a:rPr lang="en-US" dirty="0" smtClean="0">
                <a:solidFill>
                  <a:schemeClr val="bg1"/>
                </a:solidFill>
                <a:latin typeface="Arial" pitchFamily="34" charset="0"/>
                <a:cs typeface="Arial" pitchFamily="34" charset="0"/>
              </a:rPr>
              <a:t> </a:t>
            </a:r>
            <a:br>
              <a:rPr lang="en-US" dirty="0" smtClean="0">
                <a:solidFill>
                  <a:schemeClr val="bg1"/>
                </a:solidFill>
                <a:latin typeface="Arial" pitchFamily="34" charset="0"/>
                <a:cs typeface="Arial" pitchFamily="34" charset="0"/>
              </a:rPr>
            </a:br>
            <a:r>
              <a:rPr lang="en-US" dirty="0" smtClean="0">
                <a:solidFill>
                  <a:srgbClr val="F89378"/>
                </a:solidFill>
                <a:latin typeface="Arial" pitchFamily="34" charset="0"/>
                <a:cs typeface="Arial" pitchFamily="34" charset="0"/>
              </a:rPr>
              <a:t>For </a:t>
            </a:r>
            <a:r>
              <a:rPr lang="en-US" dirty="0">
                <a:solidFill>
                  <a:srgbClr val="F89378"/>
                </a:solidFill>
                <a:latin typeface="Arial" pitchFamily="34" charset="0"/>
                <a:cs typeface="Arial" pitchFamily="34" charset="0"/>
              </a:rPr>
              <a:t>the Son of Man is lord of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the </a:t>
            </a:r>
            <a:r>
              <a:rPr lang="en-US" dirty="0">
                <a:solidFill>
                  <a:srgbClr val="F89378"/>
                </a:solidFill>
                <a:latin typeface="Arial" pitchFamily="34" charset="0"/>
                <a:cs typeface="Arial" pitchFamily="34" charset="0"/>
              </a:rPr>
              <a:t>Sabbath</a:t>
            </a:r>
            <a:r>
              <a:rPr lang="en-US" dirty="0" smtClean="0">
                <a:solidFill>
                  <a:srgbClr val="F89378"/>
                </a:solidFill>
                <a:latin typeface="Arial" pitchFamily="34" charset="0"/>
                <a:cs typeface="Arial" pitchFamily="34" charset="0"/>
              </a:rPr>
              <a:t>.</a:t>
            </a:r>
            <a:endParaRPr lang="en-US" dirty="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17217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382000" cy="1143000"/>
          </a:xfrm>
        </p:spPr>
        <p:txBody>
          <a:bodyPr/>
          <a:lstStyle/>
          <a:p>
            <a:r>
              <a:rPr lang="en-US" sz="4000" dirty="0" smtClean="0">
                <a:solidFill>
                  <a:schemeClr val="bg1"/>
                </a:solidFill>
                <a:latin typeface="Arial" panose="020B0604020202020204" pitchFamily="34" charset="0"/>
                <a:cs typeface="Arial" panose="020B0604020202020204" pitchFamily="34" charset="0"/>
              </a:rPr>
              <a:t>Doing good “work” on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4325" y="762000"/>
            <a:ext cx="8839200" cy="5943600"/>
          </a:xfrm>
        </p:spPr>
        <p:txBody>
          <a:bodyPr/>
          <a:lstStyle/>
          <a:p>
            <a:pPr marL="0" indent="0">
              <a:buNone/>
            </a:pPr>
            <a:r>
              <a:rPr lang="en-US" dirty="0">
                <a:solidFill>
                  <a:schemeClr val="bg1">
                    <a:lumMod val="65000"/>
                  </a:schemeClr>
                </a:solidFill>
                <a:latin typeface="Arial" pitchFamily="34" charset="0"/>
                <a:cs typeface="Arial" pitchFamily="34" charset="0"/>
              </a:rPr>
              <a:t>John </a:t>
            </a:r>
            <a:r>
              <a:rPr lang="en-US" dirty="0" smtClean="0">
                <a:solidFill>
                  <a:schemeClr val="bg1">
                    <a:lumMod val="65000"/>
                  </a:schemeClr>
                </a:solidFill>
                <a:latin typeface="Arial" pitchFamily="34" charset="0"/>
                <a:cs typeface="Arial" pitchFamily="34" charset="0"/>
              </a:rPr>
              <a:t>5:15–18</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The man went away and told the Jews it was Yeshua who healed him. And </a:t>
            </a:r>
            <a:r>
              <a:rPr lang="en-US" dirty="0">
                <a:solidFill>
                  <a:schemeClr val="bg1"/>
                </a:solidFill>
                <a:latin typeface="Arial" pitchFamily="34" charset="0"/>
                <a:cs typeface="Arial" pitchFamily="34" charset="0"/>
              </a:rPr>
              <a:t>this was why the Jews were persecuting </a:t>
            </a:r>
            <a:r>
              <a:rPr lang="en-US" dirty="0" smtClean="0">
                <a:solidFill>
                  <a:schemeClr val="bg1"/>
                </a:solidFill>
                <a:latin typeface="Arial" pitchFamily="34" charset="0"/>
                <a:cs typeface="Arial" pitchFamily="34" charset="0"/>
              </a:rPr>
              <a:t>Yeshua, </a:t>
            </a:r>
            <a:r>
              <a:rPr lang="en-US" dirty="0">
                <a:solidFill>
                  <a:schemeClr val="bg1"/>
                </a:solidFill>
                <a:latin typeface="Arial" pitchFamily="34" charset="0"/>
                <a:cs typeface="Arial" pitchFamily="34" charset="0"/>
              </a:rPr>
              <a:t>because he was doing these things on the Sabbath.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But </a:t>
            </a:r>
            <a:r>
              <a:rPr lang="en-US" dirty="0" smtClean="0">
                <a:solidFill>
                  <a:schemeClr val="bg1"/>
                </a:solidFill>
                <a:latin typeface="Arial" pitchFamily="34" charset="0"/>
                <a:cs typeface="Arial" pitchFamily="34" charset="0"/>
              </a:rPr>
              <a:t>Yeshua answered </a:t>
            </a:r>
            <a:r>
              <a:rPr lang="en-US" dirty="0">
                <a:solidFill>
                  <a:schemeClr val="bg1"/>
                </a:solidFill>
                <a:latin typeface="Arial" pitchFamily="34" charset="0"/>
                <a:cs typeface="Arial" pitchFamily="34" charset="0"/>
              </a:rPr>
              <a:t>them, “</a:t>
            </a:r>
            <a:r>
              <a:rPr lang="en-US" dirty="0">
                <a:solidFill>
                  <a:srgbClr val="F89378"/>
                </a:solidFill>
                <a:latin typeface="Arial" pitchFamily="34" charset="0"/>
                <a:cs typeface="Arial" pitchFamily="34" charset="0"/>
              </a:rPr>
              <a:t>My Father is working until now, and I am working</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This </a:t>
            </a:r>
            <a:r>
              <a:rPr lang="en-US" dirty="0">
                <a:solidFill>
                  <a:schemeClr val="bg1"/>
                </a:solidFill>
                <a:latin typeface="Arial" pitchFamily="34" charset="0"/>
                <a:cs typeface="Arial" pitchFamily="34" charset="0"/>
              </a:rPr>
              <a:t>was why the Jews were seeking all the more to kill him, because </a:t>
            </a:r>
            <a:r>
              <a:rPr lang="en-US" dirty="0">
                <a:solidFill>
                  <a:srgbClr val="F89378"/>
                </a:solidFill>
                <a:latin typeface="Arial" pitchFamily="34" charset="0"/>
                <a:cs typeface="Arial" pitchFamily="34" charset="0"/>
              </a:rPr>
              <a:t>not only was he </a:t>
            </a:r>
            <a:r>
              <a:rPr lang="en-US" dirty="0">
                <a:solidFill>
                  <a:srgbClr val="7878DE"/>
                </a:solidFill>
                <a:latin typeface="Arial" pitchFamily="34" charset="0"/>
                <a:cs typeface="Arial" pitchFamily="34" charset="0"/>
              </a:rPr>
              <a:t>breaking the </a:t>
            </a:r>
            <a:r>
              <a:rPr lang="en-US" dirty="0" smtClean="0">
                <a:solidFill>
                  <a:srgbClr val="7878DE"/>
                </a:solidFill>
                <a:latin typeface="Arial" pitchFamily="34" charset="0"/>
                <a:cs typeface="Arial" pitchFamily="34" charset="0"/>
              </a:rPr>
              <a:t/>
            </a:r>
            <a:br>
              <a:rPr lang="en-US" dirty="0" smtClean="0">
                <a:solidFill>
                  <a:srgbClr val="7878DE"/>
                </a:solidFill>
                <a:latin typeface="Arial" pitchFamily="34" charset="0"/>
                <a:cs typeface="Arial" pitchFamily="34" charset="0"/>
              </a:rPr>
            </a:br>
            <a:r>
              <a:rPr lang="en-US" dirty="0" smtClean="0">
                <a:solidFill>
                  <a:srgbClr val="7878DE"/>
                </a:solidFill>
                <a:latin typeface="Arial" pitchFamily="34" charset="0"/>
                <a:cs typeface="Arial" pitchFamily="34" charset="0"/>
              </a:rPr>
              <a:t>Sabbath</a:t>
            </a:r>
            <a:r>
              <a:rPr lang="en-US" dirty="0">
                <a:solidFill>
                  <a:srgbClr val="7878DE"/>
                </a:solidFill>
                <a:latin typeface="Arial" pitchFamily="34" charset="0"/>
                <a:cs typeface="Arial" pitchFamily="34" charset="0"/>
              </a:rPr>
              <a:t>, </a:t>
            </a:r>
            <a:r>
              <a:rPr lang="en-US" dirty="0">
                <a:solidFill>
                  <a:srgbClr val="F89378"/>
                </a:solidFill>
                <a:latin typeface="Arial" pitchFamily="34" charset="0"/>
                <a:cs typeface="Arial" pitchFamily="34" charset="0"/>
              </a:rPr>
              <a:t>but he was even calling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God </a:t>
            </a:r>
            <a:r>
              <a:rPr lang="en-US" dirty="0">
                <a:solidFill>
                  <a:srgbClr val="F89378"/>
                </a:solidFill>
                <a:latin typeface="Arial" pitchFamily="34" charset="0"/>
                <a:cs typeface="Arial" pitchFamily="34" charset="0"/>
              </a:rPr>
              <a:t>his own Father,</a:t>
            </a:r>
            <a:r>
              <a:rPr lang="en-US" dirty="0">
                <a:solidFill>
                  <a:schemeClr val="bg1"/>
                </a:solidFill>
                <a:latin typeface="Arial" pitchFamily="34" charset="0"/>
                <a:cs typeface="Arial" pitchFamily="34" charset="0"/>
              </a:rPr>
              <a:t> making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himself </a:t>
            </a:r>
            <a:r>
              <a:rPr lang="en-US" dirty="0">
                <a:solidFill>
                  <a:schemeClr val="bg1"/>
                </a:solidFill>
                <a:latin typeface="Arial" pitchFamily="34" charset="0"/>
                <a:cs typeface="Arial" pitchFamily="34" charset="0"/>
              </a:rPr>
              <a:t>equal with God.</a:t>
            </a:r>
          </a:p>
        </p:txBody>
      </p:sp>
    </p:spTree>
    <p:extLst>
      <p:ext uri="{BB962C8B-B14F-4D97-AF65-F5344CB8AC3E}">
        <p14:creationId xmlns:p14="http://schemas.microsoft.com/office/powerpoint/2010/main" val="224117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477000"/>
          </a:xfrm>
        </p:spPr>
        <p:txBody>
          <a:bodyPr/>
          <a:lstStyle/>
          <a:p>
            <a:pPr marL="0" indent="0">
              <a:buNone/>
            </a:pPr>
            <a:r>
              <a:rPr lang="en-US" dirty="0">
                <a:solidFill>
                  <a:schemeClr val="bg1">
                    <a:lumMod val="65000"/>
                  </a:schemeClr>
                </a:solidFill>
                <a:latin typeface="Arial" pitchFamily="34" charset="0"/>
                <a:cs typeface="Arial" pitchFamily="34" charset="0"/>
              </a:rPr>
              <a:t>Mark </a:t>
            </a:r>
            <a:r>
              <a:rPr lang="en-US" dirty="0" smtClean="0">
                <a:solidFill>
                  <a:schemeClr val="bg1">
                    <a:lumMod val="65000"/>
                  </a:schemeClr>
                </a:solidFill>
                <a:latin typeface="Arial" pitchFamily="34" charset="0"/>
                <a:cs typeface="Arial" pitchFamily="34" charset="0"/>
              </a:rPr>
              <a:t>7:5–8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And </a:t>
            </a:r>
            <a:r>
              <a:rPr lang="en-US" dirty="0">
                <a:solidFill>
                  <a:schemeClr val="bg1"/>
                </a:solidFill>
                <a:latin typeface="Arial" pitchFamily="34" charset="0"/>
                <a:cs typeface="Arial" pitchFamily="34" charset="0"/>
              </a:rPr>
              <a:t>the Pharisees and the scribes asked him, “Why do your disciples not walk according to the tradition of the elders, but eat with defiled hands?”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And he said to them, “Well did Isaiah prophesy of you hypocrites, as it is written, “ ‘This people honors me with their lips, but their heart is far from me;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in vain do they worship me, </a:t>
            </a:r>
            <a:r>
              <a:rPr lang="en-US" dirty="0">
                <a:solidFill>
                  <a:srgbClr val="F89378"/>
                </a:solidFill>
                <a:latin typeface="Arial" pitchFamily="34" charset="0"/>
                <a:cs typeface="Arial" pitchFamily="34" charset="0"/>
              </a:rPr>
              <a:t>teaching as doctrines the commandments of men</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 </a:t>
            </a:r>
            <a:r>
              <a:rPr lang="en-US" dirty="0">
                <a:solidFill>
                  <a:srgbClr val="7878DE"/>
                </a:solidFill>
                <a:latin typeface="Arial" pitchFamily="34" charset="0"/>
                <a:cs typeface="Arial" pitchFamily="34" charset="0"/>
              </a:rPr>
              <a:t>You leave the commandment of God and hold to the tradition of men.”</a:t>
            </a:r>
          </a:p>
        </p:txBody>
      </p:sp>
    </p:spTree>
    <p:extLst>
      <p:ext uri="{BB962C8B-B14F-4D97-AF65-F5344CB8AC3E}">
        <p14:creationId xmlns:p14="http://schemas.microsoft.com/office/powerpoint/2010/main" val="19899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29787"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Did Yeshua break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153400" cy="3276600"/>
          </a:xfrm>
        </p:spPr>
        <p:txBody>
          <a:bodyPr/>
          <a:lstStyle/>
          <a:p>
            <a:r>
              <a:rPr lang="en-US" dirty="0" smtClean="0">
                <a:solidFill>
                  <a:schemeClr val="bg1"/>
                </a:solidFill>
                <a:latin typeface="Arial" pitchFamily="34" charset="0"/>
                <a:cs typeface="Arial" pitchFamily="34" charset="0"/>
              </a:rPr>
              <a:t>If he </a:t>
            </a:r>
            <a:r>
              <a:rPr lang="en-US" dirty="0" smtClean="0">
                <a:solidFill>
                  <a:srgbClr val="F89378"/>
                </a:solidFill>
                <a:latin typeface="Arial" pitchFamily="34" charset="0"/>
                <a:cs typeface="Arial" pitchFamily="34" charset="0"/>
              </a:rPr>
              <a:t>broke Torah </a:t>
            </a:r>
            <a:r>
              <a:rPr lang="en-US" dirty="0" smtClean="0">
                <a:solidFill>
                  <a:schemeClr val="bg1"/>
                </a:solidFill>
                <a:latin typeface="Arial" pitchFamily="34" charset="0"/>
                <a:cs typeface="Arial" pitchFamily="34" charset="0"/>
              </a:rPr>
              <a:t>he could not be </a:t>
            </a:r>
            <a:r>
              <a:rPr lang="en-US" dirty="0" smtClean="0">
                <a:solidFill>
                  <a:srgbClr val="7878DE"/>
                </a:solidFill>
                <a:latin typeface="Arial" pitchFamily="34" charset="0"/>
                <a:cs typeface="Arial" pitchFamily="34" charset="0"/>
              </a:rPr>
              <a:t>sinless!</a:t>
            </a:r>
          </a:p>
          <a:p>
            <a:r>
              <a:rPr lang="en-US" dirty="0">
                <a:solidFill>
                  <a:schemeClr val="bg1"/>
                </a:solidFill>
                <a:latin typeface="Arial" pitchFamily="34" charset="0"/>
                <a:cs typeface="Arial" pitchFamily="34" charset="0"/>
              </a:rPr>
              <a:t>He was accused</a:t>
            </a:r>
            <a:r>
              <a:rPr lang="en-US" dirty="0">
                <a:solidFill>
                  <a:srgbClr val="F89378"/>
                </a:solidFill>
                <a:latin typeface="Arial" pitchFamily="34" charset="0"/>
                <a:cs typeface="Arial" pitchFamily="34" charset="0"/>
              </a:rPr>
              <a:t> </a:t>
            </a:r>
            <a:r>
              <a:rPr lang="en-US" dirty="0">
                <a:solidFill>
                  <a:schemeClr val="bg1"/>
                </a:solidFill>
                <a:latin typeface="Arial" pitchFamily="34" charset="0"/>
                <a:cs typeface="Arial" pitchFamily="34" charset="0"/>
              </a:rPr>
              <a:t>of </a:t>
            </a:r>
            <a:r>
              <a:rPr lang="en-US" dirty="0">
                <a:solidFill>
                  <a:srgbClr val="F89378"/>
                </a:solidFill>
                <a:latin typeface="Arial" pitchFamily="34" charset="0"/>
                <a:cs typeface="Arial" pitchFamily="34" charset="0"/>
              </a:rPr>
              <a:t>breaking the Sabbath</a:t>
            </a:r>
          </a:p>
          <a:p>
            <a:r>
              <a:rPr lang="en-US" dirty="0" smtClean="0">
                <a:solidFill>
                  <a:schemeClr val="bg1"/>
                </a:solidFill>
                <a:latin typeface="Arial" pitchFamily="34" charset="0"/>
                <a:cs typeface="Arial" pitchFamily="34" charset="0"/>
              </a:rPr>
              <a:t>Yeshua broke the Sabbath </a:t>
            </a:r>
            <a:br>
              <a:rPr lang="en-US" dirty="0" smtClean="0">
                <a:solidFill>
                  <a:schemeClr val="bg1"/>
                </a:solidFill>
                <a:latin typeface="Arial" pitchFamily="34" charset="0"/>
                <a:cs typeface="Arial" pitchFamily="34" charset="0"/>
              </a:rPr>
            </a:br>
            <a:r>
              <a:rPr lang="en-US" dirty="0" smtClean="0">
                <a:solidFill>
                  <a:srgbClr val="F89378"/>
                </a:solidFill>
                <a:latin typeface="Arial" pitchFamily="34" charset="0"/>
                <a:cs typeface="Arial" pitchFamily="34" charset="0"/>
              </a:rPr>
              <a:t>according to Jewish teaching </a:t>
            </a:r>
            <a:br>
              <a:rPr lang="en-US" dirty="0" smtClean="0">
                <a:solidFill>
                  <a:srgbClr val="F89378"/>
                </a:solidFill>
                <a:latin typeface="Arial" pitchFamily="34" charset="0"/>
                <a:cs typeface="Arial" pitchFamily="34" charset="0"/>
              </a:rPr>
            </a:br>
            <a:r>
              <a:rPr lang="en-US" dirty="0" smtClean="0">
                <a:solidFill>
                  <a:schemeClr val="bg1"/>
                </a:solidFill>
                <a:latin typeface="Arial" pitchFamily="34" charset="0"/>
                <a:cs typeface="Arial" pitchFamily="34" charset="0"/>
              </a:rPr>
              <a:t>but not according to Torah </a:t>
            </a:r>
          </a:p>
          <a:p>
            <a:r>
              <a:rPr lang="en-US" dirty="0" smtClean="0">
                <a:solidFill>
                  <a:srgbClr val="7878DE"/>
                </a:solidFill>
                <a:latin typeface="Arial" pitchFamily="34" charset="0"/>
                <a:cs typeface="Arial" pitchFamily="34" charset="0"/>
              </a:rPr>
              <a:t>Yeshua never broke Torah!</a:t>
            </a:r>
            <a:endParaRPr lang="en-US" dirty="0">
              <a:solidFill>
                <a:srgbClr val="7878DE"/>
              </a:solidFill>
              <a:latin typeface="Arial" pitchFamily="34" charset="0"/>
              <a:cs typeface="Arial" pitchFamily="34" charset="0"/>
            </a:endParaRPr>
          </a:p>
        </p:txBody>
      </p:sp>
    </p:spTree>
    <p:extLst>
      <p:ext uri="{BB962C8B-B14F-4D97-AF65-F5344CB8AC3E}">
        <p14:creationId xmlns:p14="http://schemas.microsoft.com/office/powerpoint/2010/main" val="26805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6868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Yeshua’s followers kept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219200"/>
            <a:ext cx="7886700" cy="5143500"/>
          </a:xfrm>
        </p:spPr>
        <p:txBody>
          <a:bodyPr/>
          <a:lstStyle/>
          <a:p>
            <a:pPr marL="0" indent="0">
              <a:buNone/>
            </a:pPr>
            <a:r>
              <a:rPr lang="en-US" dirty="0">
                <a:solidFill>
                  <a:schemeClr val="bg1"/>
                </a:solidFill>
                <a:latin typeface="Arial" pitchFamily="34" charset="0"/>
                <a:cs typeface="Arial" pitchFamily="34" charset="0"/>
              </a:rPr>
              <a:t>Luke 23:55–24:1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The </a:t>
            </a:r>
            <a:r>
              <a:rPr lang="en-US" dirty="0">
                <a:solidFill>
                  <a:schemeClr val="bg1"/>
                </a:solidFill>
                <a:latin typeface="Arial" pitchFamily="34" charset="0"/>
                <a:cs typeface="Arial" pitchFamily="34" charset="0"/>
              </a:rPr>
              <a:t>women who had come with him from Galilee followed and saw the tomb and how his body was laid</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Then they returned and prepared spices and ointments. </a:t>
            </a:r>
            <a:r>
              <a:rPr lang="en-US" dirty="0">
                <a:solidFill>
                  <a:srgbClr val="F89378"/>
                </a:solidFill>
                <a:latin typeface="Arial" pitchFamily="34" charset="0"/>
                <a:cs typeface="Arial" pitchFamily="34" charset="0"/>
              </a:rPr>
              <a:t>On the Sabbath they rested according to the commandment.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But on the first day of the week, at early dawn, they went to the tomb, taking the spices they had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prepared</a:t>
            </a:r>
            <a:r>
              <a:rPr lang="en-US"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373382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Gentile believers were expected to meet on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latin typeface="Arial" pitchFamily="34" charset="0"/>
                <a:cs typeface="Arial" pitchFamily="34" charset="0"/>
              </a:rPr>
              <a:t>Acts 15:21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For from ancient generations Moses has had in every city those who proclaim him, for he is </a:t>
            </a:r>
            <a:r>
              <a:rPr lang="en-US" dirty="0" smtClean="0">
                <a:solidFill>
                  <a:srgbClr val="F89378"/>
                </a:solidFill>
                <a:latin typeface="Arial" pitchFamily="34" charset="0"/>
                <a:cs typeface="Arial" pitchFamily="34" charset="0"/>
              </a:rPr>
              <a:t>read every Sabbath in the synagogues.</a:t>
            </a:r>
            <a:endParaRPr lang="en-US" dirty="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17217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Paul taught on the Sabbath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764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Acts 13:42–44 </a:t>
            </a:r>
            <a:r>
              <a:rPr lang="en-US" dirty="0" smtClean="0">
                <a:solidFill>
                  <a:schemeClr val="bg1">
                    <a:lumMod val="65000"/>
                  </a:schemeClr>
                </a:solidFill>
                <a:latin typeface="Arial" pitchFamily="34" charset="0"/>
                <a:cs typeface="Arial" pitchFamily="34" charset="0"/>
              </a:rPr>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As </a:t>
            </a:r>
            <a:r>
              <a:rPr lang="en-US" dirty="0">
                <a:solidFill>
                  <a:schemeClr val="bg1"/>
                </a:solidFill>
                <a:latin typeface="Arial" pitchFamily="34" charset="0"/>
                <a:cs typeface="Arial" pitchFamily="34" charset="0"/>
              </a:rPr>
              <a:t>they went out, the people begged that these things might be told them the next </a:t>
            </a:r>
            <a:r>
              <a:rPr lang="en-US" dirty="0" smtClean="0">
                <a:solidFill>
                  <a:srgbClr val="F89378"/>
                </a:solidFill>
                <a:latin typeface="Arial" pitchFamily="34" charset="0"/>
                <a:cs typeface="Arial" pitchFamily="34" charset="0"/>
              </a:rPr>
              <a:t>Sabbath</a:t>
            </a:r>
            <a:r>
              <a:rPr lang="en-US" dirty="0" smtClean="0">
                <a:solidFill>
                  <a:schemeClr val="bg1"/>
                </a:solidFill>
                <a:latin typeface="Arial" pitchFamily="34" charset="0"/>
                <a:cs typeface="Arial" pitchFamily="34" charset="0"/>
              </a:rPr>
              <a:t>… The </a:t>
            </a:r>
            <a:r>
              <a:rPr lang="en-US" dirty="0">
                <a:solidFill>
                  <a:schemeClr val="bg1"/>
                </a:solidFill>
                <a:latin typeface="Arial" pitchFamily="34" charset="0"/>
                <a:cs typeface="Arial" pitchFamily="34" charset="0"/>
              </a:rPr>
              <a:t>next </a:t>
            </a:r>
            <a:r>
              <a:rPr lang="en-US" dirty="0">
                <a:solidFill>
                  <a:srgbClr val="F89378"/>
                </a:solidFill>
                <a:latin typeface="Arial" pitchFamily="34" charset="0"/>
                <a:cs typeface="Arial" pitchFamily="34" charset="0"/>
              </a:rPr>
              <a:t>Sabbath</a:t>
            </a:r>
            <a:r>
              <a:rPr lang="en-US" dirty="0">
                <a:solidFill>
                  <a:schemeClr val="bg1"/>
                </a:solidFill>
                <a:latin typeface="Arial" pitchFamily="34" charset="0"/>
                <a:cs typeface="Arial" pitchFamily="34" charset="0"/>
              </a:rPr>
              <a:t> almost the whole city gathered to hear the word of the Lord.</a:t>
            </a:r>
          </a:p>
        </p:txBody>
      </p:sp>
    </p:spTree>
    <p:extLst>
      <p:ext uri="{BB962C8B-B14F-4D97-AF65-F5344CB8AC3E}">
        <p14:creationId xmlns:p14="http://schemas.microsoft.com/office/powerpoint/2010/main" val="187952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It was his custom…</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764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Acts </a:t>
            </a:r>
            <a:r>
              <a:rPr lang="en-US" dirty="0" smtClean="0">
                <a:solidFill>
                  <a:schemeClr val="bg1">
                    <a:lumMod val="65000"/>
                  </a:schemeClr>
                </a:solidFill>
                <a:latin typeface="Arial" pitchFamily="34" charset="0"/>
                <a:cs typeface="Arial" pitchFamily="34" charset="0"/>
              </a:rPr>
              <a:t>17:1–2</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They </a:t>
            </a:r>
            <a:r>
              <a:rPr lang="en-US" dirty="0">
                <a:solidFill>
                  <a:schemeClr val="bg1"/>
                </a:solidFill>
                <a:latin typeface="Arial" pitchFamily="34" charset="0"/>
                <a:cs typeface="Arial" pitchFamily="34" charset="0"/>
              </a:rPr>
              <a:t>came to Thessalonica, where there was a synagogue of the Jews.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And Paul went in, </a:t>
            </a:r>
            <a:r>
              <a:rPr lang="en-US" dirty="0">
                <a:solidFill>
                  <a:srgbClr val="F89378"/>
                </a:solidFill>
                <a:latin typeface="Arial" pitchFamily="34" charset="0"/>
                <a:cs typeface="Arial" pitchFamily="34" charset="0"/>
              </a:rPr>
              <a:t>as was his custom, </a:t>
            </a:r>
            <a:r>
              <a:rPr lang="en-US" dirty="0">
                <a:solidFill>
                  <a:schemeClr val="bg1"/>
                </a:solidFill>
                <a:latin typeface="Arial" pitchFamily="34" charset="0"/>
                <a:cs typeface="Arial" pitchFamily="34" charset="0"/>
              </a:rPr>
              <a:t>and on </a:t>
            </a:r>
            <a:r>
              <a:rPr lang="en-US" dirty="0">
                <a:solidFill>
                  <a:srgbClr val="F89378"/>
                </a:solidFill>
                <a:latin typeface="Arial" pitchFamily="34" charset="0"/>
                <a:cs typeface="Arial" pitchFamily="34" charset="0"/>
              </a:rPr>
              <a:t>three Sabbath days </a:t>
            </a:r>
            <a:r>
              <a:rPr lang="en-US" dirty="0">
                <a:solidFill>
                  <a:schemeClr val="bg1"/>
                </a:solidFill>
                <a:latin typeface="Arial" pitchFamily="34" charset="0"/>
                <a:cs typeface="Arial" pitchFamily="34" charset="0"/>
              </a:rPr>
              <a:t>he reasoned with them from the Scriptures,</a:t>
            </a:r>
          </a:p>
        </p:txBody>
      </p:sp>
    </p:spTree>
    <p:extLst>
      <p:ext uri="{BB962C8B-B14F-4D97-AF65-F5344CB8AC3E}">
        <p14:creationId xmlns:p14="http://schemas.microsoft.com/office/powerpoint/2010/main" val="9773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86800" cy="1143000"/>
          </a:xfrm>
        </p:spPr>
        <p:txBody>
          <a:bodyPr/>
          <a:lstStyle/>
          <a:p>
            <a:r>
              <a:rPr lang="en-US" sz="4000" dirty="0" smtClean="0">
                <a:solidFill>
                  <a:schemeClr val="bg1"/>
                </a:solidFill>
                <a:latin typeface="Arial" panose="020B0604020202020204" pitchFamily="34" charset="0"/>
                <a:cs typeface="Arial" panose="020B0604020202020204" pitchFamily="34" charset="0"/>
              </a:rPr>
              <a:t>Did they ever meet on Sunday??</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981200"/>
            <a:ext cx="7772400" cy="3505200"/>
          </a:xfrm>
        </p:spPr>
        <p:txBody>
          <a:bodyPr/>
          <a:lstStyle/>
          <a:p>
            <a:pPr marL="0" indent="0">
              <a:buNone/>
            </a:pPr>
            <a:r>
              <a:rPr lang="en-US" dirty="0">
                <a:solidFill>
                  <a:schemeClr val="bg1">
                    <a:lumMod val="65000"/>
                  </a:schemeClr>
                </a:solidFill>
                <a:latin typeface="Arial" pitchFamily="34" charset="0"/>
                <a:cs typeface="Arial" pitchFamily="34" charset="0"/>
              </a:rPr>
              <a:t>Acts </a:t>
            </a:r>
            <a:r>
              <a:rPr lang="en-US" dirty="0" smtClean="0">
                <a:solidFill>
                  <a:schemeClr val="bg1">
                    <a:lumMod val="65000"/>
                  </a:schemeClr>
                </a:solidFill>
                <a:latin typeface="Arial" pitchFamily="34" charset="0"/>
                <a:cs typeface="Arial" pitchFamily="34" charset="0"/>
              </a:rPr>
              <a:t>20:7</a:t>
            </a:r>
            <a:endParaRPr lang="en-US" dirty="0">
              <a:solidFill>
                <a:schemeClr val="bg1">
                  <a:lumMod val="65000"/>
                </a:schemeClr>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On </a:t>
            </a:r>
            <a:r>
              <a:rPr lang="en-US" dirty="0">
                <a:solidFill>
                  <a:schemeClr val="bg1"/>
                </a:solidFill>
                <a:latin typeface="Arial" pitchFamily="34" charset="0"/>
                <a:cs typeface="Arial" pitchFamily="34" charset="0"/>
              </a:rPr>
              <a:t>the first day of the week, when we were gathered together to break bread, Paul talked with them, intending to depart on the next day, and he prolonged his speech until midnight.</a:t>
            </a:r>
          </a:p>
        </p:txBody>
      </p:sp>
    </p:spTree>
    <p:extLst>
      <p:ext uri="{BB962C8B-B14F-4D97-AF65-F5344CB8AC3E}">
        <p14:creationId xmlns:p14="http://schemas.microsoft.com/office/powerpoint/2010/main" val="17217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6868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Saving “</a:t>
            </a:r>
            <a:r>
              <a:rPr lang="en-US" sz="4000" dirty="0" err="1" smtClean="0">
                <a:solidFill>
                  <a:schemeClr val="bg1"/>
                </a:solidFill>
                <a:latin typeface="Arial" panose="020B0604020202020204" pitchFamily="34" charset="0"/>
                <a:cs typeface="Arial" panose="020B0604020202020204" pitchFamily="34" charset="0"/>
              </a:rPr>
              <a:t>firstfruits</a:t>
            </a:r>
            <a:r>
              <a:rPr lang="en-US" sz="4000" dirty="0" smtClean="0">
                <a:solidFill>
                  <a:schemeClr val="bg1"/>
                </a:solidFill>
                <a:latin typeface="Arial" panose="020B0604020202020204" pitchFamily="34" charset="0"/>
                <a:cs typeface="Arial" panose="020B0604020202020204" pitchFamily="34" charset="0"/>
              </a:rPr>
              <a:t>” each week:</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47800"/>
            <a:ext cx="7924800" cy="4343400"/>
          </a:xfrm>
        </p:spPr>
        <p:txBody>
          <a:bodyPr/>
          <a:lstStyle/>
          <a:p>
            <a:pPr marL="0" indent="0">
              <a:buNone/>
            </a:pPr>
            <a:r>
              <a:rPr lang="en-US" dirty="0">
                <a:solidFill>
                  <a:schemeClr val="bg1">
                    <a:lumMod val="65000"/>
                  </a:schemeClr>
                </a:solidFill>
                <a:latin typeface="Arial" pitchFamily="34" charset="0"/>
                <a:cs typeface="Arial" pitchFamily="34" charset="0"/>
              </a:rPr>
              <a:t>1 Corinthians 16:1–2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Now </a:t>
            </a:r>
            <a:r>
              <a:rPr lang="en-US" dirty="0">
                <a:solidFill>
                  <a:schemeClr val="bg1"/>
                </a:solidFill>
                <a:latin typeface="Arial" pitchFamily="34" charset="0"/>
                <a:cs typeface="Arial" pitchFamily="34" charset="0"/>
              </a:rPr>
              <a:t>concerning the collection for the saints: as I directed the churches of Galatia, so you also are to do. </a:t>
            </a:r>
            <a:r>
              <a:rPr lang="en-US" dirty="0" smtClean="0">
                <a:solidFill>
                  <a:srgbClr val="F89378"/>
                </a:solidFill>
                <a:latin typeface="Arial" pitchFamily="34" charset="0"/>
                <a:cs typeface="Arial" pitchFamily="34" charset="0"/>
              </a:rPr>
              <a:t>On </a:t>
            </a:r>
            <a:r>
              <a:rPr lang="en-US" dirty="0">
                <a:solidFill>
                  <a:srgbClr val="F89378"/>
                </a:solidFill>
                <a:latin typeface="Arial" pitchFamily="34" charset="0"/>
                <a:cs typeface="Arial" pitchFamily="34" charset="0"/>
              </a:rPr>
              <a:t>the first day of every week, </a:t>
            </a:r>
            <a:r>
              <a:rPr lang="en-US" dirty="0">
                <a:solidFill>
                  <a:srgbClr val="7878DE"/>
                </a:solidFill>
                <a:latin typeface="Arial" pitchFamily="34" charset="0"/>
                <a:cs typeface="Arial" pitchFamily="34" charset="0"/>
              </a:rPr>
              <a:t>each of you </a:t>
            </a:r>
            <a:r>
              <a:rPr lang="en-US" dirty="0">
                <a:solidFill>
                  <a:schemeClr val="bg1"/>
                </a:solidFill>
                <a:latin typeface="Arial" pitchFamily="34" charset="0"/>
                <a:cs typeface="Arial" pitchFamily="34" charset="0"/>
              </a:rPr>
              <a:t>is to put something aside and store it up, as he may prosper, so that there will be no collecting when I come.</a:t>
            </a:r>
          </a:p>
        </p:txBody>
      </p:sp>
    </p:spTree>
    <p:extLst>
      <p:ext uri="{BB962C8B-B14F-4D97-AF65-F5344CB8AC3E}">
        <p14:creationId xmlns:p14="http://schemas.microsoft.com/office/powerpoint/2010/main" val="349647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6868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Paul… Study the context!</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47800"/>
            <a:ext cx="7924800" cy="4343400"/>
          </a:xfrm>
        </p:spPr>
        <p:txBody>
          <a:bodyPr/>
          <a:lstStyle/>
          <a:p>
            <a:pPr marL="0" indent="0">
              <a:buNone/>
            </a:pPr>
            <a:r>
              <a:rPr lang="en-US" dirty="0">
                <a:solidFill>
                  <a:schemeClr val="bg1">
                    <a:lumMod val="65000"/>
                  </a:schemeClr>
                </a:solidFill>
                <a:latin typeface="Arial" pitchFamily="34" charset="0"/>
                <a:cs typeface="Arial" pitchFamily="34" charset="0"/>
              </a:rPr>
              <a:t>Colossians </a:t>
            </a:r>
            <a:r>
              <a:rPr lang="en-US" dirty="0" smtClean="0">
                <a:solidFill>
                  <a:schemeClr val="bg1">
                    <a:lumMod val="65000"/>
                  </a:schemeClr>
                </a:solidFill>
                <a:latin typeface="Arial" pitchFamily="34" charset="0"/>
                <a:cs typeface="Arial" pitchFamily="34" charset="0"/>
              </a:rPr>
              <a:t>2:16–17</a:t>
            </a:r>
            <a:endParaRPr lang="en-US" dirty="0">
              <a:solidFill>
                <a:schemeClr val="bg1">
                  <a:lumMod val="65000"/>
                </a:schemeClr>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Therefore </a:t>
            </a:r>
            <a:r>
              <a:rPr lang="en-US" dirty="0">
                <a:solidFill>
                  <a:schemeClr val="bg1"/>
                </a:solidFill>
                <a:latin typeface="Arial" pitchFamily="34" charset="0"/>
                <a:cs typeface="Arial" pitchFamily="34" charset="0"/>
              </a:rPr>
              <a:t>let no one pass judgment on you in questions of food and drink, or with regard to a festival or a new moon or a Sabbath. </a:t>
            </a:r>
            <a:r>
              <a:rPr lang="en-US" dirty="0" smtClean="0">
                <a:solidFill>
                  <a:schemeClr val="bg1"/>
                </a:solidFill>
                <a:latin typeface="Arial" pitchFamily="34" charset="0"/>
                <a:cs typeface="Arial" pitchFamily="34" charset="0"/>
              </a:rPr>
              <a:t>These </a:t>
            </a:r>
            <a:r>
              <a:rPr lang="en-US" dirty="0">
                <a:solidFill>
                  <a:schemeClr val="bg1"/>
                </a:solidFill>
                <a:latin typeface="Arial" pitchFamily="34" charset="0"/>
                <a:cs typeface="Arial" pitchFamily="34" charset="0"/>
              </a:rPr>
              <a:t>are a shadow of the things to come, </a:t>
            </a:r>
            <a:r>
              <a:rPr lang="en-US" strike="sngStrike" dirty="0">
                <a:solidFill>
                  <a:schemeClr val="bg1">
                    <a:lumMod val="65000"/>
                  </a:schemeClr>
                </a:solidFill>
                <a:latin typeface="Arial" pitchFamily="34" charset="0"/>
                <a:cs typeface="Arial" pitchFamily="34" charset="0"/>
              </a:rPr>
              <a:t>but</a:t>
            </a:r>
            <a:r>
              <a:rPr lang="en-US" dirty="0">
                <a:solidFill>
                  <a:schemeClr val="bg1">
                    <a:lumMod val="65000"/>
                  </a:schemeClr>
                </a:solidFill>
                <a:latin typeface="Arial" pitchFamily="34" charset="0"/>
                <a:cs typeface="Arial" pitchFamily="34" charset="0"/>
              </a:rPr>
              <a:t> </a:t>
            </a:r>
            <a:r>
              <a:rPr lang="en-US" dirty="0" smtClean="0">
                <a:solidFill>
                  <a:srgbClr val="F89378"/>
                </a:solidFill>
                <a:latin typeface="Arial" pitchFamily="34" charset="0"/>
                <a:cs typeface="Arial" pitchFamily="34" charset="0"/>
              </a:rPr>
              <a:t>and</a:t>
            </a:r>
            <a:r>
              <a:rPr lang="en-US" dirty="0" smtClean="0">
                <a:solidFill>
                  <a:schemeClr val="bg1"/>
                </a:solidFill>
                <a:latin typeface="Arial" pitchFamily="34" charset="0"/>
                <a:cs typeface="Arial" pitchFamily="34" charset="0"/>
              </a:rPr>
              <a:t> the </a:t>
            </a:r>
            <a:r>
              <a:rPr lang="en-US" dirty="0">
                <a:solidFill>
                  <a:schemeClr val="bg1"/>
                </a:solidFill>
                <a:latin typeface="Arial" pitchFamily="34" charset="0"/>
                <a:cs typeface="Arial" pitchFamily="34" charset="0"/>
              </a:rPr>
              <a:t>substance belongs to Christ.</a:t>
            </a:r>
          </a:p>
        </p:txBody>
      </p:sp>
    </p:spTree>
    <p:extLst>
      <p:ext uri="{BB962C8B-B14F-4D97-AF65-F5344CB8AC3E}">
        <p14:creationId xmlns:p14="http://schemas.microsoft.com/office/powerpoint/2010/main" val="30632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7200"/>
            <a:ext cx="8686800" cy="1143000"/>
          </a:xfrm>
        </p:spPr>
        <p:txBody>
          <a:bodyPr/>
          <a:lstStyle/>
          <a:p>
            <a:r>
              <a:rPr lang="en-US" sz="4000" dirty="0" smtClean="0">
                <a:solidFill>
                  <a:srgbClr val="7878DE"/>
                </a:solidFill>
                <a:latin typeface="Arial" panose="020B0604020202020204" pitchFamily="34" charset="0"/>
                <a:cs typeface="Arial" panose="020B0604020202020204" pitchFamily="34" charset="0"/>
              </a:rPr>
              <a:t>So what happened?</a:t>
            </a:r>
            <a:endParaRPr lang="en-US" sz="4000" dirty="0">
              <a:solidFill>
                <a:srgbClr val="7878DE"/>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762000"/>
            <a:ext cx="8839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4000" kern="0" dirty="0" smtClean="0">
                <a:solidFill>
                  <a:srgbClr val="F89378"/>
                </a:solidFill>
                <a:latin typeface="Arial" panose="020B0604020202020204" pitchFamily="34" charset="0"/>
                <a:cs typeface="Arial" panose="020B0604020202020204" pitchFamily="34" charset="0"/>
              </a:rPr>
              <a:t>Nothing in Scripture </a:t>
            </a:r>
            <a:r>
              <a:rPr lang="en-US" sz="4000" kern="0" dirty="0" smtClean="0">
                <a:solidFill>
                  <a:schemeClr val="bg1"/>
                </a:solidFill>
                <a:latin typeface="Arial" panose="020B0604020202020204" pitchFamily="34" charset="0"/>
                <a:cs typeface="Arial" panose="020B0604020202020204" pitchFamily="34" charset="0"/>
              </a:rPr>
              <a:t>indicates </a:t>
            </a:r>
            <a:br>
              <a:rPr lang="en-US" sz="4000" kern="0" dirty="0" smtClean="0">
                <a:solidFill>
                  <a:schemeClr val="bg1"/>
                </a:solidFill>
                <a:latin typeface="Arial" panose="020B0604020202020204" pitchFamily="34" charset="0"/>
                <a:cs typeface="Arial" panose="020B0604020202020204" pitchFamily="34" charset="0"/>
              </a:rPr>
            </a:br>
            <a:r>
              <a:rPr lang="en-US" sz="4000" kern="0" dirty="0" smtClean="0">
                <a:solidFill>
                  <a:schemeClr val="bg1"/>
                </a:solidFill>
                <a:latin typeface="Arial" panose="020B0604020202020204" pitchFamily="34" charset="0"/>
                <a:cs typeface="Arial" panose="020B0604020202020204" pitchFamily="34" charset="0"/>
              </a:rPr>
              <a:t>the Sabbath (4</a:t>
            </a:r>
            <a:r>
              <a:rPr lang="en-US" sz="4000" kern="0" baseline="30000" dirty="0" smtClean="0">
                <a:solidFill>
                  <a:schemeClr val="bg1"/>
                </a:solidFill>
                <a:latin typeface="Arial" panose="020B0604020202020204" pitchFamily="34" charset="0"/>
                <a:cs typeface="Arial" panose="020B0604020202020204" pitchFamily="34" charset="0"/>
              </a:rPr>
              <a:t>th</a:t>
            </a:r>
            <a:r>
              <a:rPr lang="en-US" sz="4000" kern="0" dirty="0" smtClean="0">
                <a:solidFill>
                  <a:schemeClr val="bg1"/>
                </a:solidFill>
                <a:latin typeface="Arial" panose="020B0604020202020204" pitchFamily="34" charset="0"/>
                <a:cs typeface="Arial" panose="020B0604020202020204" pitchFamily="34" charset="0"/>
              </a:rPr>
              <a:t> commandment) </a:t>
            </a:r>
            <a:br>
              <a:rPr lang="en-US" sz="4000" kern="0" dirty="0" smtClean="0">
                <a:solidFill>
                  <a:schemeClr val="bg1"/>
                </a:solidFill>
                <a:latin typeface="Arial" panose="020B0604020202020204" pitchFamily="34" charset="0"/>
                <a:cs typeface="Arial" panose="020B0604020202020204" pitchFamily="34" charset="0"/>
              </a:rPr>
            </a:br>
            <a:r>
              <a:rPr lang="en-US" sz="4000" kern="0" dirty="0" smtClean="0">
                <a:solidFill>
                  <a:schemeClr val="bg1"/>
                </a:solidFill>
                <a:latin typeface="Arial" panose="020B0604020202020204" pitchFamily="34" charset="0"/>
                <a:cs typeface="Arial" panose="020B0604020202020204" pitchFamily="34" charset="0"/>
              </a:rPr>
              <a:t>was ever changed!</a:t>
            </a:r>
            <a:endParaRPr lang="en-US" sz="40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1295400"/>
            <a:ext cx="8686800" cy="1143000"/>
          </a:xfrm>
        </p:spPr>
        <p:txBody>
          <a:bodyPr/>
          <a:lstStyle/>
          <a:p>
            <a:pPr marL="571500" indent="-571500" algn="l">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Jewish – Christian Separation</a:t>
            </a:r>
            <a:endParaRPr lang="en-US" sz="3600"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981075" y="1990725"/>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smtClean="0">
                <a:solidFill>
                  <a:srgbClr val="F89378"/>
                </a:solidFill>
                <a:latin typeface="Arial" panose="020B0604020202020204" pitchFamily="34" charset="0"/>
                <a:cs typeface="Arial" panose="020B0604020202020204" pitchFamily="34" charset="0"/>
              </a:rPr>
              <a:t>Sabbath fasting vs feasting</a:t>
            </a:r>
            <a:endParaRPr lang="en-US" sz="3600" kern="0" dirty="0">
              <a:solidFill>
                <a:srgbClr val="F89378"/>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990600" y="27432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smtClean="0">
                <a:solidFill>
                  <a:schemeClr val="bg1"/>
                </a:solidFill>
                <a:latin typeface="Arial" panose="020B0604020202020204" pitchFamily="34" charset="0"/>
                <a:cs typeface="Arial" panose="020B0604020202020204" pitchFamily="34" charset="0"/>
              </a:rPr>
              <a:t>Sun worship influence from Rome</a:t>
            </a:r>
            <a:endParaRPr lang="en-US" sz="3600" kern="0" dirty="0">
              <a:solidFill>
                <a:schemeClr val="bg1"/>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990600" y="44958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smtClean="0">
                <a:solidFill>
                  <a:schemeClr val="bg1"/>
                </a:solidFill>
                <a:latin typeface="Arial" panose="020B0604020202020204" pitchFamily="34" charset="0"/>
                <a:cs typeface="Arial" panose="020B0604020202020204" pitchFamily="34" charset="0"/>
              </a:rPr>
              <a:t>Gradual focus on Sundays</a:t>
            </a:r>
            <a:endParaRPr lang="en-US" sz="3600" kern="0"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bwMode="auto">
          <a:xfrm>
            <a:off x="990600" y="3581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a:solidFill>
                  <a:srgbClr val="F89378"/>
                </a:solidFill>
                <a:latin typeface="Arial" panose="020B0604020202020204" pitchFamily="34" charset="0"/>
                <a:cs typeface="Arial" panose="020B0604020202020204" pitchFamily="34" charset="0"/>
              </a:rPr>
              <a:t>Meetings Sabbaths + Sundays</a:t>
            </a:r>
          </a:p>
        </p:txBody>
      </p:sp>
      <p:sp>
        <p:nvSpPr>
          <p:cNvPr id="9" name="Title 1"/>
          <p:cNvSpPr txBox="1">
            <a:spLocks/>
          </p:cNvSpPr>
          <p:nvPr/>
        </p:nvSpPr>
        <p:spPr bwMode="auto">
          <a:xfrm>
            <a:off x="533400" y="3048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4000" kern="0" dirty="0" smtClean="0">
                <a:solidFill>
                  <a:srgbClr val="7878DE"/>
                </a:solidFill>
                <a:latin typeface="Arial" panose="020B0604020202020204" pitchFamily="34" charset="0"/>
                <a:cs typeface="Arial" panose="020B0604020202020204" pitchFamily="34" charset="0"/>
              </a:rPr>
              <a:t>So what happened?</a:t>
            </a:r>
            <a:endParaRPr lang="en-US" sz="4000" kern="0" dirty="0">
              <a:solidFill>
                <a:srgbClr val="7878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56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562600"/>
          </a:xfrm>
        </p:spPr>
        <p:txBody>
          <a:bodyPr/>
          <a:lstStyle/>
          <a:p>
            <a:pPr marL="0" indent="0">
              <a:buNone/>
            </a:pPr>
            <a:r>
              <a:rPr lang="en-US" dirty="0">
                <a:solidFill>
                  <a:schemeClr val="bg1">
                    <a:lumMod val="65000"/>
                  </a:schemeClr>
                </a:solidFill>
                <a:latin typeface="Arial" pitchFamily="34" charset="0"/>
                <a:cs typeface="Arial" pitchFamily="34" charset="0"/>
              </a:rPr>
              <a:t>Mark </a:t>
            </a:r>
            <a:r>
              <a:rPr lang="en-US" dirty="0" smtClean="0">
                <a:solidFill>
                  <a:schemeClr val="bg1">
                    <a:lumMod val="65000"/>
                  </a:schemeClr>
                </a:solidFill>
                <a:latin typeface="Arial" pitchFamily="34" charset="0"/>
                <a:cs typeface="Arial" pitchFamily="34" charset="0"/>
              </a:rPr>
              <a:t>7:9–11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You </a:t>
            </a:r>
            <a:r>
              <a:rPr lang="en-US" dirty="0">
                <a:solidFill>
                  <a:schemeClr val="bg1"/>
                </a:solidFill>
                <a:latin typeface="Arial" pitchFamily="34" charset="0"/>
                <a:cs typeface="Arial" pitchFamily="34" charset="0"/>
              </a:rPr>
              <a:t>have a fine way of </a:t>
            </a:r>
            <a:r>
              <a:rPr lang="en-US" dirty="0">
                <a:solidFill>
                  <a:srgbClr val="F89378"/>
                </a:solidFill>
                <a:latin typeface="Arial" pitchFamily="34" charset="0"/>
                <a:cs typeface="Arial" pitchFamily="34" charset="0"/>
              </a:rPr>
              <a:t>rejecting the commandment of God in order to establish your tradition! </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For </a:t>
            </a:r>
            <a:r>
              <a:rPr lang="en-US" dirty="0">
                <a:solidFill>
                  <a:schemeClr val="bg1"/>
                </a:solidFill>
                <a:latin typeface="Arial" pitchFamily="34" charset="0"/>
                <a:cs typeface="Arial" pitchFamily="34" charset="0"/>
              </a:rPr>
              <a:t>Moses said, ‘Honor your father and your mother’; and, ‘Whoever reviles father or mother must surely die.’  </a:t>
            </a:r>
            <a:r>
              <a:rPr lang="en-US" dirty="0" smtClean="0">
                <a:solidFill>
                  <a:schemeClr val="bg1"/>
                </a:solidFill>
                <a:latin typeface="Arial" pitchFamily="34" charset="0"/>
                <a:cs typeface="Arial" pitchFamily="34" charset="0"/>
              </a:rPr>
              <a:t>But </a:t>
            </a:r>
            <a:r>
              <a:rPr lang="en-US" dirty="0">
                <a:solidFill>
                  <a:schemeClr val="bg1"/>
                </a:solidFill>
                <a:latin typeface="Arial" pitchFamily="34" charset="0"/>
                <a:cs typeface="Arial" pitchFamily="34" charset="0"/>
              </a:rPr>
              <a:t>you say, ‘If a man tells his father or his mother, “Whatever you would have gained from me is Corban” ’ (that is, given to </a:t>
            </a:r>
            <a:r>
              <a:rPr lang="en-US" dirty="0" smtClean="0">
                <a:solidFill>
                  <a:schemeClr val="bg1"/>
                </a:solidFill>
                <a:latin typeface="Arial" pitchFamily="34" charset="0"/>
                <a:cs typeface="Arial" pitchFamily="34" charset="0"/>
              </a:rPr>
              <a:t>God) - then </a:t>
            </a:r>
            <a:r>
              <a:rPr lang="en-US" dirty="0">
                <a:solidFill>
                  <a:schemeClr val="bg1"/>
                </a:solidFill>
                <a:latin typeface="Arial" pitchFamily="34" charset="0"/>
                <a:cs typeface="Arial" pitchFamily="34" charset="0"/>
              </a:rPr>
              <a:t>you no longer permit him to do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anything </a:t>
            </a:r>
            <a:r>
              <a:rPr lang="en-US" dirty="0">
                <a:solidFill>
                  <a:schemeClr val="bg1"/>
                </a:solidFill>
                <a:latin typeface="Arial" pitchFamily="34" charset="0"/>
                <a:cs typeface="Arial" pitchFamily="34" charset="0"/>
              </a:rPr>
              <a:t>for his father or </a:t>
            </a:r>
            <a:r>
              <a:rPr lang="en-US" dirty="0" smtClean="0">
                <a:solidFill>
                  <a:schemeClr val="bg1"/>
                </a:solidFill>
                <a:latin typeface="Arial" pitchFamily="34" charset="0"/>
                <a:cs typeface="Arial" pitchFamily="34" charset="0"/>
              </a:rPr>
              <a:t>mother</a:t>
            </a:r>
            <a:r>
              <a:rPr lang="en-US"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3491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6868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Ignatius (~100AD), Syria:</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47800"/>
            <a:ext cx="7924800" cy="4343400"/>
          </a:xfrm>
        </p:spPr>
        <p:txBody>
          <a:bodyPr/>
          <a:lstStyle/>
          <a:p>
            <a:pPr marL="0" indent="0">
              <a:buNone/>
            </a:pPr>
            <a:r>
              <a:rPr lang="en-US" dirty="0">
                <a:solidFill>
                  <a:schemeClr val="bg1"/>
                </a:solidFill>
                <a:latin typeface="Arial" pitchFamily="34" charset="0"/>
                <a:cs typeface="Arial" pitchFamily="34" charset="0"/>
              </a:rPr>
              <a:t>Let us therefore </a:t>
            </a:r>
            <a:r>
              <a:rPr lang="en-US" dirty="0">
                <a:solidFill>
                  <a:srgbClr val="F89378"/>
                </a:solidFill>
                <a:latin typeface="Arial" pitchFamily="34" charset="0"/>
                <a:cs typeface="Arial" pitchFamily="34" charset="0"/>
              </a:rPr>
              <a:t>no longer keep the Sabbath after the Jewish manner</a:t>
            </a:r>
            <a:r>
              <a:rPr lang="en-US" dirty="0">
                <a:solidFill>
                  <a:schemeClr val="bg1"/>
                </a:solidFill>
                <a:latin typeface="Arial" pitchFamily="34" charset="0"/>
                <a:cs typeface="Arial" pitchFamily="34" charset="0"/>
              </a:rPr>
              <a:t>, and rejoice in days of idleness...But let every one of you </a:t>
            </a:r>
            <a:r>
              <a:rPr lang="en-US" dirty="0">
                <a:solidFill>
                  <a:srgbClr val="F89378"/>
                </a:solidFill>
                <a:latin typeface="Arial" pitchFamily="34" charset="0"/>
                <a:cs typeface="Arial" pitchFamily="34" charset="0"/>
              </a:rPr>
              <a:t>keep the Sabbath in a spiritual manner</a:t>
            </a:r>
            <a:r>
              <a:rPr lang="en-US" dirty="0">
                <a:solidFill>
                  <a:schemeClr val="bg1"/>
                </a:solidFill>
                <a:latin typeface="Arial" pitchFamily="34" charset="0"/>
                <a:cs typeface="Arial" pitchFamily="34" charset="0"/>
              </a:rPr>
              <a:t>...not in relaxation, not in eating things prepared the day before, not in finding delight in dancing and clapping which have no sense in them.</a:t>
            </a:r>
          </a:p>
        </p:txBody>
      </p:sp>
    </p:spTree>
    <p:extLst>
      <p:ext uri="{BB962C8B-B14F-4D97-AF65-F5344CB8AC3E}">
        <p14:creationId xmlns:p14="http://schemas.microsoft.com/office/powerpoint/2010/main" val="274560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9187962"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Justin Martyr (~150AD), Rome: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3238" y="1066800"/>
            <a:ext cx="8382000" cy="4343400"/>
          </a:xfrm>
        </p:spPr>
        <p:txBody>
          <a:bodyPr/>
          <a:lstStyle/>
          <a:p>
            <a:pPr marL="0" indent="0">
              <a:buNone/>
            </a:pPr>
            <a:r>
              <a:rPr lang="en-US" dirty="0">
                <a:solidFill>
                  <a:schemeClr val="bg1"/>
                </a:solidFill>
                <a:latin typeface="Arial" pitchFamily="34" charset="0"/>
                <a:cs typeface="Arial" pitchFamily="34" charset="0"/>
              </a:rPr>
              <a:t>And </a:t>
            </a:r>
            <a:r>
              <a:rPr lang="en-US" dirty="0">
                <a:solidFill>
                  <a:srgbClr val="F89378"/>
                </a:solidFill>
                <a:latin typeface="Arial" pitchFamily="34" charset="0"/>
                <a:cs typeface="Arial" pitchFamily="34" charset="0"/>
              </a:rPr>
              <a:t>on the day called Sunday</a:t>
            </a:r>
            <a:r>
              <a:rPr lang="en-US" dirty="0">
                <a:solidFill>
                  <a:schemeClr val="bg1"/>
                </a:solidFill>
                <a:latin typeface="Arial" pitchFamily="34" charset="0"/>
                <a:cs typeface="Arial" pitchFamily="34" charset="0"/>
              </a:rPr>
              <a:t>, all who live in cities or in the country gather together to one place, and the memoirs of the apostles or the writings of the prophets are read, as long as time permits; then, when the reader has ceased, the president verbally instructs, and exhorts to the imitation of these good things. Then we all rise together and pray, and, as we before said, when our prayer is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ended</a:t>
            </a:r>
            <a:r>
              <a:rPr lang="en-US" dirty="0">
                <a:solidFill>
                  <a:schemeClr val="bg1"/>
                </a:solidFill>
                <a:latin typeface="Arial" pitchFamily="34" charset="0"/>
                <a:cs typeface="Arial" pitchFamily="34" charset="0"/>
              </a:rPr>
              <a:t>, bread and wine and </a:t>
            </a:r>
            <a:r>
              <a:rPr lang="en-US" dirty="0" smtClean="0">
                <a:solidFill>
                  <a:schemeClr val="bg1"/>
                </a:solidFill>
                <a:latin typeface="Arial" pitchFamily="34" charset="0"/>
                <a:cs typeface="Arial" pitchFamily="34" charset="0"/>
              </a:rPr>
              <a:t>water</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are brought… </a:t>
            </a:r>
          </a:p>
        </p:txBody>
      </p:sp>
    </p:spTree>
    <p:extLst>
      <p:ext uri="{BB962C8B-B14F-4D97-AF65-F5344CB8AC3E}">
        <p14:creationId xmlns:p14="http://schemas.microsoft.com/office/powerpoint/2010/main" val="1744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Justin Martyr (~150AD), Rome: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5334000"/>
          </a:xfrm>
        </p:spPr>
        <p:txBody>
          <a:bodyPr/>
          <a:lstStyle/>
          <a:p>
            <a:pPr marL="0" indent="0">
              <a:buNone/>
            </a:pPr>
            <a:r>
              <a:rPr lang="en-US" dirty="0" smtClean="0">
                <a:solidFill>
                  <a:schemeClr val="bg1"/>
                </a:solidFill>
                <a:latin typeface="Arial" pitchFamily="34" charset="0"/>
                <a:cs typeface="Arial" pitchFamily="34" charset="0"/>
              </a:rPr>
              <a:t>But </a:t>
            </a:r>
            <a:r>
              <a:rPr lang="en-US" dirty="0">
                <a:solidFill>
                  <a:srgbClr val="F89378"/>
                </a:solidFill>
                <a:latin typeface="Arial" pitchFamily="34" charset="0"/>
                <a:cs typeface="Arial" pitchFamily="34" charset="0"/>
              </a:rPr>
              <a:t>Sunday is the day </a:t>
            </a:r>
            <a:r>
              <a:rPr lang="en-US" dirty="0">
                <a:solidFill>
                  <a:schemeClr val="bg1"/>
                </a:solidFill>
                <a:latin typeface="Arial" pitchFamily="34" charset="0"/>
                <a:cs typeface="Arial" pitchFamily="34" charset="0"/>
              </a:rPr>
              <a:t>on which we all hold our common assembly, because it is the first day on which God, having wrought a change in the darkness and matter, made the world; and Jesus Christ our </a:t>
            </a:r>
            <a:r>
              <a:rPr lang="en-US" dirty="0" smtClean="0">
                <a:solidFill>
                  <a:schemeClr val="bg1"/>
                </a:solidFill>
                <a:latin typeface="Arial" pitchFamily="34" charset="0"/>
                <a:cs typeface="Arial" pitchFamily="34" charset="0"/>
              </a:rPr>
              <a:t>Savior </a:t>
            </a:r>
            <a:r>
              <a:rPr lang="en-US" dirty="0">
                <a:solidFill>
                  <a:schemeClr val="bg1"/>
                </a:solidFill>
                <a:latin typeface="Arial" pitchFamily="34" charset="0"/>
                <a:cs typeface="Arial" pitchFamily="34" charset="0"/>
              </a:rPr>
              <a:t>on the same day rose from the dead. For He was crucified on the day before that of Saturn; and on the day after that of Saturn, which is the day of the Sun, having appeared to His apostles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and disciples…</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9601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6884"/>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Origin (~300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685800"/>
            <a:ext cx="8686800" cy="6400800"/>
          </a:xfrm>
        </p:spPr>
        <p:txBody>
          <a:bodyPr/>
          <a:lstStyle/>
          <a:p>
            <a:pPr marL="0" indent="0">
              <a:buNone/>
            </a:pPr>
            <a:r>
              <a:rPr lang="en-US" dirty="0">
                <a:solidFill>
                  <a:srgbClr val="F89378"/>
                </a:solidFill>
                <a:latin typeface="Arial" pitchFamily="34" charset="0"/>
                <a:cs typeface="Arial" pitchFamily="34" charset="0"/>
              </a:rPr>
              <a:t>Forsaking </a:t>
            </a:r>
            <a:r>
              <a:rPr lang="en-US" dirty="0" smtClean="0">
                <a:solidFill>
                  <a:srgbClr val="F89378"/>
                </a:solidFill>
                <a:latin typeface="Arial" pitchFamily="34" charset="0"/>
                <a:cs typeface="Arial" pitchFamily="34" charset="0"/>
              </a:rPr>
              <a:t>the </a:t>
            </a:r>
            <a:r>
              <a:rPr lang="en-US" dirty="0">
                <a:solidFill>
                  <a:srgbClr val="F89378"/>
                </a:solidFill>
                <a:latin typeface="Arial" pitchFamily="34" charset="0"/>
                <a:cs typeface="Arial" pitchFamily="34" charset="0"/>
              </a:rPr>
              <a:t>Judaic Sabbath </a:t>
            </a:r>
            <a:r>
              <a:rPr lang="en-US" dirty="0">
                <a:solidFill>
                  <a:schemeClr val="bg1"/>
                </a:solidFill>
                <a:latin typeface="Arial" pitchFamily="34" charset="0"/>
                <a:cs typeface="Arial" pitchFamily="34" charset="0"/>
              </a:rPr>
              <a:t>observance, let us see what kind of Sabbath observance is expected of the Christian. On the Sabbath day, nothing of worldly activity should be done. If therefore desisting from all worldly works and doing nothing mundane but being free for spiritual works, you come to the church, listen to divine readings and discussions and think of heavenly </a:t>
            </a:r>
            <a:r>
              <a:rPr lang="en-US" dirty="0" smtClean="0">
                <a:solidFill>
                  <a:schemeClr val="bg1"/>
                </a:solidFill>
                <a:latin typeface="Arial" pitchFamily="34" charset="0"/>
                <a:cs typeface="Arial" pitchFamily="34" charset="0"/>
              </a:rPr>
              <a:t>things… disregard </a:t>
            </a:r>
            <a:r>
              <a:rPr lang="en-US" dirty="0">
                <a:solidFill>
                  <a:schemeClr val="bg1"/>
                </a:solidFill>
                <a:latin typeface="Arial" pitchFamily="34" charset="0"/>
                <a:cs typeface="Arial" pitchFamily="34" charset="0"/>
              </a:rPr>
              <a:t>present and visible things in favor of the invisible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and </a:t>
            </a:r>
            <a:r>
              <a:rPr lang="en-US" dirty="0">
                <a:solidFill>
                  <a:schemeClr val="bg1"/>
                </a:solidFill>
                <a:latin typeface="Arial" pitchFamily="34" charset="0"/>
                <a:cs typeface="Arial" pitchFamily="34" charset="0"/>
              </a:rPr>
              <a:t>future, </a:t>
            </a:r>
            <a:r>
              <a:rPr lang="en-US" dirty="0">
                <a:solidFill>
                  <a:srgbClr val="F89378"/>
                </a:solidFill>
                <a:latin typeface="Arial" pitchFamily="34" charset="0"/>
                <a:cs typeface="Arial" pitchFamily="34" charset="0"/>
              </a:rPr>
              <a:t>this is the observance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of </a:t>
            </a:r>
            <a:r>
              <a:rPr lang="en-US" dirty="0">
                <a:solidFill>
                  <a:srgbClr val="F89378"/>
                </a:solidFill>
                <a:latin typeface="Arial" pitchFamily="34" charset="0"/>
                <a:cs typeface="Arial" pitchFamily="34" charset="0"/>
              </a:rPr>
              <a:t>the Christian Sabbath.</a:t>
            </a:r>
          </a:p>
        </p:txBody>
      </p:sp>
      <p:sp>
        <p:nvSpPr>
          <p:cNvPr id="4" name="Content Placeholder 2"/>
          <p:cNvSpPr txBox="1">
            <a:spLocks/>
          </p:cNvSpPr>
          <p:nvPr/>
        </p:nvSpPr>
        <p:spPr bwMode="auto">
          <a:xfrm>
            <a:off x="304800" y="2743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8839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Apostle’s Constitution </a:t>
            </a:r>
            <a:r>
              <a:rPr lang="en-US" sz="4000" dirty="0">
                <a:solidFill>
                  <a:schemeClr val="bg1"/>
                </a:solidFill>
                <a:latin typeface="Arial" panose="020B0604020202020204" pitchFamily="34" charset="0"/>
                <a:cs typeface="Arial" panose="020B0604020202020204" pitchFamily="34" charset="0"/>
              </a:rPr>
              <a:t>(4</a:t>
            </a:r>
            <a:r>
              <a:rPr lang="en-US" sz="4000" baseline="30000" dirty="0">
                <a:solidFill>
                  <a:schemeClr val="bg1"/>
                </a:solidFill>
                <a:latin typeface="Arial" panose="020B0604020202020204" pitchFamily="34" charset="0"/>
                <a:cs typeface="Arial" panose="020B0604020202020204" pitchFamily="34" charset="0"/>
              </a:rPr>
              <a:t>th</a:t>
            </a:r>
            <a:r>
              <a:rPr lang="en-US" sz="4000" dirty="0">
                <a:solidFill>
                  <a:schemeClr val="bg1"/>
                </a:solidFill>
                <a:latin typeface="Arial" panose="020B0604020202020204" pitchFamily="34" charset="0"/>
                <a:cs typeface="Arial" panose="020B0604020202020204" pitchFamily="34" charset="0"/>
              </a:rPr>
              <a:t> Century):</a:t>
            </a:r>
          </a:p>
        </p:txBody>
      </p:sp>
      <p:sp>
        <p:nvSpPr>
          <p:cNvPr id="3" name="Content Placeholder 2"/>
          <p:cNvSpPr>
            <a:spLocks noGrp="1"/>
          </p:cNvSpPr>
          <p:nvPr>
            <p:ph idx="1"/>
          </p:nvPr>
        </p:nvSpPr>
        <p:spPr>
          <a:xfrm>
            <a:off x="457200" y="1143000"/>
            <a:ext cx="8305800" cy="3886200"/>
          </a:xfrm>
        </p:spPr>
        <p:txBody>
          <a:bodyPr/>
          <a:lstStyle/>
          <a:p>
            <a:pPr marL="0" indent="0">
              <a:buNone/>
            </a:pPr>
            <a:r>
              <a:rPr lang="en-US" dirty="0">
                <a:solidFill>
                  <a:srgbClr val="F89378"/>
                </a:solidFill>
                <a:latin typeface="Arial" pitchFamily="34" charset="0"/>
                <a:cs typeface="Arial" pitchFamily="34" charset="0"/>
              </a:rPr>
              <a:t>Thou shalt observe the Sabbath</a:t>
            </a:r>
            <a:r>
              <a:rPr lang="en-US" dirty="0">
                <a:solidFill>
                  <a:schemeClr val="bg1"/>
                </a:solidFill>
                <a:latin typeface="Arial" pitchFamily="34" charset="0"/>
                <a:cs typeface="Arial" pitchFamily="34" charset="0"/>
              </a:rPr>
              <a:t>, on account of Him who ceased from His work of creation, but ceased not from His work of providence: it is a rest for meditation of the law, not for idleness of the hands. </a:t>
            </a:r>
          </a:p>
        </p:txBody>
      </p:sp>
    </p:spTree>
    <p:extLst>
      <p:ext uri="{BB962C8B-B14F-4D97-AF65-F5344CB8AC3E}">
        <p14:creationId xmlns:p14="http://schemas.microsoft.com/office/powerpoint/2010/main" val="165081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Apostle’s Constitution (4</a:t>
            </a:r>
            <a:r>
              <a:rPr lang="en-US" sz="4000" baseline="30000" dirty="0" smtClean="0">
                <a:solidFill>
                  <a:schemeClr val="bg1"/>
                </a:solidFill>
                <a:latin typeface="Arial" panose="020B0604020202020204" pitchFamily="34" charset="0"/>
                <a:cs typeface="Arial" panose="020B0604020202020204" pitchFamily="34" charset="0"/>
              </a:rPr>
              <a:t>th</a:t>
            </a:r>
            <a:r>
              <a:rPr lang="en-US" sz="4000" dirty="0" smtClean="0">
                <a:solidFill>
                  <a:schemeClr val="bg1"/>
                </a:solidFill>
                <a:latin typeface="Arial" panose="020B0604020202020204" pitchFamily="34" charset="0"/>
                <a:cs typeface="Arial" panose="020B0604020202020204" pitchFamily="34" charset="0"/>
              </a:rPr>
              <a:t> Century):</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3886200"/>
          </a:xfrm>
        </p:spPr>
        <p:txBody>
          <a:bodyPr/>
          <a:lstStyle/>
          <a:p>
            <a:pPr marL="0" indent="0">
              <a:buNone/>
            </a:pPr>
            <a:r>
              <a:rPr lang="en-US" dirty="0">
                <a:solidFill>
                  <a:schemeClr val="bg1"/>
                </a:solidFill>
                <a:latin typeface="Arial" pitchFamily="34" charset="0"/>
                <a:cs typeface="Arial" pitchFamily="34" charset="0"/>
              </a:rPr>
              <a:t>But </a:t>
            </a:r>
            <a:r>
              <a:rPr lang="en-US" dirty="0">
                <a:solidFill>
                  <a:srgbClr val="F89378"/>
                </a:solidFill>
                <a:latin typeface="Arial" pitchFamily="34" charset="0"/>
                <a:cs typeface="Arial" pitchFamily="34" charset="0"/>
              </a:rPr>
              <a:t>keep the Sabbath, and the Lord’s day festival</a:t>
            </a:r>
            <a:r>
              <a:rPr lang="en-US" dirty="0">
                <a:solidFill>
                  <a:schemeClr val="bg1"/>
                </a:solidFill>
                <a:latin typeface="Arial" pitchFamily="34" charset="0"/>
                <a:cs typeface="Arial" pitchFamily="34" charset="0"/>
              </a:rPr>
              <a:t>; because the former is the memorial of the creation, and the latter of the resurrection. But there is one only Sabbath to be observed by you in the whole year, which is that of our Lord’s burial, on which men ought to keep a fast, but not a festival.</a:t>
            </a:r>
          </a:p>
          <a:p>
            <a:pPr marL="0" indent="0">
              <a:buNone/>
            </a:pP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4089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Constantine (~321AD):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305800" cy="5334000"/>
          </a:xfrm>
        </p:spPr>
        <p:txBody>
          <a:bodyPr/>
          <a:lstStyle/>
          <a:p>
            <a:pPr marL="0" indent="0">
              <a:buNone/>
            </a:pPr>
            <a:r>
              <a:rPr lang="en-US" dirty="0">
                <a:solidFill>
                  <a:srgbClr val="F89378"/>
                </a:solidFill>
                <a:latin typeface="Arial" pitchFamily="34" charset="0"/>
                <a:cs typeface="Arial" pitchFamily="34" charset="0"/>
              </a:rPr>
              <a:t>On the venerable Day of the Sun </a:t>
            </a:r>
            <a:r>
              <a:rPr lang="en-US" dirty="0">
                <a:solidFill>
                  <a:schemeClr val="bg1"/>
                </a:solidFill>
                <a:latin typeface="Arial" pitchFamily="34" charset="0"/>
                <a:cs typeface="Arial" pitchFamily="34" charset="0"/>
              </a:rPr>
              <a:t>let the magistrates and people residing in cities rest, and let all workshops be closed. In the country, however, persons engaged in agriculture may freely and lawfully continue their pursuits; because it often happens that another day is not so suitable for grain-sowing or for vine-planting; lest by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neglecting </a:t>
            </a:r>
            <a:r>
              <a:rPr lang="en-US" dirty="0">
                <a:solidFill>
                  <a:schemeClr val="bg1"/>
                </a:solidFill>
                <a:latin typeface="Arial" pitchFamily="34" charset="0"/>
                <a:cs typeface="Arial" pitchFamily="34" charset="0"/>
              </a:rPr>
              <a:t>the proper moment for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such operations </a:t>
            </a:r>
            <a:r>
              <a:rPr lang="en-US" dirty="0">
                <a:solidFill>
                  <a:schemeClr val="bg1"/>
                </a:solidFill>
                <a:latin typeface="Arial" pitchFamily="34" charset="0"/>
                <a:cs typeface="Arial" pitchFamily="34" charset="0"/>
              </a:rPr>
              <a:t>the bounty of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heaven </a:t>
            </a:r>
            <a:r>
              <a:rPr lang="en-US" dirty="0">
                <a:solidFill>
                  <a:schemeClr val="bg1"/>
                </a:solidFill>
                <a:latin typeface="Arial" pitchFamily="34" charset="0"/>
                <a:cs typeface="Arial" pitchFamily="34" charset="0"/>
              </a:rPr>
              <a:t>should be lost.</a:t>
            </a:r>
          </a:p>
        </p:txBody>
      </p:sp>
    </p:spTree>
    <p:extLst>
      <p:ext uri="{BB962C8B-B14F-4D97-AF65-F5344CB8AC3E}">
        <p14:creationId xmlns:p14="http://schemas.microsoft.com/office/powerpoint/2010/main" val="28062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Eusebius (~339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3048000"/>
          </a:xfrm>
        </p:spPr>
        <p:txBody>
          <a:bodyPr/>
          <a:lstStyle/>
          <a:p>
            <a:pPr marL="0" indent="0">
              <a:buNone/>
            </a:pPr>
            <a:r>
              <a:rPr lang="en-US" dirty="0" smtClean="0">
                <a:solidFill>
                  <a:schemeClr val="bg1"/>
                </a:solidFill>
                <a:latin typeface="Arial" pitchFamily="34" charset="0"/>
                <a:cs typeface="Arial" pitchFamily="34" charset="0"/>
              </a:rPr>
              <a:t>[Constantine] enjoined </a:t>
            </a:r>
            <a:r>
              <a:rPr lang="en-US" dirty="0">
                <a:solidFill>
                  <a:schemeClr val="bg1"/>
                </a:solidFill>
                <a:latin typeface="Arial" pitchFamily="34" charset="0"/>
                <a:cs typeface="Arial" pitchFamily="34" charset="0"/>
              </a:rPr>
              <a:t>on all the subjects of the Roman empire to </a:t>
            </a:r>
            <a:r>
              <a:rPr lang="en-US" dirty="0">
                <a:solidFill>
                  <a:srgbClr val="F89378"/>
                </a:solidFill>
                <a:latin typeface="Arial" pitchFamily="34" charset="0"/>
                <a:cs typeface="Arial" pitchFamily="34" charset="0"/>
              </a:rPr>
              <a:t>observe the Lord's day</a:t>
            </a:r>
            <a:r>
              <a:rPr lang="en-US" dirty="0">
                <a:solidFill>
                  <a:schemeClr val="bg1"/>
                </a:solidFill>
                <a:latin typeface="Arial" pitchFamily="34" charset="0"/>
                <a:cs typeface="Arial" pitchFamily="34" charset="0"/>
              </a:rPr>
              <a:t>, as a day of rest, and also to honor the day which precedes the Sabbath; in memory, I suppose, of what the </a:t>
            </a:r>
            <a:r>
              <a:rPr lang="en-US" dirty="0" smtClean="0">
                <a:solidFill>
                  <a:schemeClr val="bg1"/>
                </a:solidFill>
                <a:latin typeface="Arial" pitchFamily="34" charset="0"/>
                <a:cs typeface="Arial" pitchFamily="34" charset="0"/>
              </a:rPr>
              <a:t>Savior </a:t>
            </a:r>
            <a:r>
              <a:rPr lang="en-US" dirty="0">
                <a:solidFill>
                  <a:schemeClr val="bg1"/>
                </a:solidFill>
                <a:latin typeface="Arial" pitchFamily="34" charset="0"/>
                <a:cs typeface="Arial" pitchFamily="34" charset="0"/>
              </a:rPr>
              <a:t>of mankind is recorded to have achieved on that day. </a:t>
            </a:r>
          </a:p>
        </p:txBody>
      </p:sp>
    </p:spTree>
    <p:extLst>
      <p:ext uri="{BB962C8B-B14F-4D97-AF65-F5344CB8AC3E}">
        <p14:creationId xmlns:p14="http://schemas.microsoft.com/office/powerpoint/2010/main" val="247595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a:solidFill>
                  <a:schemeClr val="bg1"/>
                </a:solidFill>
                <a:latin typeface="Arial" panose="020B0604020202020204" pitchFamily="34" charset="0"/>
                <a:cs typeface="Arial" panose="020B0604020202020204" pitchFamily="34" charset="0"/>
              </a:rPr>
              <a:t>Eusebius (~339 AD):</a:t>
            </a:r>
          </a:p>
        </p:txBody>
      </p:sp>
      <p:sp>
        <p:nvSpPr>
          <p:cNvPr id="3" name="Content Placeholder 2"/>
          <p:cNvSpPr>
            <a:spLocks noGrp="1"/>
          </p:cNvSpPr>
          <p:nvPr>
            <p:ph idx="1"/>
          </p:nvPr>
        </p:nvSpPr>
        <p:spPr>
          <a:xfrm>
            <a:off x="457200" y="1143000"/>
            <a:ext cx="8305800" cy="4876800"/>
          </a:xfrm>
        </p:spPr>
        <p:txBody>
          <a:bodyPr/>
          <a:lstStyle/>
          <a:p>
            <a:pPr marL="0" indent="0">
              <a:buNone/>
            </a:pPr>
            <a:r>
              <a:rPr lang="en-US" dirty="0" smtClean="0">
                <a:solidFill>
                  <a:srgbClr val="F89378"/>
                </a:solidFill>
                <a:latin typeface="Arial" pitchFamily="34" charset="0"/>
                <a:cs typeface="Arial" pitchFamily="34" charset="0"/>
              </a:rPr>
              <a:t>Quotes Constantine’s letter </a:t>
            </a:r>
            <a:r>
              <a:rPr lang="en-US" dirty="0" smtClean="0">
                <a:solidFill>
                  <a:schemeClr val="bg1"/>
                </a:solidFill>
                <a:latin typeface="Arial" pitchFamily="34" charset="0"/>
                <a:cs typeface="Arial" pitchFamily="34" charset="0"/>
              </a:rPr>
              <a:t>to the churches:</a:t>
            </a:r>
          </a:p>
          <a:p>
            <a:pPr marL="0" indent="0">
              <a:buNone/>
            </a:pPr>
            <a:endParaRPr lang="en-US" dirty="0" smtClean="0">
              <a:solidFill>
                <a:schemeClr val="bg1"/>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“Let </a:t>
            </a:r>
            <a:r>
              <a:rPr lang="en-US" dirty="0">
                <a:solidFill>
                  <a:schemeClr val="bg1"/>
                </a:solidFill>
                <a:latin typeface="Arial" pitchFamily="34" charset="0"/>
                <a:cs typeface="Arial" pitchFamily="34" charset="0"/>
              </a:rPr>
              <a:t>us then </a:t>
            </a:r>
            <a:r>
              <a:rPr lang="en-US" dirty="0">
                <a:solidFill>
                  <a:srgbClr val="F89378"/>
                </a:solidFill>
                <a:latin typeface="Arial" pitchFamily="34" charset="0"/>
                <a:cs typeface="Arial" pitchFamily="34" charset="0"/>
              </a:rPr>
              <a:t>have nothing in common </a:t>
            </a:r>
            <a:r>
              <a:rPr lang="en-US" dirty="0">
                <a:solidFill>
                  <a:schemeClr val="bg1"/>
                </a:solidFill>
                <a:latin typeface="Arial" pitchFamily="34" charset="0"/>
                <a:cs typeface="Arial" pitchFamily="34" charset="0"/>
              </a:rPr>
              <a:t>with the detestable Jewish </a:t>
            </a:r>
            <a:r>
              <a:rPr lang="en-US" dirty="0" smtClean="0">
                <a:solidFill>
                  <a:schemeClr val="bg1"/>
                </a:solidFill>
                <a:latin typeface="Arial" pitchFamily="34" charset="0"/>
                <a:cs typeface="Arial" pitchFamily="34" charset="0"/>
              </a:rPr>
              <a:t>crowd…</a:t>
            </a:r>
          </a:p>
          <a:p>
            <a:pPr marL="0" indent="0">
              <a:buNone/>
            </a:pPr>
            <a:endParaRPr lang="en-US" dirty="0" smtClean="0">
              <a:solidFill>
                <a:schemeClr val="bg1"/>
              </a:solidFill>
              <a:latin typeface="Arial" pitchFamily="34" charset="0"/>
              <a:cs typeface="Arial" pitchFamily="34" charset="0"/>
            </a:endParaRPr>
          </a:p>
          <a:p>
            <a:pPr marL="0" indent="0">
              <a:buNone/>
            </a:pPr>
            <a:r>
              <a:rPr lang="en-US" dirty="0" smtClean="0">
                <a:solidFill>
                  <a:schemeClr val="bg1"/>
                </a:solidFill>
                <a:latin typeface="Arial" pitchFamily="34" charset="0"/>
                <a:cs typeface="Arial" pitchFamily="34" charset="0"/>
              </a:rPr>
              <a:t>…that </a:t>
            </a:r>
            <a:r>
              <a:rPr lang="en-US" dirty="0">
                <a:solidFill>
                  <a:schemeClr val="bg1"/>
                </a:solidFill>
                <a:latin typeface="Arial" pitchFamily="34" charset="0"/>
                <a:cs typeface="Arial" pitchFamily="34" charset="0"/>
              </a:rPr>
              <a:t>we might </a:t>
            </a:r>
            <a:r>
              <a:rPr lang="en-US" dirty="0">
                <a:solidFill>
                  <a:srgbClr val="F89378"/>
                </a:solidFill>
                <a:latin typeface="Arial" pitchFamily="34" charset="0"/>
                <a:cs typeface="Arial" pitchFamily="34" charset="0"/>
              </a:rPr>
              <a:t>have nothing in common </a:t>
            </a:r>
            <a:r>
              <a:rPr lang="en-US" dirty="0">
                <a:solidFill>
                  <a:schemeClr val="bg1"/>
                </a:solidFill>
                <a:latin typeface="Arial" pitchFamily="34" charset="0"/>
                <a:cs typeface="Arial" pitchFamily="34" charset="0"/>
              </a:rPr>
              <a:t>with that nation of parricides who slew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their Lord.”</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7112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Council of Laodicea (~364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3048000"/>
          </a:xfrm>
        </p:spPr>
        <p:txBody>
          <a:bodyPr/>
          <a:lstStyle/>
          <a:p>
            <a:pPr marL="0" indent="0">
              <a:buNone/>
            </a:pPr>
            <a:r>
              <a:rPr lang="en-US" dirty="0">
                <a:solidFill>
                  <a:srgbClr val="F89378"/>
                </a:solidFill>
                <a:latin typeface="Arial" pitchFamily="34" charset="0"/>
                <a:cs typeface="Arial" pitchFamily="34" charset="0"/>
              </a:rPr>
              <a:t>Christians shall not Judaize and be idle on Saturday but shall work on that day</a:t>
            </a:r>
            <a:r>
              <a:rPr lang="en-US" dirty="0">
                <a:solidFill>
                  <a:schemeClr val="bg1"/>
                </a:solidFill>
                <a:latin typeface="Arial" pitchFamily="34" charset="0"/>
                <a:cs typeface="Arial" pitchFamily="34" charset="0"/>
              </a:rPr>
              <a:t>; but the Lord's day they shall especially </a:t>
            </a:r>
            <a:r>
              <a:rPr lang="en-US" dirty="0" smtClean="0">
                <a:solidFill>
                  <a:schemeClr val="bg1"/>
                </a:solidFill>
                <a:latin typeface="Arial" pitchFamily="34" charset="0"/>
                <a:cs typeface="Arial" pitchFamily="34" charset="0"/>
              </a:rPr>
              <a:t>honor</a:t>
            </a:r>
            <a:r>
              <a:rPr lang="en-US" dirty="0">
                <a:solidFill>
                  <a:schemeClr val="bg1"/>
                </a:solidFill>
                <a:latin typeface="Arial" pitchFamily="34" charset="0"/>
                <a:cs typeface="Arial" pitchFamily="34" charset="0"/>
              </a:rPr>
              <a:t>, and, as being Christians, shall, if possible, do no work on that day. If, however, they are found Judaizing, they shall be shut out from Christ.</a:t>
            </a:r>
          </a:p>
        </p:txBody>
      </p:sp>
    </p:spTree>
    <p:extLst>
      <p:ext uri="{BB962C8B-B14F-4D97-AF65-F5344CB8AC3E}">
        <p14:creationId xmlns:p14="http://schemas.microsoft.com/office/powerpoint/2010/main" val="56537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7772400" cy="2362200"/>
          </a:xfrm>
        </p:spPr>
        <p:txBody>
          <a:bodyPr/>
          <a:lstStyle/>
          <a:p>
            <a:pPr marL="0" indent="0">
              <a:buNone/>
            </a:pPr>
            <a:r>
              <a:rPr lang="en-US" dirty="0">
                <a:solidFill>
                  <a:schemeClr val="bg1">
                    <a:lumMod val="65000"/>
                  </a:schemeClr>
                </a:solidFill>
                <a:latin typeface="Arial" pitchFamily="34" charset="0"/>
                <a:cs typeface="Arial" pitchFamily="34" charset="0"/>
              </a:rPr>
              <a:t>Mark </a:t>
            </a:r>
            <a:r>
              <a:rPr lang="en-US" dirty="0" smtClean="0">
                <a:solidFill>
                  <a:schemeClr val="bg1">
                    <a:lumMod val="65000"/>
                  </a:schemeClr>
                </a:solidFill>
                <a:latin typeface="Arial" pitchFamily="34" charset="0"/>
                <a:cs typeface="Arial" pitchFamily="34" charset="0"/>
              </a:rPr>
              <a:t>7:12–13 </a:t>
            </a:r>
            <a:br>
              <a:rPr lang="en-US" dirty="0" smtClean="0">
                <a:solidFill>
                  <a:schemeClr val="bg1">
                    <a:lumMod val="65000"/>
                  </a:schemeClr>
                </a:solidFill>
                <a:latin typeface="Arial" pitchFamily="34" charset="0"/>
                <a:cs typeface="Arial" pitchFamily="34" charset="0"/>
              </a:rPr>
            </a:br>
            <a:r>
              <a:rPr lang="en-US" dirty="0">
                <a:solidFill>
                  <a:schemeClr val="bg1"/>
                </a:solidFill>
                <a:latin typeface="Arial" pitchFamily="34" charset="0"/>
                <a:cs typeface="Arial" pitchFamily="34" charset="0"/>
              </a:rPr>
              <a:t>T</a:t>
            </a:r>
            <a:r>
              <a:rPr lang="en-US" dirty="0" smtClean="0">
                <a:solidFill>
                  <a:schemeClr val="bg1"/>
                </a:solidFill>
                <a:latin typeface="Arial" pitchFamily="34" charset="0"/>
                <a:cs typeface="Arial" pitchFamily="34" charset="0"/>
              </a:rPr>
              <a:t>hus </a:t>
            </a:r>
            <a:r>
              <a:rPr lang="en-US" dirty="0">
                <a:solidFill>
                  <a:srgbClr val="F89378"/>
                </a:solidFill>
                <a:latin typeface="Arial" pitchFamily="34" charset="0"/>
                <a:cs typeface="Arial" pitchFamily="34" charset="0"/>
              </a:rPr>
              <a:t>making void the word of God by your tradition </a:t>
            </a:r>
            <a:r>
              <a:rPr lang="en-US" dirty="0">
                <a:solidFill>
                  <a:schemeClr val="bg1"/>
                </a:solidFill>
                <a:latin typeface="Arial" pitchFamily="34" charset="0"/>
                <a:cs typeface="Arial" pitchFamily="34" charset="0"/>
              </a:rPr>
              <a:t>that you have handed down.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rgbClr val="7878DE"/>
                </a:solidFill>
                <a:latin typeface="Arial" pitchFamily="34" charset="0"/>
                <a:cs typeface="Arial" pitchFamily="34" charset="0"/>
              </a:rPr>
              <a:t>And </a:t>
            </a:r>
            <a:r>
              <a:rPr lang="en-US" dirty="0">
                <a:solidFill>
                  <a:srgbClr val="7878DE"/>
                </a:solidFill>
                <a:latin typeface="Arial" pitchFamily="34" charset="0"/>
                <a:cs typeface="Arial" pitchFamily="34" charset="0"/>
              </a:rPr>
              <a:t>many such things you do</a:t>
            </a:r>
            <a:r>
              <a:rPr lang="en-US" dirty="0" smtClean="0">
                <a:solidFill>
                  <a:srgbClr val="7878DE"/>
                </a:solidFill>
                <a:latin typeface="Arial" pitchFamily="34" charset="0"/>
                <a:cs typeface="Arial" pitchFamily="34" charset="0"/>
              </a:rPr>
              <a:t>.</a:t>
            </a:r>
            <a:endParaRPr lang="en-US" dirty="0">
              <a:solidFill>
                <a:srgbClr val="7878DE"/>
              </a:solidFill>
              <a:latin typeface="Arial" pitchFamily="34" charset="0"/>
              <a:cs typeface="Arial" pitchFamily="34" charset="0"/>
            </a:endParaRPr>
          </a:p>
        </p:txBody>
      </p:sp>
      <p:sp>
        <p:nvSpPr>
          <p:cNvPr id="4" name="Title 1"/>
          <p:cNvSpPr>
            <a:spLocks noGrp="1"/>
          </p:cNvSpPr>
          <p:nvPr>
            <p:ph type="title"/>
          </p:nvPr>
        </p:nvSpPr>
        <p:spPr>
          <a:xfrm>
            <a:off x="762000" y="3429000"/>
            <a:ext cx="7696199"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And many such things WE </a:t>
            </a:r>
            <a:r>
              <a:rPr lang="en-US" sz="4000" dirty="0" smtClean="0">
                <a:solidFill>
                  <a:schemeClr val="bg1"/>
                </a:solidFill>
                <a:latin typeface="Arial" panose="020B0604020202020204" pitchFamily="34" charset="0"/>
                <a:cs typeface="Arial" panose="020B0604020202020204" pitchFamily="34" charset="0"/>
              </a:rPr>
              <a:t>do ??</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3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Pope Innocent (~416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143000"/>
            <a:ext cx="8686800" cy="6400800"/>
          </a:xfrm>
        </p:spPr>
        <p:txBody>
          <a:bodyPr/>
          <a:lstStyle/>
          <a:p>
            <a:pPr marL="0" indent="0">
              <a:buNone/>
            </a:pPr>
            <a:r>
              <a:rPr lang="en-US" dirty="0">
                <a:solidFill>
                  <a:schemeClr val="bg1"/>
                </a:solidFill>
                <a:latin typeface="Arial" pitchFamily="34" charset="0"/>
                <a:cs typeface="Arial" pitchFamily="34" charset="0"/>
              </a:rPr>
              <a:t>A very clear reason shows why </a:t>
            </a:r>
            <a:r>
              <a:rPr lang="en-US" dirty="0">
                <a:solidFill>
                  <a:srgbClr val="F89378"/>
                </a:solidFill>
                <a:latin typeface="Arial" pitchFamily="34" charset="0"/>
                <a:cs typeface="Arial" pitchFamily="34" charset="0"/>
              </a:rPr>
              <a:t>one should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fast </a:t>
            </a:r>
            <a:r>
              <a:rPr lang="en-US" dirty="0">
                <a:solidFill>
                  <a:srgbClr val="F89378"/>
                </a:solidFill>
                <a:latin typeface="Arial" pitchFamily="34" charset="0"/>
                <a:cs typeface="Arial" pitchFamily="34" charset="0"/>
              </a:rPr>
              <a:t>on the Sabbath</a:t>
            </a:r>
            <a:r>
              <a:rPr lang="en-US" dirty="0">
                <a:solidFill>
                  <a:schemeClr val="bg1"/>
                </a:solidFill>
                <a:latin typeface="Arial" pitchFamily="34" charset="0"/>
                <a:cs typeface="Arial" pitchFamily="34" charset="0"/>
              </a:rPr>
              <a:t>. For if we celebrate the Diem </a:t>
            </a:r>
            <a:r>
              <a:rPr lang="en-US" dirty="0" err="1">
                <a:solidFill>
                  <a:schemeClr val="bg1"/>
                </a:solidFill>
                <a:latin typeface="Arial" pitchFamily="34" charset="0"/>
                <a:cs typeface="Arial" pitchFamily="34" charset="0"/>
              </a:rPr>
              <a:t>Dominicum</a:t>
            </a:r>
            <a:r>
              <a:rPr lang="en-US" dirty="0">
                <a:solidFill>
                  <a:schemeClr val="bg1"/>
                </a:solidFill>
                <a:latin typeface="Arial" pitchFamily="34" charset="0"/>
                <a:cs typeface="Arial" pitchFamily="34" charset="0"/>
              </a:rPr>
              <a:t> to show reverence for the resurrection of our Lord Jesus Christ not only on the day of Easter, but indeed also from one weekly cycle to another one, if we assemble together for the commemoration of that very day, and fast on the sixth holiday, </a:t>
            </a:r>
            <a:r>
              <a:rPr lang="en-US" dirty="0">
                <a:solidFill>
                  <a:srgbClr val="F89378"/>
                </a:solidFill>
                <a:latin typeface="Arial" pitchFamily="34" charset="0"/>
                <a:cs typeface="Arial" pitchFamily="34" charset="0"/>
              </a:rPr>
              <a:t>we must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not </a:t>
            </a:r>
            <a:r>
              <a:rPr lang="en-US" dirty="0">
                <a:solidFill>
                  <a:srgbClr val="F89378"/>
                </a:solidFill>
                <a:latin typeface="Arial" pitchFamily="34" charset="0"/>
                <a:cs typeface="Arial" pitchFamily="34" charset="0"/>
              </a:rPr>
              <a:t>omit the Sabbath</a:t>
            </a:r>
            <a:r>
              <a:rPr lang="en-US" dirty="0">
                <a:solidFill>
                  <a:schemeClr val="bg1"/>
                </a:solidFill>
                <a:latin typeface="Arial" pitchFamily="34" charset="0"/>
                <a:cs typeface="Arial" pitchFamily="34" charset="0"/>
              </a:rPr>
              <a:t>, which comes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between </a:t>
            </a:r>
            <a:r>
              <a:rPr lang="en-US" dirty="0">
                <a:solidFill>
                  <a:schemeClr val="bg1"/>
                </a:solidFill>
                <a:latin typeface="Arial" pitchFamily="34" charset="0"/>
                <a:cs typeface="Arial" pitchFamily="34" charset="0"/>
              </a:rPr>
              <a:t>the sadness and the joy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of </a:t>
            </a:r>
            <a:r>
              <a:rPr lang="en-US" dirty="0">
                <a:solidFill>
                  <a:schemeClr val="bg1"/>
                </a:solidFill>
                <a:latin typeface="Arial" pitchFamily="34" charset="0"/>
                <a:cs typeface="Arial" pitchFamily="34" charset="0"/>
              </a:rPr>
              <a:t>that period</a:t>
            </a:r>
            <a:r>
              <a:rPr lang="en-US"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
        <p:nvSpPr>
          <p:cNvPr id="4" name="Content Placeholder 2"/>
          <p:cNvSpPr txBox="1">
            <a:spLocks/>
          </p:cNvSpPr>
          <p:nvPr/>
        </p:nvSpPr>
        <p:spPr bwMode="auto">
          <a:xfrm>
            <a:off x="304800" y="2743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336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Socrates </a:t>
            </a:r>
            <a:r>
              <a:rPr lang="en-US" sz="4000" dirty="0" err="1">
                <a:solidFill>
                  <a:schemeClr val="bg1"/>
                </a:solidFill>
                <a:latin typeface="Arial" panose="020B0604020202020204" pitchFamily="34" charset="0"/>
                <a:cs typeface="Arial" panose="020B0604020202020204" pitchFamily="34" charset="0"/>
              </a:rPr>
              <a:t>S</a:t>
            </a:r>
            <a:r>
              <a:rPr lang="en-US" sz="4000" dirty="0" err="1" smtClean="0">
                <a:solidFill>
                  <a:schemeClr val="bg1"/>
                </a:solidFill>
                <a:latin typeface="Arial" panose="020B0604020202020204" pitchFamily="34" charset="0"/>
                <a:cs typeface="Arial" panose="020B0604020202020204" pitchFamily="34" charset="0"/>
              </a:rPr>
              <a:t>cholasticus</a:t>
            </a:r>
            <a:r>
              <a:rPr lang="en-US" sz="4000" dirty="0" smtClean="0">
                <a:solidFill>
                  <a:schemeClr val="bg1"/>
                </a:solidFill>
                <a:latin typeface="Arial" panose="020B0604020202020204" pitchFamily="34" charset="0"/>
                <a:cs typeface="Arial" panose="020B0604020202020204" pitchFamily="34" charset="0"/>
              </a:rPr>
              <a:t> (~439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676400"/>
            <a:ext cx="7772400" cy="914400"/>
          </a:xfrm>
        </p:spPr>
        <p:txBody>
          <a:bodyPr/>
          <a:lstStyle/>
          <a:p>
            <a:pPr marL="0" indent="0">
              <a:buNone/>
            </a:pPr>
            <a:r>
              <a:rPr lang="en-US" dirty="0">
                <a:solidFill>
                  <a:schemeClr val="bg1"/>
                </a:solidFill>
                <a:latin typeface="Arial" pitchFamily="34" charset="0"/>
                <a:cs typeface="Arial" pitchFamily="34" charset="0"/>
              </a:rPr>
              <a:t>At Rome they </a:t>
            </a:r>
            <a:r>
              <a:rPr lang="en-US" dirty="0">
                <a:solidFill>
                  <a:srgbClr val="F89378"/>
                </a:solidFill>
                <a:latin typeface="Arial" pitchFamily="34" charset="0"/>
                <a:cs typeface="Arial" pitchFamily="34" charset="0"/>
              </a:rPr>
              <a:t>fast every </a:t>
            </a:r>
            <a:r>
              <a:rPr lang="en-US" dirty="0" smtClean="0">
                <a:solidFill>
                  <a:srgbClr val="F89378"/>
                </a:solidFill>
                <a:latin typeface="Arial" pitchFamily="34" charset="0"/>
                <a:cs typeface="Arial" pitchFamily="34" charset="0"/>
              </a:rPr>
              <a:t>Saturday</a:t>
            </a:r>
            <a:r>
              <a:rPr lang="en-US"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
        <p:nvSpPr>
          <p:cNvPr id="4" name="Content Placeholder 2"/>
          <p:cNvSpPr txBox="1">
            <a:spLocks/>
          </p:cNvSpPr>
          <p:nvPr/>
        </p:nvSpPr>
        <p:spPr bwMode="auto">
          <a:xfrm>
            <a:off x="304800" y="2743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en-US"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126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nodePh="1">
                                  <p:stCondLst>
                                    <p:cond delay="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Socrates </a:t>
            </a:r>
            <a:r>
              <a:rPr lang="en-US" sz="4000" dirty="0" err="1">
                <a:solidFill>
                  <a:schemeClr val="bg1"/>
                </a:solidFill>
                <a:latin typeface="Arial" panose="020B0604020202020204" pitchFamily="34" charset="0"/>
                <a:cs typeface="Arial" panose="020B0604020202020204" pitchFamily="34" charset="0"/>
              </a:rPr>
              <a:t>S</a:t>
            </a:r>
            <a:r>
              <a:rPr lang="en-US" sz="4000" dirty="0" err="1" smtClean="0">
                <a:solidFill>
                  <a:schemeClr val="bg1"/>
                </a:solidFill>
                <a:latin typeface="Arial" panose="020B0604020202020204" pitchFamily="34" charset="0"/>
                <a:cs typeface="Arial" panose="020B0604020202020204" pitchFamily="34" charset="0"/>
              </a:rPr>
              <a:t>cholasticus</a:t>
            </a:r>
            <a:r>
              <a:rPr lang="en-US" sz="4000" dirty="0" smtClean="0">
                <a:solidFill>
                  <a:schemeClr val="bg1"/>
                </a:solidFill>
                <a:latin typeface="Arial" panose="020B0604020202020204" pitchFamily="34" charset="0"/>
                <a:cs typeface="Arial" panose="020B0604020202020204" pitchFamily="34" charset="0"/>
              </a:rPr>
              <a:t> (~439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3886200"/>
          </a:xfrm>
        </p:spPr>
        <p:txBody>
          <a:bodyPr/>
          <a:lstStyle/>
          <a:p>
            <a:pPr marL="0" indent="0">
              <a:buNone/>
            </a:pPr>
            <a:r>
              <a:rPr lang="en-US" dirty="0">
                <a:solidFill>
                  <a:schemeClr val="bg1"/>
                </a:solidFill>
                <a:latin typeface="Arial" pitchFamily="34" charset="0"/>
                <a:cs typeface="Arial" pitchFamily="34" charset="0"/>
              </a:rPr>
              <a:t>Nor is there less variation in regard to religious </a:t>
            </a:r>
            <a:r>
              <a:rPr lang="en-US" dirty="0" smtClean="0">
                <a:solidFill>
                  <a:schemeClr val="bg1"/>
                </a:solidFill>
                <a:latin typeface="Arial" pitchFamily="34" charset="0"/>
                <a:cs typeface="Arial" pitchFamily="34" charset="0"/>
              </a:rPr>
              <a:t>assemblies. For </a:t>
            </a:r>
            <a:r>
              <a:rPr lang="en-US" dirty="0">
                <a:solidFill>
                  <a:schemeClr val="bg1"/>
                </a:solidFill>
                <a:latin typeface="Arial" pitchFamily="34" charset="0"/>
                <a:cs typeface="Arial" pitchFamily="34" charset="0"/>
              </a:rPr>
              <a:t>although </a:t>
            </a:r>
            <a:r>
              <a:rPr lang="en-US" dirty="0">
                <a:solidFill>
                  <a:srgbClr val="F89378"/>
                </a:solidFill>
                <a:latin typeface="Arial" pitchFamily="34" charset="0"/>
                <a:cs typeface="Arial" pitchFamily="34" charset="0"/>
              </a:rPr>
              <a:t>almost all churches throughout the world celebrate the sacred mysteries on the </a:t>
            </a:r>
            <a:r>
              <a:rPr lang="en-US" dirty="0" err="1">
                <a:solidFill>
                  <a:srgbClr val="F89378"/>
                </a:solidFill>
                <a:latin typeface="Arial" pitchFamily="34" charset="0"/>
                <a:cs typeface="Arial" pitchFamily="34" charset="0"/>
              </a:rPr>
              <a:t>sabbath</a:t>
            </a:r>
            <a:r>
              <a:rPr lang="en-US" dirty="0">
                <a:solidFill>
                  <a:srgbClr val="F89378"/>
                </a:solidFill>
                <a:latin typeface="Arial" pitchFamily="34" charset="0"/>
                <a:cs typeface="Arial" pitchFamily="34" charset="0"/>
              </a:rPr>
              <a:t> of every week</a:t>
            </a:r>
            <a:r>
              <a:rPr lang="en-US" dirty="0">
                <a:solidFill>
                  <a:schemeClr val="bg1"/>
                </a:solidFill>
                <a:latin typeface="Arial" pitchFamily="34" charset="0"/>
                <a:cs typeface="Arial" pitchFamily="34" charset="0"/>
              </a:rPr>
              <a:t>, yet the Christians of Alexandria and at Rome, on account of some ancient tradition, have ceased to do this.</a:t>
            </a:r>
          </a:p>
        </p:txBody>
      </p:sp>
    </p:spTree>
    <p:extLst>
      <p:ext uri="{BB962C8B-B14F-4D97-AF65-F5344CB8AC3E}">
        <p14:creationId xmlns:p14="http://schemas.microsoft.com/office/powerpoint/2010/main" val="5251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9104435" cy="1143000"/>
          </a:xfrm>
        </p:spPr>
        <p:txBody>
          <a:bodyPr/>
          <a:lstStyle/>
          <a:p>
            <a:pPr algn="l"/>
            <a:r>
              <a:rPr lang="en-US" sz="4000" dirty="0" err="1" smtClean="0">
                <a:solidFill>
                  <a:schemeClr val="bg1"/>
                </a:solidFill>
                <a:latin typeface="Arial" panose="020B0604020202020204" pitchFamily="34" charset="0"/>
                <a:cs typeface="Arial" panose="020B0604020202020204" pitchFamily="34" charset="0"/>
              </a:rPr>
              <a:t>Sozomen</a:t>
            </a:r>
            <a:r>
              <a:rPr lang="en-US" sz="4000" dirty="0" smtClean="0">
                <a:solidFill>
                  <a:schemeClr val="bg1"/>
                </a:solidFill>
                <a:latin typeface="Arial" panose="020B0604020202020204" pitchFamily="34" charset="0"/>
                <a:cs typeface="Arial" panose="020B0604020202020204" pitchFamily="34" charset="0"/>
              </a:rPr>
              <a:t> (~443 AD):</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3886200"/>
          </a:xfrm>
        </p:spPr>
        <p:txBody>
          <a:bodyPr/>
          <a:lstStyle/>
          <a:p>
            <a:pPr marL="0" indent="0">
              <a:buNone/>
            </a:pPr>
            <a:r>
              <a:rPr lang="en-US" dirty="0">
                <a:solidFill>
                  <a:schemeClr val="bg1"/>
                </a:solidFill>
                <a:latin typeface="Arial" pitchFamily="34" charset="0"/>
                <a:cs typeface="Arial" pitchFamily="34" charset="0"/>
              </a:rPr>
              <a:t>The people of Constantinople, and almost everywhere, </a:t>
            </a:r>
            <a:r>
              <a:rPr lang="en-US" dirty="0">
                <a:solidFill>
                  <a:srgbClr val="F89378"/>
                </a:solidFill>
                <a:latin typeface="Arial" pitchFamily="34" charset="0"/>
                <a:cs typeface="Arial" pitchFamily="34" charset="0"/>
              </a:rPr>
              <a:t>assemble together on the Sabbath, as well as on the first day of the week</a:t>
            </a:r>
            <a:r>
              <a:rPr lang="en-US" dirty="0">
                <a:solidFill>
                  <a:schemeClr val="bg1"/>
                </a:solidFill>
                <a:latin typeface="Arial" pitchFamily="34" charset="0"/>
                <a:cs typeface="Arial" pitchFamily="34" charset="0"/>
              </a:rPr>
              <a:t>, which custom is never observed at Rome or at Alexandria</a:t>
            </a:r>
            <a:r>
              <a:rPr lang="en-US"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805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762000"/>
            <a:ext cx="8686800" cy="1143000"/>
          </a:xfrm>
        </p:spPr>
        <p:txBody>
          <a:bodyPr/>
          <a:lstStyle/>
          <a:p>
            <a:pPr marL="571500" indent="-571500" algn="l">
              <a:buFont typeface="Arial" panose="020B0604020202020204" pitchFamily="34" charset="0"/>
              <a:buChar char="•"/>
            </a:pPr>
            <a:r>
              <a:rPr lang="en-US" sz="3600" dirty="0" smtClean="0">
                <a:solidFill>
                  <a:schemeClr val="bg1"/>
                </a:solidFill>
                <a:latin typeface="Arial" panose="020B0604020202020204" pitchFamily="34" charset="0"/>
                <a:cs typeface="Arial" panose="020B0604020202020204" pitchFamily="34" charset="0"/>
              </a:rPr>
              <a:t>Jewish – Christian Separation</a:t>
            </a:r>
            <a:endParaRPr lang="en-US" sz="3600"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903113" y="14478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smtClean="0">
                <a:solidFill>
                  <a:schemeClr val="bg1"/>
                </a:solidFill>
                <a:latin typeface="Arial" panose="020B0604020202020204" pitchFamily="34" charset="0"/>
                <a:cs typeface="Arial" panose="020B0604020202020204" pitchFamily="34" charset="0"/>
              </a:rPr>
              <a:t>Sabbath fasting vs feasting</a:t>
            </a:r>
            <a:endParaRPr lang="en-US" sz="3600" kern="0" dirty="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903113" y="22098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smtClean="0">
                <a:solidFill>
                  <a:schemeClr val="bg1"/>
                </a:solidFill>
                <a:latin typeface="Arial" panose="020B0604020202020204" pitchFamily="34" charset="0"/>
                <a:cs typeface="Arial" panose="020B0604020202020204" pitchFamily="34" charset="0"/>
              </a:rPr>
              <a:t>Sun worship influence from Rome</a:t>
            </a:r>
            <a:endParaRPr lang="en-US" sz="3600" kern="0" dirty="0">
              <a:solidFill>
                <a:schemeClr val="bg1"/>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893423" y="38100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smtClean="0">
                <a:solidFill>
                  <a:schemeClr val="bg1"/>
                </a:solidFill>
                <a:latin typeface="Arial" panose="020B0604020202020204" pitchFamily="34" charset="0"/>
                <a:cs typeface="Arial" panose="020B0604020202020204" pitchFamily="34" charset="0"/>
              </a:rPr>
              <a:t>Gradual focus on Sundays</a:t>
            </a:r>
            <a:endParaRPr lang="en-US" sz="3600" kern="0"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bwMode="auto">
          <a:xfrm>
            <a:off x="903113" y="29718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71500" indent="-571500" algn="l">
              <a:buFont typeface="Arial" panose="020B0604020202020204" pitchFamily="34" charset="0"/>
              <a:buChar char="•"/>
            </a:pPr>
            <a:r>
              <a:rPr lang="en-US" sz="3600" kern="0" dirty="0">
                <a:solidFill>
                  <a:schemeClr val="bg1"/>
                </a:solidFill>
                <a:latin typeface="Arial" panose="020B0604020202020204" pitchFamily="34" charset="0"/>
                <a:cs typeface="Arial" panose="020B0604020202020204" pitchFamily="34" charset="0"/>
              </a:rPr>
              <a:t>Meetings Sabbaths + Sundays</a:t>
            </a:r>
          </a:p>
        </p:txBody>
      </p:sp>
      <p:sp>
        <p:nvSpPr>
          <p:cNvPr id="9" name="Title 1"/>
          <p:cNvSpPr txBox="1">
            <a:spLocks/>
          </p:cNvSpPr>
          <p:nvPr/>
        </p:nvSpPr>
        <p:spPr bwMode="auto">
          <a:xfrm>
            <a:off x="4572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4000" kern="0" dirty="0" smtClean="0">
                <a:solidFill>
                  <a:srgbClr val="F89378"/>
                </a:solidFill>
                <a:latin typeface="Arial" panose="020B0604020202020204" pitchFamily="34" charset="0"/>
                <a:cs typeface="Arial" panose="020B0604020202020204" pitchFamily="34" charset="0"/>
              </a:rPr>
              <a:t>So what happened?</a:t>
            </a:r>
            <a:endParaRPr lang="en-US" sz="4000" kern="0" dirty="0">
              <a:solidFill>
                <a:srgbClr val="F89378"/>
              </a:solidFill>
              <a:latin typeface="Arial" panose="020B0604020202020204" pitchFamily="34" charset="0"/>
              <a:cs typeface="Arial" panose="020B0604020202020204" pitchFamily="34" charset="0"/>
            </a:endParaRPr>
          </a:p>
        </p:txBody>
      </p:sp>
      <p:sp>
        <p:nvSpPr>
          <p:cNvPr id="10" name="Title 1"/>
          <p:cNvSpPr txBox="1">
            <a:spLocks/>
          </p:cNvSpPr>
          <p:nvPr/>
        </p:nvSpPr>
        <p:spPr bwMode="auto">
          <a:xfrm>
            <a:off x="457200" y="5105400"/>
            <a:ext cx="5867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4000" kern="0" dirty="0" smtClean="0">
                <a:solidFill>
                  <a:srgbClr val="F89378"/>
                </a:solidFill>
                <a:latin typeface="Arial" panose="020B0604020202020204" pitchFamily="34" charset="0"/>
                <a:cs typeface="Arial" panose="020B0604020202020204" pitchFamily="34" charset="0"/>
              </a:rPr>
              <a:t>Man’s tradition replaced </a:t>
            </a:r>
            <a:br>
              <a:rPr lang="en-US" sz="4000" kern="0" dirty="0" smtClean="0">
                <a:solidFill>
                  <a:srgbClr val="F89378"/>
                </a:solidFill>
                <a:latin typeface="Arial" panose="020B0604020202020204" pitchFamily="34" charset="0"/>
                <a:cs typeface="Arial" panose="020B0604020202020204" pitchFamily="34" charset="0"/>
              </a:rPr>
            </a:br>
            <a:r>
              <a:rPr lang="en-US" sz="4000" kern="0" dirty="0" smtClean="0">
                <a:solidFill>
                  <a:srgbClr val="F89378"/>
                </a:solidFill>
                <a:latin typeface="Arial" panose="020B0604020202020204" pitchFamily="34" charset="0"/>
                <a:cs typeface="Arial" panose="020B0604020202020204" pitchFamily="34" charset="0"/>
              </a:rPr>
              <a:t>God’s command</a:t>
            </a:r>
            <a:endParaRPr lang="en-US" sz="4000"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55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3276600"/>
          </a:xfrm>
        </p:spPr>
        <p:txBody>
          <a:bodyPr/>
          <a:lstStyle/>
          <a:p>
            <a:pPr marL="0" indent="0">
              <a:buNone/>
            </a:pPr>
            <a:r>
              <a:rPr lang="en-US" dirty="0">
                <a:solidFill>
                  <a:schemeClr val="bg1">
                    <a:lumMod val="65000"/>
                  </a:schemeClr>
                </a:solidFill>
                <a:latin typeface="Arial" pitchFamily="34" charset="0"/>
                <a:cs typeface="Arial" pitchFamily="34" charset="0"/>
              </a:rPr>
              <a:t>Mark </a:t>
            </a:r>
            <a:r>
              <a:rPr lang="en-US" dirty="0" smtClean="0">
                <a:solidFill>
                  <a:schemeClr val="bg1">
                    <a:lumMod val="65000"/>
                  </a:schemeClr>
                </a:solidFill>
                <a:latin typeface="Arial" pitchFamily="34" charset="0"/>
                <a:cs typeface="Arial" pitchFamily="34" charset="0"/>
              </a:rPr>
              <a:t>7:9–13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You </a:t>
            </a:r>
            <a:r>
              <a:rPr lang="en-US" dirty="0">
                <a:solidFill>
                  <a:schemeClr val="bg1"/>
                </a:solidFill>
                <a:latin typeface="Arial" pitchFamily="34" charset="0"/>
                <a:cs typeface="Arial" pitchFamily="34" charset="0"/>
              </a:rPr>
              <a:t>have a fine way of rejecting the commandment of God in order to establish your </a:t>
            </a:r>
            <a:r>
              <a:rPr lang="en-US" dirty="0" smtClean="0">
                <a:solidFill>
                  <a:schemeClr val="bg1"/>
                </a:solidFill>
                <a:latin typeface="Arial" pitchFamily="34" charset="0"/>
                <a:cs typeface="Arial" pitchFamily="34" charset="0"/>
              </a:rPr>
              <a:t>tradition… </a:t>
            </a:r>
            <a:r>
              <a:rPr lang="en-US" dirty="0">
                <a:solidFill>
                  <a:schemeClr val="bg1"/>
                </a:solidFill>
                <a:latin typeface="Arial" pitchFamily="34" charset="0"/>
                <a:cs typeface="Arial" pitchFamily="34" charset="0"/>
              </a:rPr>
              <a:t> </a:t>
            </a:r>
            <a:r>
              <a:rPr lang="en-US" dirty="0">
                <a:solidFill>
                  <a:srgbClr val="F89378"/>
                </a:solidFill>
                <a:latin typeface="Arial" pitchFamily="34" charset="0"/>
                <a:cs typeface="Arial" pitchFamily="34" charset="0"/>
              </a:rPr>
              <a:t>making void the word of God by your tradition </a:t>
            </a:r>
            <a:r>
              <a:rPr lang="en-US" dirty="0">
                <a:solidFill>
                  <a:schemeClr val="bg1"/>
                </a:solidFill>
                <a:latin typeface="Arial" pitchFamily="34" charset="0"/>
                <a:cs typeface="Arial" pitchFamily="34" charset="0"/>
              </a:rPr>
              <a:t>that you have handed down. </a:t>
            </a:r>
            <a:br>
              <a:rPr lang="en-US" dirty="0">
                <a:solidFill>
                  <a:schemeClr val="bg1"/>
                </a:solidFill>
                <a:latin typeface="Arial" pitchFamily="34" charset="0"/>
                <a:cs typeface="Arial" pitchFamily="34" charset="0"/>
              </a:rPr>
            </a:br>
            <a:r>
              <a:rPr lang="en-US" dirty="0">
                <a:solidFill>
                  <a:srgbClr val="7878DE"/>
                </a:solidFill>
                <a:latin typeface="Arial" pitchFamily="34" charset="0"/>
                <a:cs typeface="Arial" pitchFamily="34" charset="0"/>
              </a:rPr>
              <a:t>And many such things you do.</a:t>
            </a:r>
          </a:p>
          <a:p>
            <a:pPr marL="0" indent="0">
              <a:buNone/>
            </a:pPr>
            <a:endParaRPr lang="en-US" dirty="0">
              <a:solidFill>
                <a:schemeClr val="bg1"/>
              </a:solidFill>
              <a:latin typeface="Arial" pitchFamily="34" charset="0"/>
              <a:cs typeface="Arial" pitchFamily="34" charset="0"/>
            </a:endParaRPr>
          </a:p>
        </p:txBody>
      </p:sp>
      <p:sp>
        <p:nvSpPr>
          <p:cNvPr id="4" name="Title 1"/>
          <p:cNvSpPr>
            <a:spLocks noGrp="1"/>
          </p:cNvSpPr>
          <p:nvPr>
            <p:ph type="title"/>
          </p:nvPr>
        </p:nvSpPr>
        <p:spPr>
          <a:xfrm>
            <a:off x="838200" y="3962400"/>
            <a:ext cx="7467600" cy="1143000"/>
          </a:xfrm>
        </p:spPr>
        <p:txBody>
          <a:bodyPr/>
          <a:lstStyle/>
          <a:p>
            <a:pPr algn="l"/>
            <a:r>
              <a:rPr lang="en-US" sz="4000" dirty="0">
                <a:solidFill>
                  <a:schemeClr val="bg1"/>
                </a:solidFill>
                <a:latin typeface="Arial" panose="020B0604020202020204" pitchFamily="34" charset="0"/>
                <a:cs typeface="Arial" panose="020B0604020202020204" pitchFamily="34" charset="0"/>
              </a:rPr>
              <a:t>M</a:t>
            </a:r>
            <a:r>
              <a:rPr lang="en-US" sz="4000" dirty="0" smtClean="0">
                <a:solidFill>
                  <a:schemeClr val="bg1"/>
                </a:solidFill>
                <a:latin typeface="Arial" panose="020B0604020202020204" pitchFamily="34" charset="0"/>
                <a:cs typeface="Arial" panose="020B0604020202020204" pitchFamily="34" charset="0"/>
              </a:rPr>
              <a:t>any such things??</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44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52400"/>
            <a:ext cx="8153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Do you want to thrive in ministry? </a:t>
            </a:r>
            <a:endParaRPr lang="en-US" sz="40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85800" y="1981200"/>
            <a:ext cx="8153400" cy="4114800"/>
          </a:xfrm>
        </p:spPr>
        <p:txBody>
          <a:bodyPr/>
          <a:lstStyle/>
          <a:p>
            <a:r>
              <a:rPr lang="en-US" dirty="0" smtClean="0">
                <a:solidFill>
                  <a:srgbClr val="7878DE"/>
                </a:solidFill>
                <a:latin typeface="Arial" panose="020B0604020202020204" pitchFamily="34" charset="0"/>
                <a:cs typeface="Arial" panose="020B0604020202020204" pitchFamily="34" charset="0"/>
              </a:rPr>
              <a:t>Keep the Sabbath -</a:t>
            </a:r>
            <a:r>
              <a:rPr lang="en-US" dirty="0" smtClean="0">
                <a:solidFill>
                  <a:schemeClr val="bg1"/>
                </a:solidFill>
                <a:latin typeface="Arial" panose="020B0604020202020204" pitchFamily="34" charset="0"/>
                <a:cs typeface="Arial" panose="020B0604020202020204" pitchFamily="34" charset="0"/>
              </a:rPr>
              <a:t>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you will be blessed!</a:t>
            </a:r>
          </a:p>
          <a:p>
            <a:r>
              <a:rPr lang="en-US" dirty="0" smtClean="0">
                <a:solidFill>
                  <a:srgbClr val="7878DE"/>
                </a:solidFill>
                <a:latin typeface="Arial" panose="020B0604020202020204" pitchFamily="34" charset="0"/>
                <a:cs typeface="Arial" panose="020B0604020202020204" pitchFamily="34" charset="0"/>
              </a:rPr>
              <a:t>Keep the Appointed Times -</a:t>
            </a:r>
            <a:br>
              <a:rPr lang="en-US" dirty="0" smtClean="0">
                <a:solidFill>
                  <a:srgbClr val="7878DE"/>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you will be even more blessed!</a:t>
            </a:r>
          </a:p>
          <a:p>
            <a:r>
              <a:rPr lang="en-US" dirty="0" smtClean="0">
                <a:solidFill>
                  <a:srgbClr val="7878DE"/>
                </a:solidFill>
                <a:latin typeface="Arial" panose="020B0604020202020204" pitchFamily="34" charset="0"/>
                <a:cs typeface="Arial" panose="020B0604020202020204" pitchFamily="34" charset="0"/>
              </a:rPr>
              <a:t>Re-examine your traditions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in the light of Scripture</a:t>
            </a:r>
          </a:p>
          <a:p>
            <a:r>
              <a:rPr lang="en-US" dirty="0">
                <a:solidFill>
                  <a:srgbClr val="F89378"/>
                </a:solidFill>
                <a:latin typeface="Arial" panose="020B0604020202020204" pitchFamily="34" charset="0"/>
                <a:cs typeface="Arial" panose="020B0604020202020204" pitchFamily="34" charset="0"/>
              </a:rPr>
              <a:t>Learn the Text, Live the Text, </a:t>
            </a:r>
            <a:r>
              <a:rPr lang="en-US" dirty="0" smtClean="0">
                <a:solidFill>
                  <a:srgbClr val="F89378"/>
                </a:solidFill>
                <a:latin typeface="Arial" panose="020B0604020202020204" pitchFamily="34" charset="0"/>
                <a:cs typeface="Arial" panose="020B0604020202020204" pitchFamily="34" charset="0"/>
              </a:rPr>
              <a:t/>
            </a:r>
            <a:br>
              <a:rPr lang="en-US" dirty="0" smtClean="0">
                <a:solidFill>
                  <a:srgbClr val="F89378"/>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Die </a:t>
            </a:r>
            <a:r>
              <a:rPr lang="en-US" dirty="0">
                <a:solidFill>
                  <a:srgbClr val="F89378"/>
                </a:solidFill>
                <a:latin typeface="Arial" panose="020B0604020202020204" pitchFamily="34" charset="0"/>
                <a:cs typeface="Arial" panose="020B0604020202020204" pitchFamily="34" charset="0"/>
              </a:rPr>
              <a:t>the Text</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762000" y="8382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4000" kern="0" dirty="0" smtClean="0">
                <a:solidFill>
                  <a:srgbClr val="F89378"/>
                </a:solidFill>
                <a:latin typeface="Arial" panose="020B0604020202020204" pitchFamily="34" charset="0"/>
                <a:cs typeface="Arial" panose="020B0604020202020204" pitchFamily="34" charset="0"/>
              </a:rPr>
              <a:t>In life??</a:t>
            </a:r>
            <a:endParaRPr lang="en-US" sz="4000"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80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57200"/>
            <a:ext cx="8153400" cy="2819400"/>
          </a:xfrm>
        </p:spPr>
        <p:txBody>
          <a:bodyPr/>
          <a:lstStyle/>
          <a:p>
            <a:r>
              <a:rPr lang="en-US" sz="4000" dirty="0" smtClean="0">
                <a:solidFill>
                  <a:schemeClr val="bg1"/>
                </a:solidFill>
                <a:latin typeface="Arial" panose="020B0604020202020204" pitchFamily="34" charset="0"/>
                <a:cs typeface="Arial" panose="020B0604020202020204" pitchFamily="34" charset="0"/>
              </a:rPr>
              <a:t>Steps on the journey</a:t>
            </a:r>
            <a:br>
              <a:rPr lang="en-US" sz="4000" dirty="0" smtClean="0">
                <a:solidFill>
                  <a:schemeClr val="bg1"/>
                </a:solidFill>
                <a:latin typeface="Arial" panose="020B0604020202020204" pitchFamily="34" charset="0"/>
                <a:cs typeface="Arial" panose="020B0604020202020204" pitchFamily="34" charset="0"/>
              </a:rPr>
            </a:br>
            <a:r>
              <a:rPr lang="en-US" sz="4000" dirty="0" smtClean="0">
                <a:solidFill>
                  <a:schemeClr val="bg1"/>
                </a:solidFill>
                <a:latin typeface="Arial" panose="020B0604020202020204" pitchFamily="34" charset="0"/>
                <a:cs typeface="Arial" panose="020B0604020202020204" pitchFamily="34" charset="0"/>
              </a:rPr>
              <a:t>toward </a:t>
            </a:r>
            <a:br>
              <a:rPr lang="en-US" sz="4000" dirty="0" smtClean="0">
                <a:solidFill>
                  <a:schemeClr val="bg1"/>
                </a:solidFill>
                <a:latin typeface="Arial" panose="020B0604020202020204" pitchFamily="34" charset="0"/>
                <a:cs typeface="Arial" panose="020B0604020202020204" pitchFamily="34" charset="0"/>
              </a:rPr>
            </a:br>
            <a:r>
              <a:rPr lang="en-US" sz="4000" dirty="0" smtClean="0">
                <a:solidFill>
                  <a:srgbClr val="F89378"/>
                </a:solidFill>
                <a:latin typeface="Arial" panose="020B0604020202020204" pitchFamily="34" charset="0"/>
                <a:cs typeface="Arial" panose="020B0604020202020204" pitchFamily="34" charset="0"/>
              </a:rPr>
              <a:t>Intimacy with YHWH </a:t>
            </a:r>
            <a:endParaRPr lang="en-US" sz="4000" dirty="0">
              <a:solidFill>
                <a:srgbClr val="F89378"/>
              </a:solidFill>
              <a:latin typeface="Arial" panose="020B0604020202020204" pitchFamily="34" charset="0"/>
              <a:cs typeface="Arial" panose="020B0604020202020204" pitchFamily="34" charset="0"/>
            </a:endParaRPr>
          </a:p>
        </p:txBody>
      </p:sp>
      <p:sp>
        <p:nvSpPr>
          <p:cNvPr id="6" name="Title 1"/>
          <p:cNvSpPr txBox="1">
            <a:spLocks/>
          </p:cNvSpPr>
          <p:nvPr/>
        </p:nvSpPr>
        <p:spPr bwMode="auto">
          <a:xfrm>
            <a:off x="304800" y="2819400"/>
            <a:ext cx="8153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4000" kern="0" dirty="0" smtClean="0">
                <a:solidFill>
                  <a:schemeClr val="bg1"/>
                </a:solidFill>
                <a:latin typeface="Arial" panose="020B0604020202020204" pitchFamily="34" charset="0"/>
                <a:cs typeface="Arial" panose="020B0604020202020204" pitchFamily="34" charset="0"/>
              </a:rPr>
              <a:t>Israel</a:t>
            </a:r>
            <a:br>
              <a:rPr lang="en-US" sz="4000" kern="0" dirty="0" smtClean="0">
                <a:solidFill>
                  <a:schemeClr val="bg1"/>
                </a:solidFill>
                <a:latin typeface="Arial" panose="020B0604020202020204" pitchFamily="34" charset="0"/>
                <a:cs typeface="Arial" panose="020B0604020202020204" pitchFamily="34" charset="0"/>
              </a:rPr>
            </a:br>
            <a:r>
              <a:rPr lang="en-US" sz="4000" kern="0" dirty="0" smtClean="0">
                <a:solidFill>
                  <a:srgbClr val="7878DE"/>
                </a:solidFill>
                <a:latin typeface="Arial" panose="020B0604020202020204" pitchFamily="34" charset="0"/>
                <a:cs typeface="Arial" panose="020B0604020202020204" pitchFamily="34" charset="0"/>
              </a:rPr>
              <a:t>“Struggle with God”</a:t>
            </a:r>
            <a:endParaRPr lang="en-US" sz="4000" kern="0" dirty="0">
              <a:solidFill>
                <a:srgbClr val="7878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67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772400"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The First of the Appointed Times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2209800"/>
            <a:ext cx="7772400" cy="4114800"/>
          </a:xfrm>
        </p:spPr>
        <p:txBody>
          <a:bodyPr/>
          <a:lstStyle/>
          <a:p>
            <a:pPr marL="0" indent="0">
              <a:buNone/>
            </a:pPr>
            <a:r>
              <a:rPr lang="en-US" dirty="0" smtClean="0">
                <a:solidFill>
                  <a:schemeClr val="bg1">
                    <a:lumMod val="65000"/>
                  </a:schemeClr>
                </a:solidFill>
                <a:latin typeface="Arial" pitchFamily="34" charset="0"/>
                <a:cs typeface="Arial" pitchFamily="34" charset="0"/>
              </a:rPr>
              <a:t>Leviticus 23:3 </a:t>
            </a:r>
            <a:r>
              <a:rPr lang="en-US" i="1" dirty="0" smtClean="0">
                <a:solidFill>
                  <a:schemeClr val="bg1">
                    <a:lumMod val="65000"/>
                  </a:schemeClr>
                </a:solidFill>
                <a:latin typeface="Arial" pitchFamily="34" charset="0"/>
                <a:cs typeface="Arial" pitchFamily="34" charset="0"/>
              </a:rPr>
              <a:t/>
            </a:r>
            <a:br>
              <a:rPr lang="en-US" i="1"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Six days shall work be done, but on the </a:t>
            </a:r>
            <a:r>
              <a:rPr lang="en-US" dirty="0" smtClean="0">
                <a:solidFill>
                  <a:srgbClr val="F89378"/>
                </a:solidFill>
                <a:latin typeface="Arial" pitchFamily="34" charset="0"/>
                <a:cs typeface="Arial" pitchFamily="34" charset="0"/>
              </a:rPr>
              <a:t>seventh day is a Sabbath of solemn rest</a:t>
            </a:r>
            <a:r>
              <a:rPr lang="en-US" dirty="0" smtClean="0">
                <a:solidFill>
                  <a:schemeClr val="bg1"/>
                </a:solidFill>
                <a:latin typeface="Arial" pitchFamily="34" charset="0"/>
                <a:cs typeface="Arial" pitchFamily="34" charset="0"/>
              </a:rPr>
              <a:t>, a </a:t>
            </a:r>
            <a:r>
              <a:rPr lang="en-US" dirty="0" smtClean="0">
                <a:solidFill>
                  <a:schemeClr val="accent2">
                    <a:lumMod val="60000"/>
                    <a:lumOff val="40000"/>
                  </a:schemeClr>
                </a:solidFill>
                <a:latin typeface="Arial" pitchFamily="34" charset="0"/>
                <a:cs typeface="Arial" pitchFamily="34" charset="0"/>
              </a:rPr>
              <a:t>holy convocation</a:t>
            </a:r>
            <a:r>
              <a:rPr lang="en-US" dirty="0" smtClean="0">
                <a:solidFill>
                  <a:schemeClr val="bg1"/>
                </a:solidFill>
                <a:latin typeface="Arial" pitchFamily="34" charset="0"/>
                <a:cs typeface="Arial" pitchFamily="34" charset="0"/>
              </a:rPr>
              <a:t>. You shall do </a:t>
            </a:r>
            <a:r>
              <a:rPr lang="en-US" dirty="0" smtClean="0">
                <a:solidFill>
                  <a:schemeClr val="accent2">
                    <a:lumMod val="60000"/>
                    <a:lumOff val="40000"/>
                  </a:schemeClr>
                </a:solidFill>
                <a:latin typeface="Arial" pitchFamily="34" charset="0"/>
                <a:cs typeface="Arial" pitchFamily="34" charset="0"/>
              </a:rPr>
              <a:t>no work</a:t>
            </a:r>
            <a:r>
              <a:rPr lang="en-US" dirty="0" smtClean="0">
                <a:solidFill>
                  <a:schemeClr val="bg1"/>
                </a:solidFill>
                <a:latin typeface="Arial" pitchFamily="34" charset="0"/>
                <a:cs typeface="Arial" pitchFamily="34" charset="0"/>
              </a:rPr>
              <a:t>. It is a Sabbath to YHWH </a:t>
            </a:r>
            <a:r>
              <a:rPr lang="en-US" dirty="0" smtClean="0">
                <a:solidFill>
                  <a:schemeClr val="accent2">
                    <a:lumMod val="60000"/>
                    <a:lumOff val="40000"/>
                  </a:schemeClr>
                </a:solidFill>
                <a:latin typeface="Arial" pitchFamily="34" charset="0"/>
                <a:cs typeface="Arial" pitchFamily="34" charset="0"/>
              </a:rPr>
              <a:t>in all your dwelling places</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 </a:t>
            </a:r>
          </a:p>
          <a:p>
            <a:pPr marL="0" indent="0">
              <a:buNone/>
            </a:pPr>
            <a:endParaRPr lang="en-US" dirty="0"/>
          </a:p>
        </p:txBody>
      </p:sp>
      <p:sp>
        <p:nvSpPr>
          <p:cNvPr id="5" name="Title 1"/>
          <p:cNvSpPr txBox="1">
            <a:spLocks/>
          </p:cNvSpPr>
          <p:nvPr/>
        </p:nvSpPr>
        <p:spPr bwMode="auto">
          <a:xfrm>
            <a:off x="5334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4000" kern="0" dirty="0" smtClean="0">
                <a:solidFill>
                  <a:srgbClr val="F89378"/>
                </a:solidFill>
                <a:latin typeface="Arial" panose="020B0604020202020204" pitchFamily="34" charset="0"/>
                <a:cs typeface="Arial" panose="020B0604020202020204" pitchFamily="34" charset="0"/>
              </a:rPr>
              <a:t>The Sabbath</a:t>
            </a:r>
            <a:endParaRPr lang="en-US" sz="4000" kern="0"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27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458200" cy="3657600"/>
          </a:xfrm>
        </p:spPr>
        <p:txBody>
          <a:bodyPr/>
          <a:lstStyle/>
          <a:p>
            <a:pPr marL="0" indent="0">
              <a:buNone/>
            </a:pPr>
            <a:r>
              <a:rPr lang="en-US" i="1" dirty="0" smtClean="0">
                <a:solidFill>
                  <a:schemeClr val="bg1">
                    <a:lumMod val="65000"/>
                  </a:schemeClr>
                </a:solidFill>
                <a:latin typeface="Arial" pitchFamily="34" charset="0"/>
                <a:cs typeface="Arial" pitchFamily="34" charset="0"/>
              </a:rPr>
              <a:t>Genesis 2:2-3 </a:t>
            </a:r>
          </a:p>
          <a:p>
            <a:pPr marL="0" indent="0">
              <a:buNone/>
            </a:pPr>
            <a:r>
              <a:rPr lang="en-US" dirty="0" smtClean="0">
                <a:solidFill>
                  <a:schemeClr val="bg1"/>
                </a:solidFill>
                <a:latin typeface="Arial" pitchFamily="34" charset="0"/>
                <a:cs typeface="Arial" pitchFamily="34" charset="0"/>
              </a:rPr>
              <a:t>And on the seventh day God finished his work that he had done, and he rested on the seventh day from all his work that he had done. So </a:t>
            </a:r>
            <a:r>
              <a:rPr lang="en-US" dirty="0" smtClean="0">
                <a:solidFill>
                  <a:srgbClr val="F89378"/>
                </a:solidFill>
                <a:latin typeface="Arial" pitchFamily="34" charset="0"/>
                <a:cs typeface="Arial" pitchFamily="34" charset="0"/>
              </a:rPr>
              <a:t>God blessed the seventh day and made it </a:t>
            </a:r>
            <a:r>
              <a:rPr lang="en-US" dirty="0" smtClean="0">
                <a:solidFill>
                  <a:srgbClr val="7878DE"/>
                </a:solidFill>
                <a:latin typeface="Arial" pitchFamily="34" charset="0"/>
                <a:cs typeface="Arial" pitchFamily="34" charset="0"/>
              </a:rPr>
              <a:t>holy.  </a:t>
            </a:r>
          </a:p>
          <a:p>
            <a:pPr marL="0" indent="0">
              <a:buNone/>
            </a:pPr>
            <a:endParaRPr lang="en-US" dirty="0"/>
          </a:p>
        </p:txBody>
      </p:sp>
      <p:sp>
        <p:nvSpPr>
          <p:cNvPr id="4" name="Content Placeholder 2"/>
          <p:cNvSpPr txBox="1">
            <a:spLocks/>
          </p:cNvSpPr>
          <p:nvPr/>
        </p:nvSpPr>
        <p:spPr bwMode="auto">
          <a:xfrm>
            <a:off x="439757" y="53340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kern="0" dirty="0">
                <a:solidFill>
                  <a:srgbClr val="7878DE"/>
                </a:solidFill>
                <a:latin typeface="Arial" panose="020B0604020202020204" pitchFamily="34" charset="0"/>
                <a:cs typeface="Arial" panose="020B0604020202020204" pitchFamily="34" charset="0"/>
              </a:rPr>
              <a:t>h</a:t>
            </a:r>
            <a:r>
              <a:rPr lang="en-US" kern="0" dirty="0" smtClean="0">
                <a:solidFill>
                  <a:srgbClr val="7878DE"/>
                </a:solidFill>
                <a:latin typeface="Arial" panose="020B0604020202020204" pitchFamily="34" charset="0"/>
                <a:cs typeface="Arial" panose="020B0604020202020204" pitchFamily="34" charset="0"/>
              </a:rPr>
              <a:t>oly</a:t>
            </a:r>
            <a:r>
              <a:rPr lang="en-US" kern="0" dirty="0" smtClean="0">
                <a:solidFill>
                  <a:schemeClr val="bg1"/>
                </a:solidFill>
                <a:latin typeface="Arial" panose="020B0604020202020204" pitchFamily="34" charset="0"/>
                <a:cs typeface="Arial" panose="020B0604020202020204" pitchFamily="34" charset="0"/>
              </a:rPr>
              <a:t> =  set apart (for YHWH)</a:t>
            </a:r>
          </a:p>
        </p:txBody>
      </p:sp>
      <p:sp>
        <p:nvSpPr>
          <p:cNvPr id="5" name="Title 1"/>
          <p:cNvSpPr>
            <a:spLocks noGrp="1"/>
          </p:cNvSpPr>
          <p:nvPr>
            <p:ph type="title"/>
          </p:nvPr>
        </p:nvSpPr>
        <p:spPr>
          <a:xfrm>
            <a:off x="304800" y="228600"/>
            <a:ext cx="8364557" cy="1143000"/>
          </a:xfrm>
        </p:spPr>
        <p:txBody>
          <a:bodyPr/>
          <a:lstStyle/>
          <a:p>
            <a:pPr algn="l"/>
            <a:r>
              <a:rPr lang="en-US" sz="4000" dirty="0" smtClean="0">
                <a:solidFill>
                  <a:schemeClr val="bg1"/>
                </a:solidFill>
                <a:latin typeface="Arial" panose="020B0604020202020204" pitchFamily="34" charset="0"/>
                <a:cs typeface="Arial" panose="020B0604020202020204" pitchFamily="34" charset="0"/>
              </a:rPr>
              <a:t>Set apart from the very beginning:</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5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1143000"/>
          </a:xfrm>
        </p:spPr>
        <p:txBody>
          <a:bodyPr/>
          <a:lstStyle/>
          <a:p>
            <a:r>
              <a:rPr lang="en-US" sz="4000" dirty="0" smtClean="0">
                <a:solidFill>
                  <a:schemeClr val="bg1"/>
                </a:solidFill>
                <a:latin typeface="Arial" panose="020B0604020202020204" pitchFamily="34" charset="0"/>
                <a:cs typeface="Arial" panose="020B0604020202020204" pitchFamily="34" charset="0"/>
              </a:rPr>
              <a:t>Manna, before the Torah was given:</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1430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16:21–23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Morning </a:t>
            </a:r>
            <a:r>
              <a:rPr lang="en-US" dirty="0">
                <a:solidFill>
                  <a:schemeClr val="bg1"/>
                </a:solidFill>
                <a:latin typeface="Arial" pitchFamily="34" charset="0"/>
                <a:cs typeface="Arial" pitchFamily="34" charset="0"/>
              </a:rPr>
              <a:t>by morning they gathered it, each as much as he could eat; but when the sun grew hot, it melted. </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On the sixth day they gathered twice as much bread, two </a:t>
            </a:r>
            <a:r>
              <a:rPr lang="en-US" dirty="0" err="1">
                <a:solidFill>
                  <a:schemeClr val="bg1"/>
                </a:solidFill>
                <a:latin typeface="Arial" pitchFamily="34" charset="0"/>
                <a:cs typeface="Arial" pitchFamily="34" charset="0"/>
              </a:rPr>
              <a:t>omers</a:t>
            </a:r>
            <a:r>
              <a:rPr lang="en-US" dirty="0">
                <a:solidFill>
                  <a:schemeClr val="bg1"/>
                </a:solidFill>
                <a:latin typeface="Arial" pitchFamily="34" charset="0"/>
                <a:cs typeface="Arial" pitchFamily="34" charset="0"/>
              </a:rPr>
              <a:t> each. And when all the leaders of the congregation came and told Moses, </a:t>
            </a:r>
            <a:r>
              <a:rPr lang="en-US" dirty="0" smtClean="0">
                <a:solidFill>
                  <a:schemeClr val="bg1"/>
                </a:solidFill>
                <a:latin typeface="Arial" pitchFamily="34" charset="0"/>
                <a:cs typeface="Arial" pitchFamily="34" charset="0"/>
              </a:rPr>
              <a:t> he </a:t>
            </a:r>
            <a:r>
              <a:rPr lang="en-US" dirty="0">
                <a:solidFill>
                  <a:schemeClr val="bg1"/>
                </a:solidFill>
                <a:latin typeface="Arial" pitchFamily="34" charset="0"/>
                <a:cs typeface="Arial" pitchFamily="34" charset="0"/>
              </a:rPr>
              <a:t>said to them, “This is what </a:t>
            </a:r>
            <a:r>
              <a:rPr lang="en-US" dirty="0" smtClean="0">
                <a:solidFill>
                  <a:schemeClr val="bg1"/>
                </a:solidFill>
                <a:latin typeface="Arial" pitchFamily="34" charset="0"/>
                <a:cs typeface="Arial" pitchFamily="34" charset="0"/>
              </a:rPr>
              <a:t>YHWH has </a:t>
            </a:r>
            <a:r>
              <a:rPr lang="en-US" dirty="0">
                <a:solidFill>
                  <a:schemeClr val="bg1"/>
                </a:solidFill>
                <a:latin typeface="Arial" pitchFamily="34" charset="0"/>
                <a:cs typeface="Arial" pitchFamily="34" charset="0"/>
              </a:rPr>
              <a:t>commanded: </a:t>
            </a:r>
            <a:r>
              <a:rPr lang="en-US" dirty="0">
                <a:solidFill>
                  <a:srgbClr val="F89378"/>
                </a:solidFill>
                <a:latin typeface="Arial" pitchFamily="34" charset="0"/>
                <a:cs typeface="Arial" pitchFamily="34" charset="0"/>
              </a:rPr>
              <a:t>‘Tomorrow is a day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of </a:t>
            </a:r>
            <a:r>
              <a:rPr lang="en-US" dirty="0">
                <a:solidFill>
                  <a:srgbClr val="F89378"/>
                </a:solidFill>
                <a:latin typeface="Arial" pitchFamily="34" charset="0"/>
                <a:cs typeface="Arial" pitchFamily="34" charset="0"/>
              </a:rPr>
              <a:t>solemn rest, a holy Sabbath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to YHWH.’ </a:t>
            </a:r>
            <a:endParaRPr lang="en-US" dirty="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50688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4114800"/>
          </a:xfrm>
        </p:spPr>
        <p:txBody>
          <a:bodyPr/>
          <a:lstStyle/>
          <a:p>
            <a:pPr marL="0" indent="0">
              <a:buNone/>
            </a:pPr>
            <a:r>
              <a:rPr lang="en-US" dirty="0">
                <a:solidFill>
                  <a:schemeClr val="bg1">
                    <a:lumMod val="65000"/>
                  </a:schemeClr>
                </a:solidFill>
                <a:latin typeface="Arial" pitchFamily="34" charset="0"/>
                <a:cs typeface="Arial" pitchFamily="34" charset="0"/>
              </a:rPr>
              <a:t>Exodus </a:t>
            </a:r>
            <a:r>
              <a:rPr lang="en-US" dirty="0" smtClean="0">
                <a:solidFill>
                  <a:schemeClr val="bg1">
                    <a:lumMod val="65000"/>
                  </a:schemeClr>
                </a:solidFill>
                <a:latin typeface="Arial" pitchFamily="34" charset="0"/>
                <a:cs typeface="Arial" pitchFamily="34" charset="0"/>
              </a:rPr>
              <a:t>16:23–25 </a:t>
            </a:r>
            <a:br>
              <a:rPr lang="en-US"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“Bake </a:t>
            </a:r>
            <a:r>
              <a:rPr lang="en-US" dirty="0">
                <a:solidFill>
                  <a:schemeClr val="bg1"/>
                </a:solidFill>
                <a:latin typeface="Arial" pitchFamily="34" charset="0"/>
                <a:cs typeface="Arial" pitchFamily="34" charset="0"/>
              </a:rPr>
              <a:t>what you will bake and boil what you will boil, and all that is left over lay aside to be kept till the morning</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So they laid it aside till the morning, as Moses commanded them, and it did not stink, and there were no worms in it. M</a:t>
            </a:r>
            <a:r>
              <a:rPr lang="en-US" dirty="0" smtClean="0">
                <a:solidFill>
                  <a:schemeClr val="bg1"/>
                </a:solidFill>
                <a:latin typeface="Arial" pitchFamily="34" charset="0"/>
                <a:cs typeface="Arial" pitchFamily="34" charset="0"/>
              </a:rPr>
              <a:t>oses </a:t>
            </a:r>
            <a:r>
              <a:rPr lang="en-US" dirty="0">
                <a:solidFill>
                  <a:schemeClr val="bg1"/>
                </a:solidFill>
                <a:latin typeface="Arial" pitchFamily="34" charset="0"/>
                <a:cs typeface="Arial" pitchFamily="34" charset="0"/>
              </a:rPr>
              <a:t>said, “Eat it today, </a:t>
            </a:r>
            <a:r>
              <a:rPr lang="en-US" dirty="0">
                <a:solidFill>
                  <a:srgbClr val="F89378"/>
                </a:solidFill>
                <a:latin typeface="Arial" pitchFamily="34" charset="0"/>
                <a:cs typeface="Arial" pitchFamily="34" charset="0"/>
              </a:rPr>
              <a:t>for today is a Sabbath to </a:t>
            </a:r>
            <a:r>
              <a:rPr lang="en-US" dirty="0" smtClean="0">
                <a:solidFill>
                  <a:srgbClr val="F89378"/>
                </a:solidFill>
                <a:latin typeface="Arial" pitchFamily="34" charset="0"/>
                <a:cs typeface="Arial" pitchFamily="34" charset="0"/>
              </a:rPr>
              <a:t>YHWH; </a:t>
            </a:r>
            <a:r>
              <a:rPr lang="en-US" dirty="0">
                <a:solidFill>
                  <a:srgbClr val="F89378"/>
                </a:solidFill>
                <a:latin typeface="Arial" pitchFamily="34" charset="0"/>
                <a:cs typeface="Arial" pitchFamily="34" charset="0"/>
              </a:rPr>
              <a:t>today you will not find it in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the </a:t>
            </a:r>
            <a:r>
              <a:rPr lang="en-US" dirty="0">
                <a:solidFill>
                  <a:srgbClr val="F89378"/>
                </a:solidFill>
                <a:latin typeface="Arial" pitchFamily="34" charset="0"/>
                <a:cs typeface="Arial" pitchFamily="34" charset="0"/>
              </a:rPr>
              <a:t>field. </a:t>
            </a:r>
            <a:endParaRPr lang="en-US" dirty="0" smtClean="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395064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5911</TotalTime>
  <Words>1447</Words>
  <Application>Microsoft Office PowerPoint</Application>
  <PresentationFormat>On-screen Show (4:3)</PresentationFormat>
  <Paragraphs>165</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blank</vt:lpstr>
      <vt:lpstr>Sabbath</vt:lpstr>
      <vt:lpstr>PowerPoint Presentation</vt:lpstr>
      <vt:lpstr>PowerPoint Presentation</vt:lpstr>
      <vt:lpstr>PowerPoint Presentation</vt:lpstr>
      <vt:lpstr>And many such things WE do ??</vt:lpstr>
      <vt:lpstr>The First of the Appointed Times</vt:lpstr>
      <vt:lpstr>Set apart from the very beginning:</vt:lpstr>
      <vt:lpstr>Manna, before the Torah was given:</vt:lpstr>
      <vt:lpstr>PowerPoint Presentation</vt:lpstr>
      <vt:lpstr>PowerPoint Presentation</vt:lpstr>
      <vt:lpstr>The 4th Commandment:</vt:lpstr>
      <vt:lpstr>And what is the reason?</vt:lpstr>
      <vt:lpstr>And after the Torah is given: </vt:lpstr>
      <vt:lpstr>PowerPoint Presentation</vt:lpstr>
      <vt:lpstr>The Sabbath is for Gentiles too:</vt:lpstr>
      <vt:lpstr>The Sabbath is our Blessing:</vt:lpstr>
      <vt:lpstr>A sign that we are set apart:</vt:lpstr>
      <vt:lpstr>An Appointed Time of YHWH</vt:lpstr>
      <vt:lpstr>Seven = a complete cycle</vt:lpstr>
      <vt:lpstr>Seven days of creation</vt:lpstr>
      <vt:lpstr>Seven days of creation</vt:lpstr>
      <vt:lpstr>The Sabbath Rest of Hebrews 4</vt:lpstr>
      <vt:lpstr>The Sabbath</vt:lpstr>
      <vt:lpstr>Did Yeshua break the Sabbath?</vt:lpstr>
      <vt:lpstr>Shammai</vt:lpstr>
      <vt:lpstr>Doing good on the Sabbath</vt:lpstr>
      <vt:lpstr>Plucking grain to eat on Sabbath</vt:lpstr>
      <vt:lpstr>Yeshua is lord of the Sabbath</vt:lpstr>
      <vt:lpstr>Doing good “work” on the Sabbath</vt:lpstr>
      <vt:lpstr>Did Yeshua break the Sabbath?</vt:lpstr>
      <vt:lpstr>Yeshua’s followers kept Sabbath</vt:lpstr>
      <vt:lpstr>Gentile believers were expected to meet on the Sabbath:</vt:lpstr>
      <vt:lpstr>Paul taught on the Sabbath</vt:lpstr>
      <vt:lpstr>It was his custom…</vt:lpstr>
      <vt:lpstr>Did they ever meet on Sunday??</vt:lpstr>
      <vt:lpstr>Saving “firstfruits” each week:</vt:lpstr>
      <vt:lpstr>Paul… Study the context!</vt:lpstr>
      <vt:lpstr>So what happened?</vt:lpstr>
      <vt:lpstr>Jewish – Christian Separation</vt:lpstr>
      <vt:lpstr>Ignatius (~100AD), Syria:</vt:lpstr>
      <vt:lpstr>Justin Martyr (~150AD), Rome:</vt:lpstr>
      <vt:lpstr>Justin Martyr (~150AD), Rome:</vt:lpstr>
      <vt:lpstr>Origin (~300 AD):</vt:lpstr>
      <vt:lpstr>Apostle’s Constitution (4th Century):</vt:lpstr>
      <vt:lpstr>Apostle’s Constitution (4th Century):</vt:lpstr>
      <vt:lpstr>Constantine (~321AD):</vt:lpstr>
      <vt:lpstr>Eusebius (~339 AD):</vt:lpstr>
      <vt:lpstr>Eusebius (~339 AD):</vt:lpstr>
      <vt:lpstr>Council of Laodicea (~364 AD):</vt:lpstr>
      <vt:lpstr>Pope Innocent (~416 AD):</vt:lpstr>
      <vt:lpstr>Socrates Scholasticus (~439 AD):</vt:lpstr>
      <vt:lpstr>Socrates Scholasticus (~439 AD):</vt:lpstr>
      <vt:lpstr>Sozomen (~443 AD):</vt:lpstr>
      <vt:lpstr>Jewish – Christian Separation</vt:lpstr>
      <vt:lpstr>Many such things??</vt:lpstr>
      <vt:lpstr>Do you want to thrive in ministry? </vt:lpstr>
      <vt:lpstr>Steps on the journey toward  Intimacy with YHWH </vt:lpstr>
    </vt:vector>
  </TitlesOfParts>
  <Company>Laidig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 Laidig</dc:creator>
  <cp:lastModifiedBy>Wyn Laidig</cp:lastModifiedBy>
  <cp:revision>244</cp:revision>
  <cp:lastPrinted>2015-08-18T18:29:46Z</cp:lastPrinted>
  <dcterms:created xsi:type="dcterms:W3CDTF">2013-05-08T00:08:14Z</dcterms:created>
  <dcterms:modified xsi:type="dcterms:W3CDTF">2015-08-23T11:24:58Z</dcterms:modified>
</cp:coreProperties>
</file>