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95" r:id="rId2"/>
    <p:sldId id="259" r:id="rId3"/>
    <p:sldId id="309" r:id="rId4"/>
    <p:sldId id="258" r:id="rId5"/>
    <p:sldId id="307" r:id="rId6"/>
    <p:sldId id="260" r:id="rId7"/>
    <p:sldId id="308" r:id="rId8"/>
    <p:sldId id="311" r:id="rId9"/>
    <p:sldId id="312" r:id="rId10"/>
    <p:sldId id="315" r:id="rId11"/>
    <p:sldId id="317" r:id="rId12"/>
    <p:sldId id="320" r:id="rId13"/>
    <p:sldId id="319" r:id="rId14"/>
    <p:sldId id="318" r:id="rId15"/>
    <p:sldId id="316" r:id="rId16"/>
    <p:sldId id="321" r:id="rId17"/>
    <p:sldId id="333" r:id="rId18"/>
    <p:sldId id="322" r:id="rId19"/>
    <p:sldId id="323" r:id="rId20"/>
    <p:sldId id="324" r:id="rId21"/>
    <p:sldId id="314" r:id="rId22"/>
    <p:sldId id="325" r:id="rId23"/>
    <p:sldId id="326" r:id="rId24"/>
    <p:sldId id="327" r:id="rId25"/>
    <p:sldId id="328" r:id="rId26"/>
    <p:sldId id="332" r:id="rId27"/>
    <p:sldId id="330" r:id="rId28"/>
    <p:sldId id="331" r:id="rId29"/>
    <p:sldId id="313" r:id="rId3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378"/>
    <a:srgbClr val="7878DE"/>
    <a:srgbClr val="FF9966"/>
    <a:srgbClr val="582C00"/>
    <a:srgbClr val="663300"/>
    <a:srgbClr val="F56841"/>
    <a:srgbClr val="F48242"/>
    <a:srgbClr val="F06C5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 autoAdjust="0"/>
    <p:restoredTop sz="94680" autoAdjust="0"/>
  </p:normalViewPr>
  <p:slideViewPr>
    <p:cSldViewPr>
      <p:cViewPr>
        <p:scale>
          <a:sx n="90" d="100"/>
          <a:sy n="90" d="100"/>
        </p:scale>
        <p:origin x="-1650" y="-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 smtClean="0"/>
              <a:t>Struggling with Scripture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 smtClean="0"/>
              <a:t>21 August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 smtClean="0"/>
              <a:t>Wyn Laidig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EFAD023-2C09-4CE6-A00C-6F1B4B2A4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8706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 smtClean="0"/>
              <a:t>Struggling with Scripture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 smtClean="0"/>
              <a:t>21 August 2015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 smtClean="0"/>
              <a:t>Wyn Laidig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AD5C731-29E5-4669-97B2-ADD48B32F8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9323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5C731-29E5-4669-97B2-ADD48B32F860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21 August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Wyn Laidig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Struggling with Scripture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321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EA10E-1113-41B3-9A0F-25EF5A23F2C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004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4DF34F-469C-4009-B575-F044D7F69F3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710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32973-7929-41C0-AEC0-C52F4AD31FC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125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86859-9970-42E4-A742-C1F99FE547C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914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5ABE2-0C63-4AC0-9E0F-4D8F4983D39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86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9062B-DF2C-414A-B4CD-CE114BA5B36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58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77956-EBEB-4DFE-98E5-B288F1E6DC4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16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81D7C-D28F-48E7-9741-21A707B5081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933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BCC97-160E-45F3-A7BF-3DA6CF0C4AD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49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7709A-B472-48EE-B05B-832BB7578DB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54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F0E46-8236-4480-9A88-FECD3E6D7CF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384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A6E3512-7D83-4FE9-BD20-32F931E31667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wdl\Documents\Biblical Resources\SA Seminar\torah scro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4069" y="-21771"/>
            <a:ext cx="103276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524000"/>
            <a:ext cx="8534400" cy="3416320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twoPt" dir="t"/>
            </a:scene3d>
            <a:sp3d extrusionH="57150" prstMaterial="plastic">
              <a:bevelT w="38100" h="38100"/>
              <a:bevelB w="82550" h="38100" prst="coolSlant"/>
            </a:sp3d>
          </a:bodyPr>
          <a:lstStyle/>
          <a:p>
            <a:pPr algn="ctr"/>
            <a:r>
              <a:rPr lang="en-US" sz="7200" b="1" dirty="0" smtClean="0">
                <a:ln w="1841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bg2">
                        <a:lumMod val="20000"/>
                        <a:lumOff val="80000"/>
                      </a:schemeClr>
                    </a:gs>
                    <a:gs pos="100000">
                      <a:schemeClr val="accent3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egean" pitchFamily="34" charset="0"/>
                <a:cs typeface="Arial" pitchFamily="34" charset="0"/>
              </a:rPr>
              <a:t>Struggling</a:t>
            </a:r>
            <a:r>
              <a:rPr lang="en-US" sz="7200" b="1" dirty="0">
                <a:ln w="1841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bg2">
                        <a:lumMod val="20000"/>
                        <a:lumOff val="80000"/>
                      </a:schemeClr>
                    </a:gs>
                    <a:gs pos="100000">
                      <a:schemeClr val="accent3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egean" pitchFamily="34" charset="0"/>
                <a:cs typeface="Arial" pitchFamily="34" charset="0"/>
              </a:rPr>
              <a:t/>
            </a:r>
            <a:br>
              <a:rPr lang="en-US" sz="7200" b="1" dirty="0">
                <a:ln w="1841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bg2">
                        <a:lumMod val="20000"/>
                        <a:lumOff val="80000"/>
                      </a:schemeClr>
                    </a:gs>
                    <a:gs pos="100000">
                      <a:schemeClr val="accent3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egean" pitchFamily="34" charset="0"/>
                <a:cs typeface="Arial" pitchFamily="34" charset="0"/>
              </a:rPr>
            </a:br>
            <a:r>
              <a:rPr lang="en-US" sz="7200" b="1" dirty="0" smtClean="0">
                <a:ln w="1841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bg2">
                        <a:lumMod val="20000"/>
                        <a:lumOff val="80000"/>
                      </a:schemeClr>
                    </a:gs>
                    <a:gs pos="100000">
                      <a:schemeClr val="accent3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egean" pitchFamily="34" charset="0"/>
                <a:cs typeface="Arial" pitchFamily="34" charset="0"/>
              </a:rPr>
              <a:t>with</a:t>
            </a:r>
            <a:br>
              <a:rPr lang="en-US" sz="7200" b="1" dirty="0" smtClean="0">
                <a:ln w="1841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bg2">
                        <a:lumMod val="20000"/>
                        <a:lumOff val="80000"/>
                      </a:schemeClr>
                    </a:gs>
                    <a:gs pos="100000">
                      <a:schemeClr val="accent3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egean" pitchFamily="34" charset="0"/>
                <a:cs typeface="Arial" pitchFamily="34" charset="0"/>
              </a:rPr>
            </a:br>
            <a:r>
              <a:rPr lang="en-US" sz="7200" b="1" dirty="0" smtClean="0">
                <a:ln w="1841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bg2">
                        <a:lumMod val="20000"/>
                        <a:lumOff val="80000"/>
                      </a:schemeClr>
                    </a:gs>
                    <a:gs pos="100000">
                      <a:schemeClr val="accent3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egean" pitchFamily="34" charset="0"/>
                <a:cs typeface="Arial" pitchFamily="34" charset="0"/>
              </a:rPr>
              <a:t>Scripture</a:t>
            </a:r>
          </a:p>
        </p:txBody>
      </p:sp>
    </p:spTree>
    <p:extLst>
      <p:ext uri="{BB962C8B-B14F-4D97-AF65-F5344CB8AC3E}">
        <p14:creationId xmlns:p14="http://schemas.microsoft.com/office/powerpoint/2010/main" val="226436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915400" cy="91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does it mean that Yeshua is </a:t>
            </a:r>
            <a:r>
              <a:rPr lang="en-US" dirty="0" smtClean="0">
                <a:solidFill>
                  <a:srgbClr val="F89378"/>
                </a:solidFill>
                <a:latin typeface="Arial" pitchFamily="34" charset="0"/>
                <a:cs typeface="Arial" pitchFamily="34" charset="0"/>
              </a:rPr>
              <a:t>our example? </a:t>
            </a:r>
            <a:endParaRPr lang="en-US" dirty="0">
              <a:solidFill>
                <a:srgbClr val="F8937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81000" y="1447800"/>
            <a:ext cx="8229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1 Corinthians 11:1</a:t>
            </a:r>
          </a:p>
          <a:p>
            <a:pPr marL="0" indent="0">
              <a:buFontTx/>
              <a:buNone/>
            </a:pPr>
            <a:r>
              <a:rPr lang="en-US" kern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 imitators of me, as I am of Christ.</a:t>
            </a:r>
          </a:p>
          <a:p>
            <a:pPr marL="0" indent="0">
              <a:buFontTx/>
              <a:buNone/>
            </a:pPr>
            <a:endParaRPr lang="en-US" kern="0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3581400"/>
            <a:ext cx="8229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 smtClean="0">
                <a:solidFill>
                  <a:srgbClr val="F89378"/>
                </a:solidFill>
                <a:latin typeface="Arial" pitchFamily="34" charset="0"/>
                <a:cs typeface="Arial" pitchFamily="34" charset="0"/>
              </a:rPr>
              <a:t>How did Yeshua live?</a:t>
            </a:r>
          </a:p>
          <a:p>
            <a:pPr marL="0" indent="0">
              <a:buFontTx/>
              <a:buNone/>
            </a:pPr>
            <a:r>
              <a:rPr lang="en-US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According to Torah!</a:t>
            </a:r>
          </a:p>
          <a:p>
            <a:pPr marL="0" indent="0" algn="r">
              <a:buFontTx/>
              <a:buNone/>
            </a:pPr>
            <a:endParaRPr lang="en-US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6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" y="304800"/>
            <a:ext cx="8915400" cy="1219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</a:t>
            </a:r>
            <a:r>
              <a:rPr lang="en-US" dirty="0" smtClean="0">
                <a:solidFill>
                  <a:srgbClr val="F89378"/>
                </a:solidFill>
                <a:latin typeface="Arial" pitchFamily="34" charset="0"/>
                <a:cs typeface="Arial" pitchFamily="34" charset="0"/>
              </a:rPr>
              <a:t>traditions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do we keep that are </a:t>
            </a:r>
            <a:b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F89378"/>
                </a:solidFill>
                <a:latin typeface="Arial" pitchFamily="34" charset="0"/>
                <a:cs typeface="Arial" pitchFamily="34" charset="0"/>
              </a:rPr>
              <a:t>contrary to the commands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God? </a:t>
            </a:r>
            <a:endParaRPr lang="en-US" dirty="0">
              <a:solidFill>
                <a:srgbClr val="F8937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" y="1600200"/>
            <a:ext cx="8229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Mark 7:6–7 </a:t>
            </a:r>
            <a:br>
              <a:rPr lang="en-US" kern="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 said to them, “Well did Isaiah prophesy of you hypocrites, as it is written, “ ‘This people honors me with their lips, but their heart is far from me; </a:t>
            </a:r>
            <a:r>
              <a:rPr lang="en-US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vain do they worship me, </a:t>
            </a:r>
            <a:r>
              <a:rPr lang="en-US" kern="0" dirty="0">
                <a:solidFill>
                  <a:srgbClr val="7878DE"/>
                </a:solidFill>
                <a:latin typeface="Arial" pitchFamily="34" charset="0"/>
                <a:cs typeface="Arial" pitchFamily="34" charset="0"/>
              </a:rPr>
              <a:t>teaching as doctrines the commandments of men</a:t>
            </a:r>
            <a:r>
              <a:rPr lang="en-US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.’ ”</a:t>
            </a:r>
            <a:endParaRPr lang="en-US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45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915400" cy="1219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Yeshua speaks to the Pharisees – the conservative guardians of His Word!</a:t>
            </a:r>
            <a:endParaRPr lang="en-US" dirty="0">
              <a:solidFill>
                <a:srgbClr val="F8937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" y="2057400"/>
            <a:ext cx="8229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Mark </a:t>
            </a:r>
            <a:r>
              <a:rPr lang="en-US" kern="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7:8–9 </a:t>
            </a:r>
            <a:br>
              <a:rPr lang="en-US" kern="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kern="0" dirty="0" smtClean="0">
                <a:solidFill>
                  <a:srgbClr val="F89378"/>
                </a:solidFill>
                <a:latin typeface="Arial" pitchFamily="34" charset="0"/>
                <a:cs typeface="Arial" pitchFamily="34" charset="0"/>
              </a:rPr>
              <a:t>“You </a:t>
            </a:r>
            <a:r>
              <a:rPr lang="en-US" kern="0" dirty="0">
                <a:solidFill>
                  <a:srgbClr val="F89378"/>
                </a:solidFill>
                <a:latin typeface="Arial" pitchFamily="34" charset="0"/>
                <a:cs typeface="Arial" pitchFamily="34" charset="0"/>
              </a:rPr>
              <a:t>leave the commandment of God and hold to the tradition of men</a:t>
            </a:r>
            <a:r>
              <a:rPr lang="en-US" kern="0" dirty="0" smtClean="0">
                <a:solidFill>
                  <a:srgbClr val="F89378"/>
                </a:solidFill>
                <a:latin typeface="Arial" pitchFamily="34" charset="0"/>
                <a:cs typeface="Arial" pitchFamily="34" charset="0"/>
              </a:rPr>
              <a:t>.” </a:t>
            </a:r>
            <a:r>
              <a:rPr lang="en-US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 said to them, “You have a fine way of rejecting the commandment of God in order to establish your tradition! </a:t>
            </a:r>
            <a:endParaRPr lang="en-US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35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81000" y="533400"/>
            <a:ext cx="8229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Mark </a:t>
            </a:r>
            <a:r>
              <a:rPr lang="en-US" kern="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7:10-13 </a:t>
            </a:r>
            <a:br>
              <a:rPr lang="en-US" kern="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Moses said, ‘Honor your father and your mother’; and, ‘Whoever reviles father or mother must surely die.’ </a:t>
            </a:r>
            <a:r>
              <a:rPr lang="en-US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But you say, ‘If a man tells his father or his mother, “Whatever you would have gained from me is Corban” ’ (that is, given to God</a:t>
            </a:r>
            <a:r>
              <a:rPr lang="en-US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— </a:t>
            </a:r>
            <a:r>
              <a:rPr lang="en-US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then you no longer permit him to do anything for his father or mother, </a:t>
            </a:r>
            <a:r>
              <a:rPr lang="en-US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thus </a:t>
            </a:r>
            <a:r>
              <a:rPr lang="en-US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making void the word of God by your tradition that you have handed down. </a:t>
            </a:r>
            <a:r>
              <a:rPr lang="en-US" kern="0" dirty="0">
                <a:solidFill>
                  <a:srgbClr val="F89378"/>
                </a:solidFill>
                <a:latin typeface="Arial" pitchFamily="34" charset="0"/>
                <a:cs typeface="Arial" pitchFamily="34" charset="0"/>
              </a:rPr>
              <a:t>And many such things you do</a:t>
            </a:r>
            <a:r>
              <a:rPr lang="en-US" kern="0" dirty="0" smtClean="0">
                <a:solidFill>
                  <a:srgbClr val="F89378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kern="0" dirty="0">
              <a:solidFill>
                <a:srgbClr val="F89378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7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915400" cy="1219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Were Yeshua’s expectation for Gentiles</a:t>
            </a:r>
            <a:b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different than for the Jews?</a:t>
            </a:r>
            <a:endParaRPr lang="en-US" dirty="0">
              <a:solidFill>
                <a:srgbClr val="F8937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" y="18288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Matthew </a:t>
            </a:r>
            <a:r>
              <a:rPr lang="en-US" kern="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28:19–20</a:t>
            </a:r>
            <a:br>
              <a:rPr lang="en-US" kern="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 </a:t>
            </a:r>
            <a:r>
              <a:rPr lang="en-US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therefore and make disciples </a:t>
            </a:r>
            <a:r>
              <a:rPr lang="en-US" kern="0" dirty="0">
                <a:solidFill>
                  <a:srgbClr val="F89378"/>
                </a:solidFill>
                <a:latin typeface="Arial" pitchFamily="34" charset="0"/>
                <a:cs typeface="Arial" pitchFamily="34" charset="0"/>
              </a:rPr>
              <a:t>of all nations</a:t>
            </a:r>
            <a:r>
              <a:rPr lang="en-US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baptizing them in the name of the Father and of the Son and of the Holy Spirit, </a:t>
            </a:r>
            <a:r>
              <a:rPr lang="en-US" kern="0" dirty="0" smtClean="0">
                <a:solidFill>
                  <a:srgbClr val="F89378"/>
                </a:solidFill>
                <a:latin typeface="Arial" pitchFamily="34" charset="0"/>
                <a:cs typeface="Arial" pitchFamily="34" charset="0"/>
              </a:rPr>
              <a:t>teaching </a:t>
            </a:r>
            <a:r>
              <a:rPr lang="en-US" kern="0" dirty="0">
                <a:solidFill>
                  <a:srgbClr val="F89378"/>
                </a:solidFill>
                <a:latin typeface="Arial" pitchFamily="34" charset="0"/>
                <a:cs typeface="Arial" pitchFamily="34" charset="0"/>
              </a:rPr>
              <a:t>them to observe all that I have commanded you</a:t>
            </a:r>
            <a:r>
              <a:rPr lang="en-US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13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4300" y="381000"/>
            <a:ext cx="8915400" cy="1219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Are the commands of Yeshua </a:t>
            </a:r>
            <a:r>
              <a:rPr lang="en-US" dirty="0" smtClean="0">
                <a:solidFill>
                  <a:srgbClr val="F89378"/>
                </a:solidFill>
                <a:latin typeface="Arial" pitchFamily="34" charset="0"/>
                <a:cs typeface="Arial" pitchFamily="34" charset="0"/>
              </a:rPr>
              <a:t>different </a:t>
            </a:r>
            <a:br>
              <a:rPr lang="en-US" dirty="0" smtClean="0">
                <a:solidFill>
                  <a:srgbClr val="F89378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than the commands of God? </a:t>
            </a:r>
            <a:endParaRPr lang="en-US" dirty="0">
              <a:solidFill>
                <a:srgbClr val="F89378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800" y="3352800"/>
            <a:ext cx="85058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Was Yeshua giving us </a:t>
            </a:r>
            <a:r>
              <a:rPr lang="en-US" kern="0" dirty="0" smtClean="0">
                <a:solidFill>
                  <a:srgbClr val="F89378"/>
                </a:solidFill>
                <a:latin typeface="Arial" pitchFamily="34" charset="0"/>
                <a:cs typeface="Arial" pitchFamily="34" charset="0"/>
              </a:rPr>
              <a:t>new and different </a:t>
            </a:r>
            <a:br>
              <a:rPr lang="en-US" kern="0" dirty="0" smtClean="0">
                <a:solidFill>
                  <a:srgbClr val="F89378"/>
                </a:solidFill>
                <a:latin typeface="Arial" pitchFamily="34" charset="0"/>
                <a:cs typeface="Arial" pitchFamily="34" charset="0"/>
              </a:rPr>
            </a:br>
            <a:r>
              <a:rPr lang="en-US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commands or was he teaching how to properly obey the commands of God? </a:t>
            </a:r>
            <a:endParaRPr lang="en-US" kern="0" dirty="0">
              <a:solidFill>
                <a:srgbClr val="F89378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14400" y="1600200"/>
            <a:ext cx="6705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John 14:15 </a:t>
            </a:r>
            <a:br>
              <a:rPr lang="en-US" kern="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If you love me, you will </a:t>
            </a:r>
            <a:r>
              <a:rPr lang="en-US" kern="0" dirty="0" smtClean="0">
                <a:solidFill>
                  <a:srgbClr val="F89378"/>
                </a:solidFill>
                <a:latin typeface="Arial" pitchFamily="34" charset="0"/>
                <a:cs typeface="Arial" pitchFamily="34" charset="0"/>
              </a:rPr>
              <a:t>keep my commandments.</a:t>
            </a:r>
          </a:p>
          <a:p>
            <a:pPr marL="0" indent="0">
              <a:buFontTx/>
              <a:buNone/>
            </a:pPr>
            <a:endParaRPr lang="en-US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4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4582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John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15:10–13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If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keep </a:t>
            </a:r>
            <a:r>
              <a:rPr lang="en-US" dirty="0">
                <a:solidFill>
                  <a:srgbClr val="F89378"/>
                </a:solidFill>
                <a:latin typeface="Arial" pitchFamily="34" charset="0"/>
                <a:cs typeface="Arial" pitchFamily="34" charset="0"/>
              </a:rPr>
              <a:t>my commandments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you will abide in my love, just as I have kept </a:t>
            </a:r>
            <a:r>
              <a:rPr lang="en-US" dirty="0">
                <a:solidFill>
                  <a:srgbClr val="F89378"/>
                </a:solidFill>
                <a:latin typeface="Arial" pitchFamily="34" charset="0"/>
                <a:cs typeface="Arial" pitchFamily="34" charset="0"/>
              </a:rPr>
              <a:t>my Father’s commandments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abide in his love.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These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things I have spoken to you, that my joy may be in you, and that your joy may be full.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89378"/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dirty="0">
                <a:solidFill>
                  <a:srgbClr val="F89378"/>
                </a:solidFill>
                <a:latin typeface="Arial" pitchFamily="34" charset="0"/>
                <a:cs typeface="Arial" pitchFamily="34" charset="0"/>
              </a:rPr>
              <a:t>is my commandment, that you love one another as I have loved you.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Greater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love has no one than this, that someone lay down his life for his friends.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70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6477000" cy="1752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Lev 19:18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shall l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ove your neighbor as yourself.  I am YHWH.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2514600"/>
            <a:ext cx="8077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Yeshua: </a:t>
            </a:r>
            <a:b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rgbClr val="F89378"/>
                </a:solidFill>
                <a:latin typeface="Arial" pitchFamily="34" charset="0"/>
                <a:cs typeface="Arial" pitchFamily="34" charset="0"/>
              </a:rPr>
              <a:t>“This </a:t>
            </a:r>
            <a:r>
              <a:rPr lang="en-US" sz="3200" dirty="0">
                <a:solidFill>
                  <a:srgbClr val="F89378"/>
                </a:solidFill>
                <a:latin typeface="Arial" pitchFamily="34" charset="0"/>
                <a:cs typeface="Arial" pitchFamily="34" charset="0"/>
              </a:rPr>
              <a:t>is my commandment, that you love one another </a:t>
            </a:r>
            <a:r>
              <a:rPr lang="en-US" sz="3200" dirty="0">
                <a:solidFill>
                  <a:srgbClr val="7878DE"/>
                </a:solidFill>
                <a:latin typeface="Arial" pitchFamily="34" charset="0"/>
                <a:cs typeface="Arial" pitchFamily="34" charset="0"/>
              </a:rPr>
              <a:t>as I have loved you</a:t>
            </a:r>
            <a:r>
              <a:rPr lang="en-US" sz="3200" dirty="0" smtClean="0">
                <a:solidFill>
                  <a:srgbClr val="7878DE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Greater love has no one than this, that someone lay down his life for his friends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.”</a:t>
            </a:r>
            <a:r>
              <a:rPr lang="en-US" sz="3200" dirty="0" smtClean="0">
                <a:solidFill>
                  <a:srgbClr val="7878DE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006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4582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1 John 3:21–22 </a:t>
            </a:r>
            <a:br>
              <a:rPr lang="en-US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Beloved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if our heart does not condemn us, </a:t>
            </a:r>
            <a:r>
              <a:rPr lang="en-US" dirty="0">
                <a:solidFill>
                  <a:srgbClr val="F89378"/>
                </a:solidFill>
                <a:latin typeface="Arial" pitchFamily="34" charset="0"/>
                <a:cs typeface="Arial" pitchFamily="34" charset="0"/>
              </a:rPr>
              <a:t>we have confidence before God;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whatever we ask we receive from him, </a:t>
            </a:r>
            <a:r>
              <a:rPr lang="en-US" dirty="0">
                <a:solidFill>
                  <a:srgbClr val="F89378"/>
                </a:solidFill>
                <a:latin typeface="Arial" pitchFamily="34" charset="0"/>
                <a:cs typeface="Arial" pitchFamily="34" charset="0"/>
              </a:rPr>
              <a:t>because we keep his </a:t>
            </a:r>
            <a:r>
              <a:rPr lang="en-US" dirty="0" smtClean="0">
                <a:solidFill>
                  <a:srgbClr val="7878DE"/>
                </a:solidFill>
                <a:latin typeface="Arial" pitchFamily="34" charset="0"/>
                <a:cs typeface="Arial" pitchFamily="34" charset="0"/>
              </a:rPr>
              <a:t>[Gods] </a:t>
            </a:r>
            <a:r>
              <a:rPr lang="en-US" dirty="0" smtClean="0">
                <a:solidFill>
                  <a:srgbClr val="F89378"/>
                </a:solidFill>
                <a:latin typeface="Arial" pitchFamily="34" charset="0"/>
                <a:cs typeface="Arial" pitchFamily="34" charset="0"/>
              </a:rPr>
              <a:t>commandments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do what pleases him.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99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4582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1 John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5:2-3</a:t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we know that we love the children of God, when we love God and obey his commandments. </a:t>
            </a:r>
            <a:r>
              <a:rPr lang="en-US" dirty="0" smtClean="0">
                <a:solidFill>
                  <a:srgbClr val="F89378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dirty="0">
                <a:solidFill>
                  <a:srgbClr val="F89378"/>
                </a:solidFill>
                <a:latin typeface="Arial" pitchFamily="34" charset="0"/>
                <a:cs typeface="Arial" pitchFamily="34" charset="0"/>
              </a:rPr>
              <a:t>this is the love of God, that we keep his </a:t>
            </a:r>
            <a:r>
              <a:rPr lang="en-US" dirty="0" smtClean="0">
                <a:solidFill>
                  <a:srgbClr val="7878DE"/>
                </a:solidFill>
                <a:latin typeface="Arial" pitchFamily="34" charset="0"/>
                <a:cs typeface="Arial" pitchFamily="34" charset="0"/>
              </a:rPr>
              <a:t>[Gods] </a:t>
            </a:r>
            <a:r>
              <a:rPr lang="en-US" dirty="0" smtClean="0">
                <a:solidFill>
                  <a:srgbClr val="F89378"/>
                </a:solidFill>
                <a:latin typeface="Arial" pitchFamily="34" charset="0"/>
                <a:cs typeface="Arial" pitchFamily="34" charset="0"/>
              </a:rPr>
              <a:t>commandments</a:t>
            </a:r>
            <a:r>
              <a:rPr lang="en-US" dirty="0">
                <a:solidFill>
                  <a:srgbClr val="F89378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his commandments are not burdensome.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4582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89378"/>
                </a:solidFill>
                <a:latin typeface="Arial" pitchFamily="34" charset="0"/>
                <a:cs typeface="Arial" pitchFamily="34" charset="0"/>
              </a:rPr>
              <a:t>Names have meaning. 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They often indicate purpose or destiny.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647825"/>
            <a:ext cx="518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>
                <a:solidFill>
                  <a:srgbClr val="F89378"/>
                </a:solidFill>
                <a:latin typeface="Arial" pitchFamily="34" charset="0"/>
                <a:cs typeface="Arial" pitchFamily="34" charset="0"/>
              </a:rPr>
              <a:t>Israel = “struggle with God”</a:t>
            </a: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90895" y="2667000"/>
            <a:ext cx="7696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are Gentiles “grafted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in” to the olive tree of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Israel.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22828" y="3810000"/>
            <a:ext cx="7696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are sojourners / foreigners who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are attached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Israel.</a:t>
            </a:r>
          </a:p>
        </p:txBody>
      </p:sp>
    </p:spTree>
    <p:extLst>
      <p:ext uri="{BB962C8B-B14F-4D97-AF65-F5344CB8AC3E}">
        <p14:creationId xmlns:p14="http://schemas.microsoft.com/office/powerpoint/2010/main" val="55727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915400" cy="1219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89378"/>
                </a:solidFill>
                <a:latin typeface="Arial" pitchFamily="34" charset="0"/>
                <a:cs typeface="Arial" pitchFamily="34" charset="0"/>
              </a:rPr>
              <a:t>Should we eat “clean”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 </a:t>
            </a:r>
            <a:b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did Yeshua do away with all that?</a:t>
            </a:r>
            <a:endParaRPr lang="en-US" dirty="0">
              <a:solidFill>
                <a:srgbClr val="F8937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Mark 7:18–20 </a:t>
            </a:r>
            <a:r>
              <a:rPr lang="en-US" kern="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kern="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 said to them, “Then are you also without understanding? Do you not see that whatever goes into a person from outside cannot defile him, </a:t>
            </a:r>
            <a:r>
              <a:rPr lang="en-US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since </a:t>
            </a:r>
            <a:r>
              <a:rPr lang="en-US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 enters not his heart but his stomach, and is expelled?” (Thus </a:t>
            </a:r>
            <a:r>
              <a:rPr lang="en-US" strike="sngStrike" kern="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he </a:t>
            </a:r>
            <a:r>
              <a:rPr lang="en-US" strike="sngStrike" kern="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declared</a:t>
            </a:r>
            <a:r>
              <a:rPr lang="en-US" kern="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 </a:t>
            </a:r>
            <a:r>
              <a:rPr lang="en-US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foods clean.) </a:t>
            </a:r>
            <a:r>
              <a:rPr lang="en-US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 said, “What comes out </a:t>
            </a:r>
            <a:r>
              <a:rPr lang="en-US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person is what defiles him.</a:t>
            </a:r>
          </a:p>
        </p:txBody>
      </p:sp>
    </p:spTree>
    <p:extLst>
      <p:ext uri="{BB962C8B-B14F-4D97-AF65-F5344CB8AC3E}">
        <p14:creationId xmlns:p14="http://schemas.microsoft.com/office/powerpoint/2010/main" val="226667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685800"/>
            <a:ext cx="7848600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 to the Mishnah, excrement is not ritually impure though it may be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offensive. This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surprising judgment may be the key to Jesus’ argument. With a droll twist Jesus argues that if food defiles a person, why is it not regarded as impure when it winds up in the latrine—at least according to the tradition of the Pharisees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(NIV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Commentary)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83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4582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Acts 10:13–16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there came a voice to him: “Rise, Peter; kill and eat.”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But Peter said, “By no means, Lord; for I have never eaten anything that is common or unclean.”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voice came to him again a second time, </a:t>
            </a:r>
            <a:r>
              <a:rPr lang="en-US" dirty="0">
                <a:solidFill>
                  <a:srgbClr val="F89378"/>
                </a:solidFill>
                <a:latin typeface="Arial" pitchFamily="34" charset="0"/>
                <a:cs typeface="Arial" pitchFamily="34" charset="0"/>
              </a:rPr>
              <a:t>“What God has made clean, do not call common.” 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happened three times, and the thing was taken up at once to heaven.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38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458200" cy="3124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Acts 10:28 </a:t>
            </a:r>
            <a:br>
              <a:rPr lang="en-US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 said to them, “You yourselves know how unlawful it is for a Jew to associate with or to visit anyone of another nation, but </a:t>
            </a:r>
            <a:r>
              <a:rPr lang="en-US" dirty="0">
                <a:solidFill>
                  <a:srgbClr val="F89378"/>
                </a:solidFill>
                <a:latin typeface="Arial" pitchFamily="34" charset="0"/>
                <a:cs typeface="Arial" pitchFamily="34" charset="0"/>
              </a:rPr>
              <a:t>God has shown me that I should not call any person common or unclean.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" y="3733800"/>
            <a:ext cx="84582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Acts </a:t>
            </a:r>
            <a:r>
              <a:rPr lang="en-US" kern="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11:12</a:t>
            </a:r>
            <a:br>
              <a:rPr lang="en-US" kern="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Spirit told me to go with them, making no distinction. </a:t>
            </a:r>
          </a:p>
          <a:p>
            <a:pPr marL="0" indent="0">
              <a:buFontTx/>
              <a:buNone/>
            </a:pPr>
            <a:endParaRPr lang="en-US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01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"/>
            <a:ext cx="8458200" cy="60960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Acts 10:44–47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While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Peter was still saying these things, </a:t>
            </a:r>
            <a:r>
              <a:rPr lang="en-US" dirty="0">
                <a:solidFill>
                  <a:srgbClr val="F89378"/>
                </a:solidFill>
                <a:latin typeface="Arial" pitchFamily="34" charset="0"/>
                <a:cs typeface="Arial" pitchFamily="34" charset="0"/>
              </a:rPr>
              <a:t>the Holy Spirit fell on all who heard the word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the believers from </a:t>
            </a:r>
            <a:r>
              <a:rPr lang="en-US" dirty="0">
                <a:solidFill>
                  <a:srgbClr val="7878DE"/>
                </a:solidFill>
                <a:latin typeface="Arial" pitchFamily="34" charset="0"/>
                <a:cs typeface="Arial" pitchFamily="34" charset="0"/>
              </a:rPr>
              <a:t>among the circumcised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who had come with Peter were amazed, because the gift of the Holy Spirit was poured out </a:t>
            </a:r>
            <a:r>
              <a:rPr lang="en-US" dirty="0">
                <a:solidFill>
                  <a:srgbClr val="F89378"/>
                </a:solidFill>
                <a:latin typeface="Arial" pitchFamily="34" charset="0"/>
                <a:cs typeface="Arial" pitchFamily="34" charset="0"/>
              </a:rPr>
              <a:t>even on the Gentiles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they were hearing them speaking in tongues and extolling God. Then Peter declared,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Can anyone withhold water for baptizing these people, who have received the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Holy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Spirit just as we have?”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52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458200" cy="60960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Acts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11:16–18</a:t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remembered the word of the Lord, how he said, ‘</a:t>
            </a:r>
            <a:r>
              <a:rPr lang="en-US" dirty="0">
                <a:solidFill>
                  <a:srgbClr val="F89378"/>
                </a:solidFill>
                <a:latin typeface="Arial" pitchFamily="34" charset="0"/>
                <a:cs typeface="Arial" pitchFamily="34" charset="0"/>
              </a:rPr>
              <a:t>John baptized with water, but you will be baptized with the Holy Spirit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.’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If then God gave the same gift to them as he gave to us when we believed in the Lord Jesus Christ, who was I that I could stand in God’s way?”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When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they heard these things </a:t>
            </a:r>
            <a:r>
              <a:rPr lang="en-US" dirty="0">
                <a:solidFill>
                  <a:srgbClr val="7878DE"/>
                </a:solidFill>
                <a:latin typeface="Arial" pitchFamily="34" charset="0"/>
                <a:cs typeface="Arial" pitchFamily="34" charset="0"/>
              </a:rPr>
              <a:t>they fell silent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And they glorified God, saying, “</a:t>
            </a:r>
            <a:r>
              <a:rPr lang="en-US" dirty="0">
                <a:solidFill>
                  <a:srgbClr val="F89378"/>
                </a:solidFill>
                <a:latin typeface="Arial" pitchFamily="34" charset="0"/>
                <a:cs typeface="Arial" pitchFamily="34" charset="0"/>
              </a:rPr>
              <a:t>Then to the Gentiles also God has granted </a:t>
            </a:r>
            <a:r>
              <a:rPr lang="en-US" dirty="0" smtClean="0">
                <a:solidFill>
                  <a:srgbClr val="F8937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F89378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F89378"/>
                </a:solidFill>
                <a:latin typeface="Arial" pitchFamily="34" charset="0"/>
                <a:cs typeface="Arial" pitchFamily="34" charset="0"/>
              </a:rPr>
              <a:t>repentance </a:t>
            </a:r>
            <a:r>
              <a:rPr lang="en-US" dirty="0">
                <a:solidFill>
                  <a:srgbClr val="F89378"/>
                </a:solidFill>
                <a:latin typeface="Arial" pitchFamily="34" charset="0"/>
                <a:cs typeface="Arial" pitchFamily="34" charset="0"/>
              </a:rPr>
              <a:t>that leads to life.”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44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866900" y="962025"/>
            <a:ext cx="518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>
                <a:solidFill>
                  <a:srgbClr val="F89378"/>
                </a:solidFill>
                <a:latin typeface="Arial" pitchFamily="34" charset="0"/>
                <a:cs typeface="Arial" pitchFamily="34" charset="0"/>
              </a:rPr>
              <a:t>Israel = “struggle with God”</a:t>
            </a: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2057400"/>
            <a:ext cx="8458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 are supposed to be struggling with God!</a:t>
            </a:r>
            <a:br>
              <a:rPr lang="en-US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 is how we fulfill our purpose, our destiny.</a:t>
            </a:r>
            <a:endParaRPr lang="en-US" kern="0" dirty="0" smtClean="0">
              <a:solidFill>
                <a:schemeClr val="bg1"/>
              </a:solidFill>
            </a:endParaRPr>
          </a:p>
          <a:p>
            <a:pPr marL="0" indent="0">
              <a:buFontTx/>
              <a:buNone/>
            </a:pPr>
            <a:endParaRPr lang="en-US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1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153400" cy="1143000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want to thrive in ministry? 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43100"/>
            <a:ext cx="8458200" cy="4114800"/>
          </a:xfrm>
        </p:spPr>
        <p:txBody>
          <a:bodyPr/>
          <a:lstStyle/>
          <a:p>
            <a:r>
              <a:rPr lang="en-US" dirty="0" smtClean="0">
                <a:solidFill>
                  <a:srgbClr val="7878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Re-examine your traditions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light of Scripture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Struggle with Scripture!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F8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</a:t>
            </a:r>
            <a:r>
              <a:rPr lang="en-US" dirty="0">
                <a:solidFill>
                  <a:srgbClr val="F8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Text, Live the Text, </a:t>
            </a:r>
            <a:r>
              <a:rPr lang="en-US" dirty="0" smtClean="0">
                <a:solidFill>
                  <a:srgbClr val="F8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dirty="0">
                <a:solidFill>
                  <a:srgbClr val="F8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Text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62000" y="83820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/>
              </a:defRPr>
            </a:lvl9pPr>
          </a:lstStyle>
          <a:p>
            <a:pPr algn="l"/>
            <a:r>
              <a:rPr lang="en-US" sz="4000" kern="0" dirty="0" smtClean="0">
                <a:solidFill>
                  <a:srgbClr val="F8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life??</a:t>
            </a:r>
            <a:endParaRPr lang="en-US" sz="4000" kern="0" dirty="0">
              <a:solidFill>
                <a:srgbClr val="F893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72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p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153400" cy="2819400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 on the journey</a:t>
            </a:r>
            <a:b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 </a:t>
            </a:r>
            <a:b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solidFill>
                  <a:srgbClr val="F8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Intimacy with YHWH </a:t>
            </a:r>
            <a:endParaRPr lang="en-US" sz="4000" dirty="0">
              <a:solidFill>
                <a:srgbClr val="F893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04800" y="2819400"/>
            <a:ext cx="8153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/>
              </a:defRPr>
            </a:lvl9pPr>
          </a:lstStyle>
          <a:p>
            <a:r>
              <a:rPr lang="en-US" sz="40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Israel</a:t>
            </a:r>
            <a:br>
              <a:rPr lang="en-US" sz="40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kern="0" dirty="0" smtClean="0">
                <a:solidFill>
                  <a:srgbClr val="7878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“Struggle with God”</a:t>
            </a:r>
            <a:endParaRPr lang="en-US" sz="4000" kern="0" dirty="0">
              <a:solidFill>
                <a:srgbClr val="7878D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93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John 5:2–3 (ESV)</a:t>
            </a:r>
          </a:p>
          <a:p>
            <a:r>
              <a:rPr lang="en-US" dirty="0"/>
              <a:t>2 By this we know that we love the children of God, when we love God and obey his commandments. 3 For this is the love of God, that we keep his commandments. And his commandments are not burdensome.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47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76550"/>
            <a:ext cx="8229600" cy="91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is the role of </a:t>
            </a:r>
            <a:r>
              <a:rPr lang="en-US" dirty="0" smtClean="0">
                <a:solidFill>
                  <a:srgbClr val="7878DE"/>
                </a:solidFill>
                <a:latin typeface="Arial" pitchFamily="34" charset="0"/>
                <a:cs typeface="Arial" pitchFamily="34" charset="0"/>
              </a:rPr>
              <a:t> the Old Testament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81000" y="381000"/>
            <a:ext cx="8458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 smtClean="0">
                <a:solidFill>
                  <a:srgbClr val="F89378"/>
                </a:solidFill>
                <a:latin typeface="Arial" pitchFamily="34" charset="0"/>
                <a:cs typeface="Arial" pitchFamily="34" charset="0"/>
              </a:rPr>
              <a:t>We are supposed to be struggling with God!</a:t>
            </a:r>
            <a:br>
              <a:rPr lang="en-US" kern="0" dirty="0" smtClean="0">
                <a:solidFill>
                  <a:srgbClr val="F89378"/>
                </a:solidFill>
                <a:latin typeface="Arial" pitchFamily="34" charset="0"/>
                <a:cs typeface="Arial" pitchFamily="34" charset="0"/>
              </a:rPr>
            </a:br>
            <a:r>
              <a:rPr lang="en-US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 is how we fulfill our purpose, our destiny.</a:t>
            </a:r>
            <a:endParaRPr lang="en-US" kern="0" dirty="0" smtClean="0">
              <a:solidFill>
                <a:schemeClr val="bg1"/>
              </a:solidFill>
            </a:endParaRPr>
          </a:p>
          <a:p>
            <a:pPr marL="0" indent="0">
              <a:buFontTx/>
              <a:buNone/>
            </a:pPr>
            <a:endParaRPr lang="en-US" kern="0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1905000"/>
            <a:ext cx="8991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do </a:t>
            </a:r>
            <a:r>
              <a:rPr lang="en-US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 apply the </a:t>
            </a:r>
            <a:r>
              <a:rPr lang="en-US" kern="0" dirty="0" smtClean="0">
                <a:solidFill>
                  <a:srgbClr val="7878DE"/>
                </a:solidFill>
                <a:latin typeface="Arial" pitchFamily="34" charset="0"/>
                <a:cs typeface="Arial" pitchFamily="34" charset="0"/>
              </a:rPr>
              <a:t>Scriptures</a:t>
            </a:r>
            <a:r>
              <a:rPr lang="en-US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en-US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Tx/>
              <a:buNone/>
            </a:pPr>
            <a:endParaRPr lang="en-US" kern="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00050" y="38100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does the </a:t>
            </a:r>
            <a:r>
              <a:rPr lang="en-US" kern="0" dirty="0" smtClean="0">
                <a:solidFill>
                  <a:srgbClr val="7878DE"/>
                </a:solidFill>
                <a:latin typeface="Arial" pitchFamily="34" charset="0"/>
                <a:cs typeface="Arial" pitchFamily="34" charset="0"/>
              </a:rPr>
              <a:t>Torah</a:t>
            </a:r>
            <a:r>
              <a:rPr lang="en-US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apply to us today?</a:t>
            </a:r>
          </a:p>
        </p:txBody>
      </p:sp>
    </p:spTree>
    <p:extLst>
      <p:ext uri="{BB962C8B-B14F-4D97-AF65-F5344CB8AC3E}">
        <p14:creationId xmlns:p14="http://schemas.microsoft.com/office/powerpoint/2010/main" val="342301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10600" cy="6400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Matthew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5:17–19</a:t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not think that I have come to abolish the Law or the Prophets;</a:t>
            </a:r>
            <a:r>
              <a:rPr lang="en-US" dirty="0">
                <a:solidFill>
                  <a:srgbClr val="F89378"/>
                </a:solidFill>
                <a:latin typeface="Arial" pitchFamily="34" charset="0"/>
                <a:cs typeface="Arial" pitchFamily="34" charset="0"/>
              </a:rPr>
              <a:t> I have not come to abolish them but to fulfill them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truly, I say to you, until heaven and earth pass away, </a:t>
            </a:r>
            <a:r>
              <a:rPr lang="en-US" dirty="0">
                <a:solidFill>
                  <a:srgbClr val="F89378"/>
                </a:solidFill>
                <a:latin typeface="Arial" pitchFamily="34" charset="0"/>
                <a:cs typeface="Arial" pitchFamily="34" charset="0"/>
              </a:rPr>
              <a:t>not an iota, not a dot, will pass from the Law until all is accomplished.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Therefore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whoever relaxes one of the least of these commandments and teaches others to do the same will be called least in the kingdom of heaven, but </a:t>
            </a:r>
            <a:r>
              <a:rPr lang="en-US" dirty="0">
                <a:solidFill>
                  <a:srgbClr val="F89378"/>
                </a:solidFill>
                <a:latin typeface="Arial" pitchFamily="34" charset="0"/>
                <a:cs typeface="Arial" pitchFamily="34" charset="0"/>
              </a:rPr>
              <a:t>whoever does them and teaches them will be called great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the kingdom of heaven.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83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228600"/>
            <a:ext cx="8610600" cy="22860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2 Timothy 3:16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878DE"/>
                </a:solidFill>
                <a:latin typeface="Arial" pitchFamily="34" charset="0"/>
                <a:cs typeface="Arial" pitchFamily="34" charset="0"/>
              </a:rPr>
              <a:t>All </a:t>
            </a:r>
            <a:r>
              <a:rPr lang="en-US" dirty="0">
                <a:solidFill>
                  <a:srgbClr val="7878DE"/>
                </a:solidFill>
                <a:latin typeface="Arial" pitchFamily="34" charset="0"/>
                <a:cs typeface="Arial" pitchFamily="34" charset="0"/>
              </a:rPr>
              <a:t>Scripture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 breathed out by God and profitable for teaching, for reproof, for correction, and for training </a:t>
            </a:r>
            <a:r>
              <a:rPr lang="en-US" dirty="0">
                <a:solidFill>
                  <a:srgbClr val="F89378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dirty="0" smtClean="0">
                <a:solidFill>
                  <a:srgbClr val="F89378"/>
                </a:solidFill>
                <a:latin typeface="Arial" pitchFamily="34" charset="0"/>
                <a:cs typeface="Arial" pitchFamily="34" charset="0"/>
              </a:rPr>
              <a:t>righteousness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" y="2895600"/>
            <a:ext cx="8610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Deuteronomy 6:25</a:t>
            </a:r>
            <a:br>
              <a:rPr lang="en-US" kern="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 will be </a:t>
            </a:r>
            <a:r>
              <a:rPr lang="en-US" kern="0" dirty="0">
                <a:solidFill>
                  <a:srgbClr val="F89378"/>
                </a:solidFill>
                <a:latin typeface="Arial" pitchFamily="34" charset="0"/>
                <a:cs typeface="Arial" pitchFamily="34" charset="0"/>
              </a:rPr>
              <a:t>righteousness for us</a:t>
            </a:r>
            <a:r>
              <a:rPr lang="en-US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if we are careful to </a:t>
            </a:r>
            <a:r>
              <a:rPr lang="en-US" kern="0" dirty="0">
                <a:solidFill>
                  <a:srgbClr val="7878DE"/>
                </a:solidFill>
                <a:latin typeface="Arial" pitchFamily="34" charset="0"/>
                <a:cs typeface="Arial" pitchFamily="34" charset="0"/>
              </a:rPr>
              <a:t>do all this commandment </a:t>
            </a:r>
            <a:r>
              <a:rPr lang="en-US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before YHWH our </a:t>
            </a:r>
            <a:r>
              <a:rPr lang="en-US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God, as he has commanded us</a:t>
            </a:r>
            <a:r>
              <a:rPr lang="en-US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31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3124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Romans 3:28-31</a:t>
            </a:r>
            <a:br>
              <a:rPr lang="en-US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hold that one is </a:t>
            </a:r>
            <a:r>
              <a:rPr lang="en-US" dirty="0">
                <a:solidFill>
                  <a:srgbClr val="7878DE"/>
                </a:solidFill>
                <a:latin typeface="Arial" pitchFamily="34" charset="0"/>
                <a:cs typeface="Arial" pitchFamily="34" charset="0"/>
              </a:rPr>
              <a:t>justified by faith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apart from works of the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law…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 we then overthrow the law by this faith? By no means! On the contrary, </a:t>
            </a:r>
            <a:r>
              <a:rPr lang="en-US" dirty="0" smtClean="0">
                <a:solidFill>
                  <a:srgbClr val="F89378"/>
                </a:solidFill>
                <a:latin typeface="Arial" pitchFamily="34" charset="0"/>
                <a:cs typeface="Arial" pitchFamily="34" charset="0"/>
              </a:rPr>
              <a:t>we uphold the law.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3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1295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did it mean for Yeshua to </a:t>
            </a:r>
            <a:r>
              <a:rPr lang="en-US" dirty="0" smtClean="0">
                <a:solidFill>
                  <a:srgbClr val="F89378"/>
                </a:solidFill>
                <a:latin typeface="Arial" pitchFamily="34" charset="0"/>
                <a:cs typeface="Arial" pitchFamily="34" charset="0"/>
              </a:rPr>
              <a:t>never sin?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is sin defined?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" y="2209800"/>
            <a:ext cx="8229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Hebrews 4:15 </a:t>
            </a:r>
            <a:br>
              <a:rPr lang="en-US" kern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kern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we do not have a high priest who is unable to sympathize with our weaknesses, but one who in every respect has been tempted as we are, </a:t>
            </a:r>
            <a:r>
              <a:rPr lang="en-US" kern="0" smtClean="0">
                <a:solidFill>
                  <a:srgbClr val="F89378"/>
                </a:solidFill>
                <a:latin typeface="Arial" pitchFamily="34" charset="0"/>
                <a:cs typeface="Arial" pitchFamily="34" charset="0"/>
              </a:rPr>
              <a:t>yet without sin.</a:t>
            </a:r>
          </a:p>
          <a:p>
            <a:pPr marL="0" indent="0">
              <a:buFontTx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41542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3124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1 John 3:4–7 </a:t>
            </a:r>
            <a:br>
              <a:rPr lang="en-US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Everyone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who makes a practice of sinning also practices lawlessness; </a:t>
            </a:r>
            <a:r>
              <a:rPr lang="en-US" dirty="0">
                <a:solidFill>
                  <a:srgbClr val="7878DE"/>
                </a:solidFill>
                <a:latin typeface="Arial" pitchFamily="34" charset="0"/>
                <a:cs typeface="Arial" pitchFamily="34" charset="0"/>
              </a:rPr>
              <a:t>sin is lawlessness.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know that he appeared in order to take away sins, and </a:t>
            </a:r>
            <a:r>
              <a:rPr lang="en-US" dirty="0">
                <a:solidFill>
                  <a:srgbClr val="F89378"/>
                </a:solidFill>
                <a:latin typeface="Arial" pitchFamily="34" charset="0"/>
                <a:cs typeface="Arial" pitchFamily="34" charset="0"/>
              </a:rPr>
              <a:t>in him there is no sin.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 one who abides in him keeps on sinning; no one who keeps on sinning has either seen him or known him.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Little children, let no one deceive you. </a:t>
            </a:r>
            <a:r>
              <a:rPr lang="en-US" dirty="0">
                <a:solidFill>
                  <a:srgbClr val="F89378"/>
                </a:solidFill>
                <a:latin typeface="Arial" pitchFamily="34" charset="0"/>
                <a:cs typeface="Arial" pitchFamily="34" charset="0"/>
              </a:rPr>
              <a:t>Whoever practices </a:t>
            </a:r>
            <a:r>
              <a:rPr lang="en-US" dirty="0">
                <a:solidFill>
                  <a:srgbClr val="7878DE"/>
                </a:solidFill>
                <a:latin typeface="Arial" pitchFamily="34" charset="0"/>
                <a:cs typeface="Arial" pitchFamily="34" charset="0"/>
              </a:rPr>
              <a:t>righteousness</a:t>
            </a:r>
            <a:r>
              <a:rPr lang="en-US" dirty="0">
                <a:solidFill>
                  <a:srgbClr val="F89378"/>
                </a:solidFill>
                <a:latin typeface="Arial" pitchFamily="34" charset="0"/>
                <a:cs typeface="Arial" pitchFamily="34" charset="0"/>
              </a:rPr>
              <a:t> is righteous, as he is righteous.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54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3124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1 Peter 2:21–22 </a:t>
            </a:r>
            <a:br>
              <a:rPr lang="en-US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this you have been called, because Christ also suffered for you, </a:t>
            </a:r>
            <a:r>
              <a:rPr lang="en-US" dirty="0">
                <a:solidFill>
                  <a:srgbClr val="F89378"/>
                </a:solidFill>
                <a:latin typeface="Arial" pitchFamily="34" charset="0"/>
                <a:cs typeface="Arial" pitchFamily="34" charset="0"/>
              </a:rPr>
              <a:t>leaving you an example, so that you might follow in his steps. </a:t>
            </a:r>
            <a:r>
              <a:rPr lang="en-US" dirty="0" smtClean="0">
                <a:solidFill>
                  <a:srgbClr val="7878DE"/>
                </a:solidFill>
                <a:latin typeface="Arial" pitchFamily="34" charset="0"/>
                <a:cs typeface="Arial" pitchFamily="34" charset="0"/>
              </a:rPr>
              <a:t>He </a:t>
            </a:r>
            <a:r>
              <a:rPr lang="en-US" dirty="0">
                <a:solidFill>
                  <a:srgbClr val="7878DE"/>
                </a:solidFill>
                <a:latin typeface="Arial" pitchFamily="34" charset="0"/>
                <a:cs typeface="Arial" pitchFamily="34" charset="0"/>
              </a:rPr>
              <a:t>committed no sin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neither was deceit found in his mouth.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30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4011</TotalTime>
  <Words>490</Words>
  <Application>Microsoft Office PowerPoint</Application>
  <PresentationFormat>On-screen Show (4:3)</PresentationFormat>
  <Paragraphs>65</Paragraphs>
  <Slides>29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 you want to thrive in ministry? </vt:lpstr>
      <vt:lpstr>Steps on the journey toward  Intimacy with YHWH </vt:lpstr>
      <vt:lpstr>PowerPoint Presentation</vt:lpstr>
    </vt:vector>
  </TitlesOfParts>
  <Company>Laidig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Wyn Laidig</dc:creator>
  <cp:lastModifiedBy>Wyn Laidig</cp:lastModifiedBy>
  <cp:revision>208</cp:revision>
  <cp:lastPrinted>2015-08-18T18:28:08Z</cp:lastPrinted>
  <dcterms:created xsi:type="dcterms:W3CDTF">2013-05-08T00:08:14Z</dcterms:created>
  <dcterms:modified xsi:type="dcterms:W3CDTF">2015-08-19T15:25:11Z</dcterms:modified>
</cp:coreProperties>
</file>