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1"/>
  </p:notesMasterIdLst>
  <p:handoutMasterIdLst>
    <p:handoutMasterId r:id="rId72"/>
  </p:handoutMasterIdLst>
  <p:sldIdLst>
    <p:sldId id="295" r:id="rId2"/>
    <p:sldId id="467" r:id="rId3"/>
    <p:sldId id="472" r:id="rId4"/>
    <p:sldId id="468" r:id="rId5"/>
    <p:sldId id="469" r:id="rId6"/>
    <p:sldId id="470" r:id="rId7"/>
    <p:sldId id="514" r:id="rId8"/>
    <p:sldId id="471" r:id="rId9"/>
    <p:sldId id="473" r:id="rId10"/>
    <p:sldId id="474" r:id="rId11"/>
    <p:sldId id="475" r:id="rId12"/>
    <p:sldId id="476" r:id="rId13"/>
    <p:sldId id="477" r:id="rId14"/>
    <p:sldId id="429" r:id="rId15"/>
    <p:sldId id="478" r:id="rId16"/>
    <p:sldId id="479" r:id="rId17"/>
    <p:sldId id="480" r:id="rId18"/>
    <p:sldId id="481" r:id="rId19"/>
    <p:sldId id="482" r:id="rId20"/>
    <p:sldId id="483" r:id="rId21"/>
    <p:sldId id="484" r:id="rId22"/>
    <p:sldId id="485" r:id="rId23"/>
    <p:sldId id="486" r:id="rId24"/>
    <p:sldId id="487" r:id="rId25"/>
    <p:sldId id="488" r:id="rId26"/>
    <p:sldId id="529" r:id="rId27"/>
    <p:sldId id="489" r:id="rId28"/>
    <p:sldId id="490" r:id="rId29"/>
    <p:sldId id="502" r:id="rId30"/>
    <p:sldId id="491" r:id="rId31"/>
    <p:sldId id="492" r:id="rId32"/>
    <p:sldId id="495" r:id="rId33"/>
    <p:sldId id="494" r:id="rId34"/>
    <p:sldId id="497" r:id="rId35"/>
    <p:sldId id="496" r:id="rId36"/>
    <p:sldId id="501" r:id="rId37"/>
    <p:sldId id="500" r:id="rId38"/>
    <p:sldId id="498" r:id="rId39"/>
    <p:sldId id="499" r:id="rId40"/>
    <p:sldId id="530" r:id="rId41"/>
    <p:sldId id="503" r:id="rId42"/>
    <p:sldId id="433" r:id="rId43"/>
    <p:sldId id="504" r:id="rId44"/>
    <p:sldId id="505" r:id="rId45"/>
    <p:sldId id="506" r:id="rId46"/>
    <p:sldId id="507" r:id="rId47"/>
    <p:sldId id="531" r:id="rId48"/>
    <p:sldId id="532" r:id="rId49"/>
    <p:sldId id="533" r:id="rId50"/>
    <p:sldId id="508" r:id="rId51"/>
    <p:sldId id="510" r:id="rId52"/>
    <p:sldId id="513" r:id="rId53"/>
    <p:sldId id="509" r:id="rId54"/>
    <p:sldId id="512" r:id="rId55"/>
    <p:sldId id="523" r:id="rId56"/>
    <p:sldId id="524" r:id="rId57"/>
    <p:sldId id="528" r:id="rId58"/>
    <p:sldId id="525" r:id="rId59"/>
    <p:sldId id="526" r:id="rId60"/>
    <p:sldId id="527" r:id="rId61"/>
    <p:sldId id="517" r:id="rId62"/>
    <p:sldId id="518" r:id="rId63"/>
    <p:sldId id="519" r:id="rId64"/>
    <p:sldId id="520" r:id="rId65"/>
    <p:sldId id="521" r:id="rId66"/>
    <p:sldId id="515" r:id="rId67"/>
    <p:sldId id="516" r:id="rId68"/>
    <p:sldId id="534" r:id="rId69"/>
    <p:sldId id="425" r:id="rId70"/>
  </p:sldIdLst>
  <p:sldSz cx="9144000" cy="6858000" type="screen4x3"/>
  <p:notesSz cx="7315200" cy="9601200"/>
  <p:defaultTextStyle>
    <a:defPPr>
      <a:defRPr lang="en-US"/>
    </a:defPPr>
    <a:lvl1pPr algn="l" rtl="0" eaLnBrk="0" fontAlgn="base" hangingPunct="0">
      <a:spcBef>
        <a:spcPct val="0"/>
      </a:spcBef>
      <a:spcAft>
        <a:spcPct val="0"/>
      </a:spcAft>
      <a:defRPr sz="2400" kern="1200">
        <a:solidFill>
          <a:schemeClr val="tx1"/>
        </a:solidFill>
        <a:latin typeface="Times New Roman"/>
        <a:ea typeface="+mn-ea"/>
        <a:cs typeface="+mn-cs"/>
      </a:defRPr>
    </a:lvl1pPr>
    <a:lvl2pPr marL="457200" algn="l" rtl="0" eaLnBrk="0" fontAlgn="base" hangingPunct="0">
      <a:spcBef>
        <a:spcPct val="0"/>
      </a:spcBef>
      <a:spcAft>
        <a:spcPct val="0"/>
      </a:spcAft>
      <a:defRPr sz="2400" kern="1200">
        <a:solidFill>
          <a:schemeClr val="tx1"/>
        </a:solidFill>
        <a:latin typeface="Times New Roman"/>
        <a:ea typeface="+mn-ea"/>
        <a:cs typeface="+mn-cs"/>
      </a:defRPr>
    </a:lvl2pPr>
    <a:lvl3pPr marL="914400" algn="l" rtl="0" eaLnBrk="0" fontAlgn="base" hangingPunct="0">
      <a:spcBef>
        <a:spcPct val="0"/>
      </a:spcBef>
      <a:spcAft>
        <a:spcPct val="0"/>
      </a:spcAft>
      <a:defRPr sz="2400" kern="1200">
        <a:solidFill>
          <a:schemeClr val="tx1"/>
        </a:solidFill>
        <a:latin typeface="Times New Roman"/>
        <a:ea typeface="+mn-ea"/>
        <a:cs typeface="+mn-cs"/>
      </a:defRPr>
    </a:lvl3pPr>
    <a:lvl4pPr marL="1371600" algn="l" rtl="0" eaLnBrk="0" fontAlgn="base" hangingPunct="0">
      <a:spcBef>
        <a:spcPct val="0"/>
      </a:spcBef>
      <a:spcAft>
        <a:spcPct val="0"/>
      </a:spcAft>
      <a:defRPr sz="2400" kern="1200">
        <a:solidFill>
          <a:schemeClr val="tx1"/>
        </a:solidFill>
        <a:latin typeface="Times New Roman"/>
        <a:ea typeface="+mn-ea"/>
        <a:cs typeface="+mn-cs"/>
      </a:defRPr>
    </a:lvl4pPr>
    <a:lvl5pPr marL="1828800" algn="l" rtl="0" eaLnBrk="0" fontAlgn="base" hangingPunct="0">
      <a:spcBef>
        <a:spcPct val="0"/>
      </a:spcBef>
      <a:spcAft>
        <a:spcPct val="0"/>
      </a:spcAft>
      <a:defRPr sz="2400" kern="1200">
        <a:solidFill>
          <a:schemeClr val="tx1"/>
        </a:solidFill>
        <a:latin typeface="Times New Roman"/>
        <a:ea typeface="+mn-ea"/>
        <a:cs typeface="+mn-cs"/>
      </a:defRPr>
    </a:lvl5pPr>
    <a:lvl6pPr marL="2286000" algn="l" defTabSz="914400" rtl="0" eaLnBrk="1" latinLnBrk="0" hangingPunct="1">
      <a:defRPr sz="2400" kern="1200">
        <a:solidFill>
          <a:schemeClr val="tx1"/>
        </a:solidFill>
        <a:latin typeface="Times New Roman"/>
        <a:ea typeface="+mn-ea"/>
        <a:cs typeface="+mn-cs"/>
      </a:defRPr>
    </a:lvl6pPr>
    <a:lvl7pPr marL="2743200" algn="l" defTabSz="914400" rtl="0" eaLnBrk="1" latinLnBrk="0" hangingPunct="1">
      <a:defRPr sz="2400" kern="1200">
        <a:solidFill>
          <a:schemeClr val="tx1"/>
        </a:solidFill>
        <a:latin typeface="Times New Roman"/>
        <a:ea typeface="+mn-ea"/>
        <a:cs typeface="+mn-cs"/>
      </a:defRPr>
    </a:lvl7pPr>
    <a:lvl8pPr marL="3200400" algn="l" defTabSz="914400" rtl="0" eaLnBrk="1" latinLnBrk="0" hangingPunct="1">
      <a:defRPr sz="2400" kern="1200">
        <a:solidFill>
          <a:schemeClr val="tx1"/>
        </a:solidFill>
        <a:latin typeface="Times New Roman"/>
        <a:ea typeface="+mn-ea"/>
        <a:cs typeface="+mn-cs"/>
      </a:defRPr>
    </a:lvl8pPr>
    <a:lvl9pPr marL="3657600" algn="l" defTabSz="914400" rtl="0" eaLnBrk="1" latinLnBrk="0" hangingPunct="1">
      <a:defRPr sz="2400" kern="1200">
        <a:solidFill>
          <a:schemeClr val="tx1"/>
        </a:solidFill>
        <a:latin typeface="Times New Roman"/>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9378"/>
    <a:srgbClr val="7878DE"/>
    <a:srgbClr val="FF9966"/>
    <a:srgbClr val="582C00"/>
    <a:srgbClr val="663300"/>
    <a:srgbClr val="F56841"/>
    <a:srgbClr val="F48242"/>
    <a:srgbClr val="F06C56"/>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9" autoAdjust="0"/>
    <p:restoredTop sz="94680" autoAdjust="0"/>
  </p:normalViewPr>
  <p:slideViewPr>
    <p:cSldViewPr>
      <p:cViewPr>
        <p:scale>
          <a:sx n="70" d="100"/>
          <a:sy n="70" d="100"/>
        </p:scale>
        <p:origin x="-1422" y="-58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r>
              <a:rPr lang="en-US" smtClean="0"/>
              <a:t>Old &amp; New Covenants</a:t>
            </a:r>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r>
              <a:rPr lang="en-US" smtClean="0"/>
              <a:t>21 August 2015</a:t>
            </a:r>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r>
              <a:rPr lang="en-US" smtClean="0"/>
              <a:t>Wyn Laidig</a:t>
            </a:r>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18D8395F-EB3A-44B0-86BA-C0710AD52FCD}" type="slidenum">
              <a:rPr lang="en-US" smtClean="0"/>
              <a:t>‹#›</a:t>
            </a:fld>
            <a:endParaRPr lang="en-US"/>
          </a:p>
        </p:txBody>
      </p:sp>
    </p:spTree>
    <p:extLst>
      <p:ext uri="{BB962C8B-B14F-4D97-AF65-F5344CB8AC3E}">
        <p14:creationId xmlns:p14="http://schemas.microsoft.com/office/powerpoint/2010/main" val="4254328457"/>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r>
              <a:rPr lang="en-US" smtClean="0"/>
              <a:t>Old &amp; New Covenants</a:t>
            </a:r>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r>
              <a:rPr lang="en-US" smtClean="0"/>
              <a:t>21 August 2015</a:t>
            </a:r>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r>
              <a:rPr lang="en-US" smtClean="0"/>
              <a:t>Wyn Laidig</a:t>
            </a:r>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4AD5C731-29E5-4669-97B2-ADD48B32F860}" type="slidenum">
              <a:rPr lang="en-US" smtClean="0"/>
              <a:t>‹#›</a:t>
            </a:fld>
            <a:endParaRPr lang="en-US" dirty="0"/>
          </a:p>
        </p:txBody>
      </p:sp>
    </p:spTree>
    <p:extLst>
      <p:ext uri="{BB962C8B-B14F-4D97-AF65-F5344CB8AC3E}">
        <p14:creationId xmlns:p14="http://schemas.microsoft.com/office/powerpoint/2010/main" val="2463932381"/>
      </p:ext>
    </p:extLst>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AD5C731-29E5-4669-97B2-ADD48B32F860}" type="slidenum">
              <a:rPr lang="en-US" smtClean="0"/>
              <a:t>1</a:t>
            </a:fld>
            <a:endParaRPr lang="en-US" dirty="0"/>
          </a:p>
        </p:txBody>
      </p:sp>
      <p:sp>
        <p:nvSpPr>
          <p:cNvPr id="5" name="Date Placeholder 4"/>
          <p:cNvSpPr>
            <a:spLocks noGrp="1"/>
          </p:cNvSpPr>
          <p:nvPr>
            <p:ph type="dt" idx="11"/>
          </p:nvPr>
        </p:nvSpPr>
        <p:spPr/>
        <p:txBody>
          <a:bodyPr/>
          <a:lstStyle/>
          <a:p>
            <a:r>
              <a:rPr lang="en-US" smtClean="0"/>
              <a:t>21 August 2015</a:t>
            </a:r>
            <a:endParaRPr lang="en-US" dirty="0"/>
          </a:p>
        </p:txBody>
      </p:sp>
      <p:sp>
        <p:nvSpPr>
          <p:cNvPr id="6" name="Footer Placeholder 5"/>
          <p:cNvSpPr>
            <a:spLocks noGrp="1"/>
          </p:cNvSpPr>
          <p:nvPr>
            <p:ph type="ftr" sz="quarter" idx="12"/>
          </p:nvPr>
        </p:nvSpPr>
        <p:spPr/>
        <p:txBody>
          <a:bodyPr/>
          <a:lstStyle/>
          <a:p>
            <a:r>
              <a:rPr lang="en-US" smtClean="0"/>
              <a:t>Wyn Laidig</a:t>
            </a:r>
            <a:endParaRPr lang="en-US" dirty="0"/>
          </a:p>
        </p:txBody>
      </p:sp>
      <p:sp>
        <p:nvSpPr>
          <p:cNvPr id="7" name="Header Placeholder 6"/>
          <p:cNvSpPr>
            <a:spLocks noGrp="1"/>
          </p:cNvSpPr>
          <p:nvPr>
            <p:ph type="hdr" sz="quarter" idx="13"/>
          </p:nvPr>
        </p:nvSpPr>
        <p:spPr/>
        <p:txBody>
          <a:bodyPr/>
          <a:lstStyle/>
          <a:p>
            <a:r>
              <a:rPr lang="en-US" smtClean="0"/>
              <a:t>Old &amp; New Covenants</a:t>
            </a:r>
            <a:endParaRPr lang="en-US" dirty="0"/>
          </a:p>
        </p:txBody>
      </p:sp>
    </p:spTree>
    <p:extLst>
      <p:ext uri="{BB962C8B-B14F-4D97-AF65-F5344CB8AC3E}">
        <p14:creationId xmlns:p14="http://schemas.microsoft.com/office/powerpoint/2010/main" val="42610748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7EDEA10E-1113-41B3-9A0F-25EF5A23F2CE}" type="slidenum">
              <a:rPr lang="en-US"/>
              <a:pPr/>
              <a:t>‹#›</a:t>
            </a:fld>
            <a:endParaRPr lang="en-US" dirty="0"/>
          </a:p>
        </p:txBody>
      </p:sp>
    </p:spTree>
    <p:extLst>
      <p:ext uri="{BB962C8B-B14F-4D97-AF65-F5344CB8AC3E}">
        <p14:creationId xmlns:p14="http://schemas.microsoft.com/office/powerpoint/2010/main" val="36080044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2A4DF34F-469C-4009-B575-F044D7F69F3D}" type="slidenum">
              <a:rPr lang="en-US"/>
              <a:pPr/>
              <a:t>‹#›</a:t>
            </a:fld>
            <a:endParaRPr lang="en-US" dirty="0"/>
          </a:p>
        </p:txBody>
      </p:sp>
    </p:spTree>
    <p:extLst>
      <p:ext uri="{BB962C8B-B14F-4D97-AF65-F5344CB8AC3E}">
        <p14:creationId xmlns:p14="http://schemas.microsoft.com/office/powerpoint/2010/main" val="8697102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24A32973-7929-41C0-AEC0-C52F4AD31FC4}" type="slidenum">
              <a:rPr lang="en-US"/>
              <a:pPr/>
              <a:t>‹#›</a:t>
            </a:fld>
            <a:endParaRPr lang="en-US" dirty="0"/>
          </a:p>
        </p:txBody>
      </p:sp>
    </p:spTree>
    <p:extLst>
      <p:ext uri="{BB962C8B-B14F-4D97-AF65-F5344CB8AC3E}">
        <p14:creationId xmlns:p14="http://schemas.microsoft.com/office/powerpoint/2010/main" val="15841258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C1286859-9970-42E4-A742-C1F99FE547C6}" type="slidenum">
              <a:rPr lang="en-US"/>
              <a:pPr/>
              <a:t>‹#›</a:t>
            </a:fld>
            <a:endParaRPr lang="en-US" dirty="0"/>
          </a:p>
        </p:txBody>
      </p:sp>
    </p:spTree>
    <p:extLst>
      <p:ext uri="{BB962C8B-B14F-4D97-AF65-F5344CB8AC3E}">
        <p14:creationId xmlns:p14="http://schemas.microsoft.com/office/powerpoint/2010/main" val="31139145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1255ABE2-0C63-4AC0-9E0F-4D8F4983D39A}" type="slidenum">
              <a:rPr lang="en-US"/>
              <a:pPr/>
              <a:t>‹#›</a:t>
            </a:fld>
            <a:endParaRPr lang="en-US" dirty="0"/>
          </a:p>
        </p:txBody>
      </p:sp>
    </p:spTree>
    <p:extLst>
      <p:ext uri="{BB962C8B-B14F-4D97-AF65-F5344CB8AC3E}">
        <p14:creationId xmlns:p14="http://schemas.microsoft.com/office/powerpoint/2010/main" val="12288691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50C9062B-DF2C-414A-B4CD-CE114BA5B36A}" type="slidenum">
              <a:rPr lang="en-US"/>
              <a:pPr/>
              <a:t>‹#›</a:t>
            </a:fld>
            <a:endParaRPr lang="en-US" dirty="0"/>
          </a:p>
        </p:txBody>
      </p:sp>
    </p:spTree>
    <p:extLst>
      <p:ext uri="{BB962C8B-B14F-4D97-AF65-F5344CB8AC3E}">
        <p14:creationId xmlns:p14="http://schemas.microsoft.com/office/powerpoint/2010/main" val="20325888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dirty="0"/>
          </a:p>
        </p:txBody>
      </p:sp>
      <p:sp>
        <p:nvSpPr>
          <p:cNvPr id="8" name="Footer Placeholder 7"/>
          <p:cNvSpPr>
            <a:spLocks noGrp="1"/>
          </p:cNvSpPr>
          <p:nvPr>
            <p:ph type="ftr" sz="quarter" idx="11"/>
          </p:nvPr>
        </p:nvSpPr>
        <p:spPr/>
        <p:txBody>
          <a:bodyPr/>
          <a:lstStyle>
            <a:lvl1pPr>
              <a:defRPr/>
            </a:lvl1pPr>
          </a:lstStyle>
          <a:p>
            <a:endParaRPr lang="en-US" dirty="0"/>
          </a:p>
        </p:txBody>
      </p:sp>
      <p:sp>
        <p:nvSpPr>
          <p:cNvPr id="9" name="Slide Number Placeholder 8"/>
          <p:cNvSpPr>
            <a:spLocks noGrp="1"/>
          </p:cNvSpPr>
          <p:nvPr>
            <p:ph type="sldNum" sz="quarter" idx="12"/>
          </p:nvPr>
        </p:nvSpPr>
        <p:spPr/>
        <p:txBody>
          <a:bodyPr/>
          <a:lstStyle>
            <a:lvl1pPr>
              <a:defRPr/>
            </a:lvl1pPr>
          </a:lstStyle>
          <a:p>
            <a:fld id="{39977956-EBEB-4DFE-98E5-B288F1E6DC4E}" type="slidenum">
              <a:rPr lang="en-US"/>
              <a:pPr/>
              <a:t>‹#›</a:t>
            </a:fld>
            <a:endParaRPr lang="en-US" dirty="0"/>
          </a:p>
        </p:txBody>
      </p:sp>
    </p:spTree>
    <p:extLst>
      <p:ext uri="{BB962C8B-B14F-4D97-AF65-F5344CB8AC3E}">
        <p14:creationId xmlns:p14="http://schemas.microsoft.com/office/powerpoint/2010/main" val="23278161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dirty="0"/>
          </a:p>
        </p:txBody>
      </p:sp>
      <p:sp>
        <p:nvSpPr>
          <p:cNvPr id="4" name="Footer Placeholder 3"/>
          <p:cNvSpPr>
            <a:spLocks noGrp="1"/>
          </p:cNvSpPr>
          <p:nvPr>
            <p:ph type="ftr" sz="quarter" idx="11"/>
          </p:nvPr>
        </p:nvSpPr>
        <p:spPr/>
        <p:txBody>
          <a:bodyPr/>
          <a:lstStyle>
            <a:lvl1pPr>
              <a:defRPr/>
            </a:lvl1pPr>
          </a:lstStyle>
          <a:p>
            <a:endParaRPr lang="en-US" dirty="0"/>
          </a:p>
        </p:txBody>
      </p:sp>
      <p:sp>
        <p:nvSpPr>
          <p:cNvPr id="5" name="Slide Number Placeholder 4"/>
          <p:cNvSpPr>
            <a:spLocks noGrp="1"/>
          </p:cNvSpPr>
          <p:nvPr>
            <p:ph type="sldNum" sz="quarter" idx="12"/>
          </p:nvPr>
        </p:nvSpPr>
        <p:spPr/>
        <p:txBody>
          <a:bodyPr/>
          <a:lstStyle>
            <a:lvl1pPr>
              <a:defRPr/>
            </a:lvl1pPr>
          </a:lstStyle>
          <a:p>
            <a:fld id="{E2881D7C-D28F-48E7-9741-21A707B5081C}" type="slidenum">
              <a:rPr lang="en-US"/>
              <a:pPr/>
              <a:t>‹#›</a:t>
            </a:fld>
            <a:endParaRPr lang="en-US" dirty="0"/>
          </a:p>
        </p:txBody>
      </p:sp>
    </p:spTree>
    <p:extLst>
      <p:ext uri="{BB962C8B-B14F-4D97-AF65-F5344CB8AC3E}">
        <p14:creationId xmlns:p14="http://schemas.microsoft.com/office/powerpoint/2010/main" val="9379335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p>
        </p:txBody>
      </p:sp>
      <p:sp>
        <p:nvSpPr>
          <p:cNvPr id="3" name="Footer Placeholder 2"/>
          <p:cNvSpPr>
            <a:spLocks noGrp="1"/>
          </p:cNvSpPr>
          <p:nvPr>
            <p:ph type="ftr" sz="quarter" idx="11"/>
          </p:nvPr>
        </p:nvSpPr>
        <p:spPr/>
        <p:txBody>
          <a:bodyPr/>
          <a:lstStyle>
            <a:lvl1pPr>
              <a:defRPr/>
            </a:lvl1pPr>
          </a:lstStyle>
          <a:p>
            <a:endParaRPr lang="en-US" dirty="0"/>
          </a:p>
        </p:txBody>
      </p:sp>
      <p:sp>
        <p:nvSpPr>
          <p:cNvPr id="4" name="Slide Number Placeholder 3"/>
          <p:cNvSpPr>
            <a:spLocks noGrp="1"/>
          </p:cNvSpPr>
          <p:nvPr>
            <p:ph type="sldNum" sz="quarter" idx="12"/>
          </p:nvPr>
        </p:nvSpPr>
        <p:spPr/>
        <p:txBody>
          <a:bodyPr/>
          <a:lstStyle>
            <a:lvl1pPr>
              <a:defRPr/>
            </a:lvl1pPr>
          </a:lstStyle>
          <a:p>
            <a:fld id="{482BCC97-160E-45F3-A7BF-3DA6CF0C4AD7}" type="slidenum">
              <a:rPr lang="en-US"/>
              <a:pPr/>
              <a:t>‹#›</a:t>
            </a:fld>
            <a:endParaRPr lang="en-US" dirty="0"/>
          </a:p>
        </p:txBody>
      </p:sp>
    </p:spTree>
    <p:extLst>
      <p:ext uri="{BB962C8B-B14F-4D97-AF65-F5344CB8AC3E}">
        <p14:creationId xmlns:p14="http://schemas.microsoft.com/office/powerpoint/2010/main" val="38464930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5987709A-B472-48EE-B05B-832BB7578DB9}" type="slidenum">
              <a:rPr lang="en-US"/>
              <a:pPr/>
              <a:t>‹#›</a:t>
            </a:fld>
            <a:endParaRPr lang="en-US" dirty="0"/>
          </a:p>
        </p:txBody>
      </p:sp>
    </p:spTree>
    <p:extLst>
      <p:ext uri="{BB962C8B-B14F-4D97-AF65-F5344CB8AC3E}">
        <p14:creationId xmlns:p14="http://schemas.microsoft.com/office/powerpoint/2010/main" val="26345419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DB3F0E46-8236-4480-9A88-FECD3E6D7CF6}" type="slidenum">
              <a:rPr lang="en-US"/>
              <a:pPr/>
              <a:t>‹#›</a:t>
            </a:fld>
            <a:endParaRPr lang="en-US" dirty="0"/>
          </a:p>
        </p:txBody>
      </p:sp>
    </p:spTree>
    <p:extLst>
      <p:ext uri="{BB962C8B-B14F-4D97-AF65-F5344CB8AC3E}">
        <p14:creationId xmlns:p14="http://schemas.microsoft.com/office/powerpoint/2010/main" val="15673847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extLst>
              <a:ext uri="{BEBA8EAE-BF5A-486C-A8C5-ECC9F3942E4B}">
                <a14:imgProps xmlns:a14="http://schemas.microsoft.com/office/drawing/2010/main">
                  <a14:imgLayer r:embed="rId14">
                    <a14:imgEffect>
                      <a14:brightnessContrast bright="-23000" contrast="-1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dirty="0"/>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dirty="0"/>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2A6E3512-7D83-4FE9-BD20-32F931E31667}" type="slidenum">
              <a:rPr lang="en-US"/>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imes New Roman"/>
        </a:defRPr>
      </a:lvl2pPr>
      <a:lvl3pPr algn="ctr" rtl="0" eaLnBrk="1" fontAlgn="base" hangingPunct="1">
        <a:spcBef>
          <a:spcPct val="0"/>
        </a:spcBef>
        <a:spcAft>
          <a:spcPct val="0"/>
        </a:spcAft>
        <a:defRPr sz="4400">
          <a:solidFill>
            <a:schemeClr val="tx2"/>
          </a:solidFill>
          <a:latin typeface="Times New Roman"/>
        </a:defRPr>
      </a:lvl3pPr>
      <a:lvl4pPr algn="ctr" rtl="0" eaLnBrk="1" fontAlgn="base" hangingPunct="1">
        <a:spcBef>
          <a:spcPct val="0"/>
        </a:spcBef>
        <a:spcAft>
          <a:spcPct val="0"/>
        </a:spcAft>
        <a:defRPr sz="4400">
          <a:solidFill>
            <a:schemeClr val="tx2"/>
          </a:solidFill>
          <a:latin typeface="Times New Roman"/>
        </a:defRPr>
      </a:lvl4pPr>
      <a:lvl5pPr algn="ctr" rtl="0" eaLnBrk="1" fontAlgn="base" hangingPunct="1">
        <a:spcBef>
          <a:spcPct val="0"/>
        </a:spcBef>
        <a:spcAft>
          <a:spcPct val="0"/>
        </a:spcAft>
        <a:defRPr sz="4400">
          <a:solidFill>
            <a:schemeClr val="tx2"/>
          </a:solidFill>
          <a:latin typeface="Times New Roman"/>
        </a:defRPr>
      </a:lvl5pPr>
      <a:lvl6pPr marL="457200" algn="ctr" rtl="0" eaLnBrk="1" fontAlgn="base" hangingPunct="1">
        <a:spcBef>
          <a:spcPct val="0"/>
        </a:spcBef>
        <a:spcAft>
          <a:spcPct val="0"/>
        </a:spcAft>
        <a:defRPr sz="4400">
          <a:solidFill>
            <a:schemeClr val="tx2"/>
          </a:solidFill>
          <a:latin typeface="Times New Roman"/>
        </a:defRPr>
      </a:lvl6pPr>
      <a:lvl7pPr marL="914400" algn="ctr" rtl="0" eaLnBrk="1" fontAlgn="base" hangingPunct="1">
        <a:spcBef>
          <a:spcPct val="0"/>
        </a:spcBef>
        <a:spcAft>
          <a:spcPct val="0"/>
        </a:spcAft>
        <a:defRPr sz="4400">
          <a:solidFill>
            <a:schemeClr val="tx2"/>
          </a:solidFill>
          <a:latin typeface="Times New Roman"/>
        </a:defRPr>
      </a:lvl7pPr>
      <a:lvl8pPr marL="1371600" algn="ctr" rtl="0" eaLnBrk="1" fontAlgn="base" hangingPunct="1">
        <a:spcBef>
          <a:spcPct val="0"/>
        </a:spcBef>
        <a:spcAft>
          <a:spcPct val="0"/>
        </a:spcAft>
        <a:defRPr sz="4400">
          <a:solidFill>
            <a:schemeClr val="tx2"/>
          </a:solidFill>
          <a:latin typeface="Times New Roman"/>
        </a:defRPr>
      </a:lvl8pPr>
      <a:lvl9pPr marL="1828800" algn="ctr" rtl="0" eaLnBrk="1" fontAlgn="base" hangingPunct="1">
        <a:spcBef>
          <a:spcPct val="0"/>
        </a:spcBef>
        <a:spcAft>
          <a:spcPct val="0"/>
        </a:spcAft>
        <a:defRPr sz="4400">
          <a:solidFill>
            <a:schemeClr val="tx2"/>
          </a:solidFill>
          <a:latin typeface="Times New Roman"/>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3" descr="C:\Users\wdl\Documents\Biblical Resources\SA Seminar\torah scrol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4069" y="-21771"/>
            <a:ext cx="10327669"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81000" y="1524000"/>
            <a:ext cx="8534400" cy="2308324"/>
          </a:xfrm>
          <a:prstGeom prst="rect">
            <a:avLst/>
          </a:prstGeom>
          <a:noFill/>
          <a:effectLst/>
        </p:spPr>
        <p:txBody>
          <a:bodyPr wrap="square" lIns="91440" tIns="45720" rIns="91440" bIns="45720">
            <a:spAutoFit/>
            <a:scene3d>
              <a:camera prst="orthographicFront"/>
              <a:lightRig rig="twoPt" dir="t"/>
            </a:scene3d>
            <a:sp3d extrusionH="57150" prstMaterial="plastic">
              <a:bevelT w="38100" h="38100"/>
              <a:bevelB w="82550" h="38100" prst="coolSlant"/>
            </a:sp3d>
          </a:bodyPr>
          <a:lstStyle/>
          <a:p>
            <a:pPr algn="ctr"/>
            <a:r>
              <a:rPr lang="en-US" sz="7200" b="1" dirty="0" smtClean="0">
                <a:ln w="18415" cmpd="sng">
                  <a:solidFill>
                    <a:schemeClr val="bg2">
                      <a:lumMod val="75000"/>
                    </a:schemeClr>
                  </a:solidFill>
                  <a:prstDash val="solid"/>
                </a:ln>
                <a:gradFill>
                  <a:gsLst>
                    <a:gs pos="0">
                      <a:schemeClr val="bg2">
                        <a:lumMod val="20000"/>
                        <a:lumOff val="80000"/>
                      </a:schemeClr>
                    </a:gs>
                    <a:gs pos="100000">
                      <a:schemeClr val="accent3"/>
                    </a:gs>
                  </a:gsLst>
                  <a:lin ang="5400000" scaled="0"/>
                </a:gradFill>
                <a:effectLst>
                  <a:outerShdw blurRad="38100" dist="38100" dir="2700000" algn="tl">
                    <a:srgbClr val="000000">
                      <a:alpha val="43137"/>
                    </a:srgbClr>
                  </a:outerShdw>
                </a:effectLst>
                <a:latin typeface="Arial" pitchFamily="34" charset="0"/>
                <a:ea typeface="Aegean" pitchFamily="34" charset="0"/>
                <a:cs typeface="Arial" pitchFamily="34" charset="0"/>
              </a:rPr>
              <a:t>Old &amp; New</a:t>
            </a:r>
          </a:p>
          <a:p>
            <a:pPr algn="ctr"/>
            <a:r>
              <a:rPr lang="en-US" sz="7200" b="1" dirty="0" smtClean="0">
                <a:ln w="18415" cmpd="sng">
                  <a:solidFill>
                    <a:schemeClr val="bg2">
                      <a:lumMod val="75000"/>
                    </a:schemeClr>
                  </a:solidFill>
                  <a:prstDash val="solid"/>
                </a:ln>
                <a:gradFill>
                  <a:gsLst>
                    <a:gs pos="0">
                      <a:schemeClr val="bg2">
                        <a:lumMod val="20000"/>
                        <a:lumOff val="80000"/>
                      </a:schemeClr>
                    </a:gs>
                    <a:gs pos="100000">
                      <a:schemeClr val="accent3"/>
                    </a:gs>
                  </a:gsLst>
                  <a:lin ang="5400000" scaled="0"/>
                </a:gradFill>
                <a:effectLst>
                  <a:outerShdw blurRad="38100" dist="38100" dir="2700000" algn="tl">
                    <a:srgbClr val="000000">
                      <a:alpha val="43137"/>
                    </a:srgbClr>
                  </a:outerShdw>
                </a:effectLst>
                <a:latin typeface="Arial" pitchFamily="34" charset="0"/>
                <a:ea typeface="Aegean" pitchFamily="34" charset="0"/>
                <a:cs typeface="Arial" pitchFamily="34" charset="0"/>
              </a:rPr>
              <a:t>Covenants</a:t>
            </a:r>
          </a:p>
        </p:txBody>
      </p:sp>
    </p:spTree>
    <p:extLst>
      <p:ext uri="{BB962C8B-B14F-4D97-AF65-F5344CB8AC3E}">
        <p14:creationId xmlns:p14="http://schemas.microsoft.com/office/powerpoint/2010/main" val="2264365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750" y="381000"/>
            <a:ext cx="8763000" cy="1143000"/>
          </a:xfrm>
        </p:spPr>
        <p:txBody>
          <a:bodyPr/>
          <a:lstStyle/>
          <a:p>
            <a:pPr marL="0" indent="0">
              <a:buNone/>
            </a:pPr>
            <a:r>
              <a:rPr lang="en-US" dirty="0" smtClean="0">
                <a:solidFill>
                  <a:schemeClr val="bg1"/>
                </a:solidFill>
                <a:latin typeface="Arial" panose="020B0604020202020204" pitchFamily="34" charset="0"/>
                <a:cs typeface="Arial" panose="020B0604020202020204" pitchFamily="34" charset="0"/>
              </a:rPr>
              <a:t>Years later we get </a:t>
            </a:r>
            <a:r>
              <a:rPr lang="en-US" dirty="0" smtClean="0">
                <a:solidFill>
                  <a:srgbClr val="F89378"/>
                </a:solidFill>
                <a:latin typeface="Arial" panose="020B0604020202020204" pitchFamily="34" charset="0"/>
                <a:cs typeface="Arial" panose="020B0604020202020204" pitchFamily="34" charset="0"/>
              </a:rPr>
              <a:t>more definition </a:t>
            </a:r>
            <a:r>
              <a:rPr lang="en-US" dirty="0" smtClean="0">
                <a:solidFill>
                  <a:schemeClr val="bg1"/>
                </a:solidFill>
                <a:latin typeface="Arial" panose="020B0604020202020204" pitchFamily="34" charset="0"/>
                <a:cs typeface="Arial" panose="020B0604020202020204" pitchFamily="34" charset="0"/>
              </a:rPr>
              <a:t>to </a:t>
            </a:r>
            <a:r>
              <a:rPr lang="en-US" dirty="0" smtClean="0">
                <a:solidFill>
                  <a:srgbClr val="7878DE"/>
                </a:solidFill>
                <a:latin typeface="Arial" panose="020B0604020202020204" pitchFamily="34" charset="0"/>
                <a:cs typeface="Arial" panose="020B0604020202020204" pitchFamily="34" charset="0"/>
              </a:rPr>
              <a:t>“this land” </a:t>
            </a:r>
            <a:r>
              <a:rPr lang="en-US" dirty="0" smtClean="0">
                <a:solidFill>
                  <a:schemeClr val="bg1"/>
                </a:solidFill>
                <a:latin typeface="Arial" panose="020B0604020202020204" pitchFamily="34" charset="0"/>
                <a:cs typeface="Arial" panose="020B0604020202020204" pitchFamily="34" charset="0"/>
              </a:rPr>
              <a:t>and </a:t>
            </a:r>
            <a:r>
              <a:rPr lang="en-US" dirty="0" smtClean="0">
                <a:solidFill>
                  <a:srgbClr val="7878DE"/>
                </a:solidFill>
                <a:latin typeface="Arial" panose="020B0604020202020204" pitchFamily="34" charset="0"/>
                <a:cs typeface="Arial" panose="020B0604020202020204" pitchFamily="34" charset="0"/>
              </a:rPr>
              <a:t>“your offspring” </a:t>
            </a:r>
            <a:r>
              <a:rPr lang="en-US" dirty="0" smtClean="0">
                <a:solidFill>
                  <a:schemeClr val="bg1"/>
                </a:solidFill>
                <a:latin typeface="Arial" panose="020B0604020202020204" pitchFamily="34" charset="0"/>
                <a:cs typeface="Arial" panose="020B0604020202020204" pitchFamily="34" charset="0"/>
              </a:rPr>
              <a:t>through another promise.</a:t>
            </a:r>
            <a:endParaRPr lang="en-US" dirty="0">
              <a:solidFill>
                <a:schemeClr val="bg1"/>
              </a:solidFill>
              <a:latin typeface="Arial" panose="020B0604020202020204" pitchFamily="34" charset="0"/>
              <a:cs typeface="Arial" panose="020B0604020202020204" pitchFamily="34" charset="0"/>
            </a:endParaRPr>
          </a:p>
        </p:txBody>
      </p:sp>
      <p:sp>
        <p:nvSpPr>
          <p:cNvPr id="5" name="Content Placeholder 2"/>
          <p:cNvSpPr txBox="1">
            <a:spLocks/>
          </p:cNvSpPr>
          <p:nvPr/>
        </p:nvSpPr>
        <p:spPr bwMode="auto">
          <a:xfrm>
            <a:off x="190500" y="1828800"/>
            <a:ext cx="89535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FontTx/>
              <a:buNone/>
            </a:pPr>
            <a:r>
              <a:rPr lang="en-US" kern="0" dirty="0">
                <a:solidFill>
                  <a:schemeClr val="bg1">
                    <a:lumMod val="65000"/>
                  </a:schemeClr>
                </a:solidFill>
                <a:latin typeface="Arial" panose="020B0604020202020204" pitchFamily="34" charset="0"/>
                <a:cs typeface="Arial" panose="020B0604020202020204" pitchFamily="34" charset="0"/>
              </a:rPr>
              <a:t>Genesis </a:t>
            </a:r>
            <a:r>
              <a:rPr lang="en-US" kern="0" dirty="0" smtClean="0">
                <a:solidFill>
                  <a:schemeClr val="bg1">
                    <a:lumMod val="65000"/>
                  </a:schemeClr>
                </a:solidFill>
                <a:latin typeface="Arial" panose="020B0604020202020204" pitchFamily="34" charset="0"/>
                <a:cs typeface="Arial" panose="020B0604020202020204" pitchFamily="34" charset="0"/>
              </a:rPr>
              <a:t>13:14–16</a:t>
            </a:r>
            <a:endParaRPr lang="en-US" kern="0" dirty="0">
              <a:solidFill>
                <a:schemeClr val="bg1">
                  <a:lumMod val="65000"/>
                </a:schemeClr>
              </a:solidFill>
              <a:latin typeface="Arial" panose="020B0604020202020204" pitchFamily="34" charset="0"/>
              <a:cs typeface="Arial" panose="020B0604020202020204" pitchFamily="34" charset="0"/>
            </a:endParaRPr>
          </a:p>
          <a:p>
            <a:pPr marL="0" indent="0">
              <a:buFontTx/>
              <a:buNone/>
            </a:pPr>
            <a:r>
              <a:rPr lang="en-US" kern="0" dirty="0" smtClean="0">
                <a:solidFill>
                  <a:schemeClr val="bg1"/>
                </a:solidFill>
                <a:latin typeface="Arial" panose="020B0604020202020204" pitchFamily="34" charset="0"/>
                <a:cs typeface="Arial" panose="020B0604020202020204" pitchFamily="34" charset="0"/>
              </a:rPr>
              <a:t>YHWH said </a:t>
            </a:r>
            <a:r>
              <a:rPr lang="en-US" kern="0" dirty="0">
                <a:solidFill>
                  <a:schemeClr val="bg1"/>
                </a:solidFill>
                <a:latin typeface="Arial" panose="020B0604020202020204" pitchFamily="34" charset="0"/>
                <a:cs typeface="Arial" panose="020B0604020202020204" pitchFamily="34" charset="0"/>
              </a:rPr>
              <a:t>to Abram, after Lot had separated from him, “Lift up your eyes and look from the place where you are, northward and southward and eastward and westward</a:t>
            </a:r>
            <a:r>
              <a:rPr lang="en-US" kern="0" dirty="0" smtClean="0">
                <a:solidFill>
                  <a:schemeClr val="bg1"/>
                </a:solidFill>
                <a:latin typeface="Arial" panose="020B0604020202020204" pitchFamily="34" charset="0"/>
                <a:cs typeface="Arial" panose="020B0604020202020204" pitchFamily="34" charset="0"/>
              </a:rPr>
              <a:t>, </a:t>
            </a:r>
            <a:r>
              <a:rPr lang="en-US" kern="0" dirty="0">
                <a:solidFill>
                  <a:schemeClr val="bg1"/>
                </a:solidFill>
                <a:latin typeface="Arial" panose="020B0604020202020204" pitchFamily="34" charset="0"/>
                <a:cs typeface="Arial" panose="020B0604020202020204" pitchFamily="34" charset="0"/>
              </a:rPr>
              <a:t>for </a:t>
            </a:r>
            <a:r>
              <a:rPr lang="en-US" kern="0" dirty="0">
                <a:solidFill>
                  <a:srgbClr val="F89378"/>
                </a:solidFill>
                <a:latin typeface="Arial" panose="020B0604020202020204" pitchFamily="34" charset="0"/>
                <a:cs typeface="Arial" panose="020B0604020202020204" pitchFamily="34" charset="0"/>
              </a:rPr>
              <a:t>all the land that you see I will give to you</a:t>
            </a:r>
            <a:r>
              <a:rPr lang="en-US" kern="0" dirty="0">
                <a:solidFill>
                  <a:schemeClr val="bg1"/>
                </a:solidFill>
                <a:latin typeface="Arial" panose="020B0604020202020204" pitchFamily="34" charset="0"/>
                <a:cs typeface="Arial" panose="020B0604020202020204" pitchFamily="34" charset="0"/>
              </a:rPr>
              <a:t> and to your offspring forever. </a:t>
            </a:r>
            <a:r>
              <a:rPr lang="en-US" kern="0" dirty="0" smtClean="0">
                <a:solidFill>
                  <a:schemeClr val="bg1"/>
                </a:solidFill>
                <a:latin typeface="Arial" panose="020B0604020202020204" pitchFamily="34" charset="0"/>
                <a:cs typeface="Arial" panose="020B0604020202020204" pitchFamily="34" charset="0"/>
              </a:rPr>
              <a:t>I </a:t>
            </a:r>
            <a:r>
              <a:rPr lang="en-US" kern="0" dirty="0">
                <a:solidFill>
                  <a:schemeClr val="bg1"/>
                </a:solidFill>
                <a:latin typeface="Arial" panose="020B0604020202020204" pitchFamily="34" charset="0"/>
                <a:cs typeface="Arial" panose="020B0604020202020204" pitchFamily="34" charset="0"/>
              </a:rPr>
              <a:t>will </a:t>
            </a:r>
            <a:r>
              <a:rPr lang="en-US" kern="0" dirty="0">
                <a:solidFill>
                  <a:srgbClr val="F89378"/>
                </a:solidFill>
                <a:latin typeface="Arial" panose="020B0604020202020204" pitchFamily="34" charset="0"/>
                <a:cs typeface="Arial" panose="020B0604020202020204" pitchFamily="34" charset="0"/>
              </a:rPr>
              <a:t>make your offspring as the dust of the earth</a:t>
            </a:r>
            <a:r>
              <a:rPr lang="en-US" kern="0" dirty="0">
                <a:solidFill>
                  <a:schemeClr val="bg1"/>
                </a:solidFill>
                <a:latin typeface="Arial" panose="020B0604020202020204" pitchFamily="34" charset="0"/>
                <a:cs typeface="Arial" panose="020B0604020202020204" pitchFamily="34" charset="0"/>
              </a:rPr>
              <a:t>, so that if one can count the dust of the earth, your offspring also can be counted</a:t>
            </a:r>
            <a:r>
              <a:rPr lang="en-US" kern="0" dirty="0" smtClean="0">
                <a:solidFill>
                  <a:schemeClr val="bg1"/>
                </a:solidFill>
                <a:latin typeface="Arial" panose="020B0604020202020204" pitchFamily="34" charset="0"/>
                <a:cs typeface="Arial" panose="020B0604020202020204" pitchFamily="34" charset="0"/>
              </a:rPr>
              <a:t>.”</a:t>
            </a:r>
            <a:endParaRPr lang="en-US" kern="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42585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fade">
                                      <p:cBhvr>
                                        <p:cTn id="15"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750" y="381000"/>
            <a:ext cx="8763000" cy="762000"/>
          </a:xfrm>
        </p:spPr>
        <p:txBody>
          <a:bodyPr/>
          <a:lstStyle/>
          <a:p>
            <a:pPr marL="0" indent="0">
              <a:buNone/>
            </a:pPr>
            <a:r>
              <a:rPr lang="en-US" dirty="0" smtClean="0">
                <a:solidFill>
                  <a:srgbClr val="7878DE"/>
                </a:solidFill>
                <a:latin typeface="Arial" panose="020B0604020202020204" pitchFamily="34" charset="0"/>
                <a:cs typeface="Arial" panose="020B0604020202020204" pitchFamily="34" charset="0"/>
              </a:rPr>
              <a:t>Problem:  </a:t>
            </a:r>
            <a:r>
              <a:rPr lang="en-US" dirty="0" smtClean="0">
                <a:solidFill>
                  <a:schemeClr val="bg1"/>
                </a:solidFill>
                <a:latin typeface="Arial" panose="020B0604020202020204" pitchFamily="34" charset="0"/>
                <a:cs typeface="Arial" panose="020B0604020202020204" pitchFamily="34" charset="0"/>
              </a:rPr>
              <a:t>Abram has no children!</a:t>
            </a:r>
            <a:endParaRPr lang="en-US" dirty="0">
              <a:solidFill>
                <a:schemeClr val="bg1"/>
              </a:solidFill>
              <a:latin typeface="Arial" panose="020B0604020202020204" pitchFamily="34" charset="0"/>
              <a:cs typeface="Arial" panose="020B0604020202020204" pitchFamily="34" charset="0"/>
            </a:endParaRPr>
          </a:p>
        </p:txBody>
      </p:sp>
      <p:sp>
        <p:nvSpPr>
          <p:cNvPr id="5" name="Content Placeholder 2"/>
          <p:cNvSpPr txBox="1">
            <a:spLocks/>
          </p:cNvSpPr>
          <p:nvPr/>
        </p:nvSpPr>
        <p:spPr bwMode="auto">
          <a:xfrm>
            <a:off x="266700" y="1219200"/>
            <a:ext cx="86487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FontTx/>
              <a:buNone/>
            </a:pPr>
            <a:r>
              <a:rPr lang="en-US" kern="0" dirty="0">
                <a:solidFill>
                  <a:schemeClr val="bg1">
                    <a:lumMod val="65000"/>
                  </a:schemeClr>
                </a:solidFill>
                <a:latin typeface="Arial" panose="020B0604020202020204" pitchFamily="34" charset="0"/>
                <a:cs typeface="Arial" panose="020B0604020202020204" pitchFamily="34" charset="0"/>
              </a:rPr>
              <a:t>Genesis </a:t>
            </a:r>
            <a:r>
              <a:rPr lang="en-US" kern="0" dirty="0" smtClean="0">
                <a:solidFill>
                  <a:schemeClr val="bg1">
                    <a:lumMod val="65000"/>
                  </a:schemeClr>
                </a:solidFill>
                <a:latin typeface="Arial" panose="020B0604020202020204" pitchFamily="34" charset="0"/>
                <a:cs typeface="Arial" panose="020B0604020202020204" pitchFamily="34" charset="0"/>
              </a:rPr>
              <a:t>15:3–5</a:t>
            </a:r>
            <a:r>
              <a:rPr lang="en-US" kern="0" dirty="0">
                <a:solidFill>
                  <a:schemeClr val="bg1">
                    <a:lumMod val="65000"/>
                  </a:schemeClr>
                </a:solidFill>
                <a:latin typeface="Arial" panose="020B0604020202020204" pitchFamily="34" charset="0"/>
                <a:cs typeface="Arial" panose="020B0604020202020204" pitchFamily="34" charset="0"/>
              </a:rPr>
              <a:t/>
            </a:r>
            <a:br>
              <a:rPr lang="en-US" kern="0" dirty="0">
                <a:solidFill>
                  <a:schemeClr val="bg1">
                    <a:lumMod val="65000"/>
                  </a:schemeClr>
                </a:solidFill>
                <a:latin typeface="Arial" panose="020B0604020202020204" pitchFamily="34" charset="0"/>
                <a:cs typeface="Arial" panose="020B0604020202020204" pitchFamily="34" charset="0"/>
              </a:rPr>
            </a:br>
            <a:r>
              <a:rPr lang="en-US" kern="0" dirty="0" smtClean="0">
                <a:solidFill>
                  <a:schemeClr val="bg1"/>
                </a:solidFill>
                <a:latin typeface="Arial" panose="020B0604020202020204" pitchFamily="34" charset="0"/>
                <a:cs typeface="Arial" panose="020B0604020202020204" pitchFamily="34" charset="0"/>
              </a:rPr>
              <a:t>And </a:t>
            </a:r>
            <a:r>
              <a:rPr lang="en-US" kern="0" dirty="0">
                <a:solidFill>
                  <a:schemeClr val="bg1"/>
                </a:solidFill>
                <a:latin typeface="Arial" panose="020B0604020202020204" pitchFamily="34" charset="0"/>
                <a:cs typeface="Arial" panose="020B0604020202020204" pitchFamily="34" charset="0"/>
              </a:rPr>
              <a:t>Abram said, “Behold, you have given me no offspring, and a member of my household will be my heir.” </a:t>
            </a:r>
            <a:r>
              <a:rPr lang="en-US" kern="0" dirty="0" smtClean="0">
                <a:solidFill>
                  <a:schemeClr val="bg1"/>
                </a:solidFill>
                <a:latin typeface="Arial" panose="020B0604020202020204" pitchFamily="34" charset="0"/>
                <a:cs typeface="Arial" panose="020B0604020202020204" pitchFamily="34" charset="0"/>
              </a:rPr>
              <a:t>And </a:t>
            </a:r>
            <a:r>
              <a:rPr lang="en-US" kern="0" dirty="0">
                <a:solidFill>
                  <a:schemeClr val="bg1"/>
                </a:solidFill>
                <a:latin typeface="Arial" panose="020B0604020202020204" pitchFamily="34" charset="0"/>
                <a:cs typeface="Arial" panose="020B0604020202020204" pitchFamily="34" charset="0"/>
              </a:rPr>
              <a:t>behold, the word of </a:t>
            </a:r>
            <a:r>
              <a:rPr lang="en-US" kern="0" dirty="0" smtClean="0">
                <a:solidFill>
                  <a:schemeClr val="bg1"/>
                </a:solidFill>
                <a:latin typeface="Arial" panose="020B0604020202020204" pitchFamily="34" charset="0"/>
                <a:cs typeface="Arial" panose="020B0604020202020204" pitchFamily="34" charset="0"/>
              </a:rPr>
              <a:t>YHWH came </a:t>
            </a:r>
            <a:r>
              <a:rPr lang="en-US" kern="0" dirty="0">
                <a:solidFill>
                  <a:schemeClr val="bg1"/>
                </a:solidFill>
                <a:latin typeface="Arial" panose="020B0604020202020204" pitchFamily="34" charset="0"/>
                <a:cs typeface="Arial" panose="020B0604020202020204" pitchFamily="34" charset="0"/>
              </a:rPr>
              <a:t>to him: “This man shall not be your heir; your </a:t>
            </a:r>
            <a:r>
              <a:rPr lang="en-US" kern="0" dirty="0">
                <a:solidFill>
                  <a:srgbClr val="F89378"/>
                </a:solidFill>
                <a:latin typeface="Arial" panose="020B0604020202020204" pitchFamily="34" charset="0"/>
                <a:cs typeface="Arial" panose="020B0604020202020204" pitchFamily="34" charset="0"/>
              </a:rPr>
              <a:t>very own son shall be your </a:t>
            </a:r>
            <a:r>
              <a:rPr lang="en-US" kern="0" dirty="0" smtClean="0">
                <a:solidFill>
                  <a:srgbClr val="F89378"/>
                </a:solidFill>
                <a:latin typeface="Arial" panose="020B0604020202020204" pitchFamily="34" charset="0"/>
                <a:cs typeface="Arial" panose="020B0604020202020204" pitchFamily="34" charset="0"/>
              </a:rPr>
              <a:t>heir</a:t>
            </a:r>
            <a:r>
              <a:rPr lang="en-US" kern="0" dirty="0" smtClean="0">
                <a:solidFill>
                  <a:schemeClr val="bg1"/>
                </a:solidFill>
                <a:latin typeface="Arial" panose="020B0604020202020204" pitchFamily="34" charset="0"/>
                <a:cs typeface="Arial" panose="020B0604020202020204" pitchFamily="34" charset="0"/>
              </a:rPr>
              <a:t>… Look </a:t>
            </a:r>
            <a:r>
              <a:rPr lang="en-US" kern="0" dirty="0">
                <a:solidFill>
                  <a:schemeClr val="bg1"/>
                </a:solidFill>
                <a:latin typeface="Arial" panose="020B0604020202020204" pitchFamily="34" charset="0"/>
                <a:cs typeface="Arial" panose="020B0604020202020204" pitchFamily="34" charset="0"/>
              </a:rPr>
              <a:t>toward heaven, and number the stars, if you are able to number </a:t>
            </a:r>
            <a:r>
              <a:rPr lang="en-US" kern="0" dirty="0" smtClean="0">
                <a:solidFill>
                  <a:schemeClr val="bg1"/>
                </a:solidFill>
                <a:latin typeface="Arial" panose="020B0604020202020204" pitchFamily="34" charset="0"/>
                <a:cs typeface="Arial" panose="020B0604020202020204" pitchFamily="34" charset="0"/>
              </a:rPr>
              <a:t>them… So </a:t>
            </a:r>
            <a:r>
              <a:rPr lang="en-US" kern="0" dirty="0">
                <a:solidFill>
                  <a:schemeClr val="bg1"/>
                </a:solidFill>
                <a:latin typeface="Arial" panose="020B0604020202020204" pitchFamily="34" charset="0"/>
                <a:cs typeface="Arial" panose="020B0604020202020204" pitchFamily="34" charset="0"/>
              </a:rPr>
              <a:t>shall your offspring be.”</a:t>
            </a:r>
          </a:p>
        </p:txBody>
      </p:sp>
    </p:spTree>
    <p:extLst>
      <p:ext uri="{BB962C8B-B14F-4D97-AF65-F5344CB8AC3E}">
        <p14:creationId xmlns:p14="http://schemas.microsoft.com/office/powerpoint/2010/main" val="2263238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750" y="381000"/>
            <a:ext cx="8763000" cy="762000"/>
          </a:xfrm>
        </p:spPr>
        <p:txBody>
          <a:bodyPr/>
          <a:lstStyle/>
          <a:p>
            <a:pPr marL="0" indent="0">
              <a:buNone/>
            </a:pPr>
            <a:r>
              <a:rPr lang="en-US" dirty="0" smtClean="0">
                <a:solidFill>
                  <a:srgbClr val="F89378"/>
                </a:solidFill>
                <a:latin typeface="Arial" panose="020B0604020202020204" pitchFamily="34" charset="0"/>
                <a:cs typeface="Arial" panose="020B0604020202020204" pitchFamily="34" charset="0"/>
              </a:rPr>
              <a:t>More definition </a:t>
            </a:r>
            <a:r>
              <a:rPr lang="en-US" dirty="0" smtClean="0">
                <a:solidFill>
                  <a:schemeClr val="bg1"/>
                </a:solidFill>
                <a:latin typeface="Arial" panose="020B0604020202020204" pitchFamily="34" charset="0"/>
                <a:cs typeface="Arial" panose="020B0604020202020204" pitchFamily="34" charset="0"/>
              </a:rPr>
              <a:t>– through your </a:t>
            </a:r>
            <a:r>
              <a:rPr lang="en-US" dirty="0" smtClean="0">
                <a:solidFill>
                  <a:srgbClr val="7878DE"/>
                </a:solidFill>
                <a:latin typeface="Arial" panose="020B0604020202020204" pitchFamily="34" charset="0"/>
                <a:cs typeface="Arial" panose="020B0604020202020204" pitchFamily="34" charset="0"/>
              </a:rPr>
              <a:t>natural</a:t>
            </a:r>
            <a:r>
              <a:rPr lang="en-US" dirty="0" smtClean="0">
                <a:solidFill>
                  <a:schemeClr val="bg1"/>
                </a:solidFill>
                <a:latin typeface="Arial" panose="020B0604020202020204" pitchFamily="34" charset="0"/>
                <a:cs typeface="Arial" panose="020B0604020202020204" pitchFamily="34" charset="0"/>
              </a:rPr>
              <a:t> offspring</a:t>
            </a:r>
            <a:endParaRPr lang="en-US" dirty="0">
              <a:solidFill>
                <a:schemeClr val="bg1"/>
              </a:solidFill>
              <a:latin typeface="Arial" panose="020B0604020202020204" pitchFamily="34" charset="0"/>
              <a:cs typeface="Arial" panose="020B0604020202020204" pitchFamily="34" charset="0"/>
            </a:endParaRPr>
          </a:p>
        </p:txBody>
      </p:sp>
      <p:sp>
        <p:nvSpPr>
          <p:cNvPr id="5" name="Content Placeholder 2"/>
          <p:cNvSpPr txBox="1">
            <a:spLocks/>
          </p:cNvSpPr>
          <p:nvPr/>
        </p:nvSpPr>
        <p:spPr bwMode="auto">
          <a:xfrm>
            <a:off x="318715" y="1219200"/>
            <a:ext cx="84201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FontTx/>
              <a:buNone/>
            </a:pPr>
            <a:r>
              <a:rPr lang="en-US" kern="0" dirty="0" smtClean="0">
                <a:solidFill>
                  <a:schemeClr val="bg1"/>
                </a:solidFill>
                <a:latin typeface="Arial" panose="020B0604020202020204" pitchFamily="34" charset="0"/>
                <a:cs typeface="Arial" panose="020B0604020202020204" pitchFamily="34" charset="0"/>
              </a:rPr>
              <a:t>And next, there is </a:t>
            </a:r>
            <a:r>
              <a:rPr lang="en-US" kern="0" dirty="0">
                <a:solidFill>
                  <a:schemeClr val="bg1"/>
                </a:solidFill>
                <a:latin typeface="Arial" panose="020B0604020202020204" pitchFamily="34" charset="0"/>
                <a:cs typeface="Arial" panose="020B0604020202020204" pitchFamily="34" charset="0"/>
              </a:rPr>
              <a:t>that traditional covenant ceremony… where the animals are cut in half and the blood drained into the trench between the 2 halves.</a:t>
            </a:r>
          </a:p>
        </p:txBody>
      </p:sp>
    </p:spTree>
    <p:extLst>
      <p:ext uri="{BB962C8B-B14F-4D97-AF65-F5344CB8AC3E}">
        <p14:creationId xmlns:p14="http://schemas.microsoft.com/office/powerpoint/2010/main" val="2456739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750" y="381000"/>
            <a:ext cx="8763000" cy="762000"/>
          </a:xfrm>
        </p:spPr>
        <p:txBody>
          <a:bodyPr/>
          <a:lstStyle/>
          <a:p>
            <a:pPr marL="0" indent="0">
              <a:buNone/>
            </a:pPr>
            <a:r>
              <a:rPr lang="en-US" dirty="0" smtClean="0">
                <a:solidFill>
                  <a:schemeClr val="bg1"/>
                </a:solidFill>
                <a:latin typeface="Arial" panose="020B0604020202020204" pitchFamily="34" charset="0"/>
                <a:cs typeface="Arial" panose="020B0604020202020204" pitchFamily="34" charset="0"/>
              </a:rPr>
              <a:t>And here Abram is given </a:t>
            </a:r>
            <a:r>
              <a:rPr lang="en-US" dirty="0" smtClean="0">
                <a:solidFill>
                  <a:srgbClr val="F89378"/>
                </a:solidFill>
                <a:latin typeface="Arial" panose="020B0604020202020204" pitchFamily="34" charset="0"/>
                <a:cs typeface="Arial" panose="020B0604020202020204" pitchFamily="34" charset="0"/>
              </a:rPr>
              <a:t>more information:</a:t>
            </a:r>
            <a:endParaRPr lang="en-US" dirty="0">
              <a:solidFill>
                <a:srgbClr val="F89378"/>
              </a:solidFill>
              <a:latin typeface="Arial" panose="020B0604020202020204" pitchFamily="34" charset="0"/>
              <a:cs typeface="Arial" panose="020B0604020202020204" pitchFamily="34" charset="0"/>
            </a:endParaRPr>
          </a:p>
        </p:txBody>
      </p:sp>
      <p:sp>
        <p:nvSpPr>
          <p:cNvPr id="5" name="Content Placeholder 2"/>
          <p:cNvSpPr txBox="1">
            <a:spLocks/>
          </p:cNvSpPr>
          <p:nvPr/>
        </p:nvSpPr>
        <p:spPr bwMode="auto">
          <a:xfrm>
            <a:off x="333375" y="1143000"/>
            <a:ext cx="8420100" cy="443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FontTx/>
              <a:buNone/>
            </a:pPr>
            <a:r>
              <a:rPr lang="en-US" kern="0" dirty="0">
                <a:solidFill>
                  <a:schemeClr val="bg1">
                    <a:lumMod val="65000"/>
                  </a:schemeClr>
                </a:solidFill>
                <a:latin typeface="Arial" panose="020B0604020202020204" pitchFamily="34" charset="0"/>
                <a:cs typeface="Arial" panose="020B0604020202020204" pitchFamily="34" charset="0"/>
              </a:rPr>
              <a:t>Genesis </a:t>
            </a:r>
            <a:r>
              <a:rPr lang="en-US" kern="0" dirty="0" smtClean="0">
                <a:solidFill>
                  <a:schemeClr val="bg1">
                    <a:lumMod val="65000"/>
                  </a:schemeClr>
                </a:solidFill>
                <a:latin typeface="Arial" panose="020B0604020202020204" pitchFamily="34" charset="0"/>
                <a:cs typeface="Arial" panose="020B0604020202020204" pitchFamily="34" charset="0"/>
              </a:rPr>
              <a:t>15:13–14</a:t>
            </a:r>
            <a:br>
              <a:rPr lang="en-US" kern="0" dirty="0" smtClean="0">
                <a:solidFill>
                  <a:schemeClr val="bg1">
                    <a:lumMod val="65000"/>
                  </a:schemeClr>
                </a:solidFill>
                <a:latin typeface="Arial" panose="020B0604020202020204" pitchFamily="34" charset="0"/>
                <a:cs typeface="Arial" panose="020B0604020202020204" pitchFamily="34" charset="0"/>
              </a:rPr>
            </a:br>
            <a:r>
              <a:rPr lang="en-US" kern="0" dirty="0" smtClean="0">
                <a:solidFill>
                  <a:schemeClr val="bg1"/>
                </a:solidFill>
                <a:latin typeface="Arial" panose="020B0604020202020204" pitchFamily="34" charset="0"/>
                <a:cs typeface="Arial" panose="020B0604020202020204" pitchFamily="34" charset="0"/>
              </a:rPr>
              <a:t>Then YHWH </a:t>
            </a:r>
            <a:r>
              <a:rPr lang="en-US" kern="0" dirty="0">
                <a:solidFill>
                  <a:schemeClr val="bg1"/>
                </a:solidFill>
                <a:latin typeface="Arial" panose="020B0604020202020204" pitchFamily="34" charset="0"/>
                <a:cs typeface="Arial" panose="020B0604020202020204" pitchFamily="34" charset="0"/>
              </a:rPr>
              <a:t>said to Abram, “Know for certain that your offspring </a:t>
            </a:r>
            <a:r>
              <a:rPr lang="en-US" kern="0" dirty="0">
                <a:solidFill>
                  <a:srgbClr val="F89378"/>
                </a:solidFill>
                <a:latin typeface="Arial" panose="020B0604020202020204" pitchFamily="34" charset="0"/>
                <a:cs typeface="Arial" panose="020B0604020202020204" pitchFamily="34" charset="0"/>
              </a:rPr>
              <a:t>will be sojourners </a:t>
            </a:r>
            <a:r>
              <a:rPr lang="en-US" kern="0" dirty="0">
                <a:solidFill>
                  <a:schemeClr val="bg1"/>
                </a:solidFill>
                <a:latin typeface="Arial" panose="020B0604020202020204" pitchFamily="34" charset="0"/>
                <a:cs typeface="Arial" panose="020B0604020202020204" pitchFamily="34" charset="0"/>
              </a:rPr>
              <a:t>in a land that is not theirs and will be servants there, and they will be </a:t>
            </a:r>
            <a:r>
              <a:rPr lang="en-US" kern="0" dirty="0">
                <a:solidFill>
                  <a:srgbClr val="7878DE"/>
                </a:solidFill>
                <a:latin typeface="Arial" panose="020B0604020202020204" pitchFamily="34" charset="0"/>
                <a:cs typeface="Arial" panose="020B0604020202020204" pitchFamily="34" charset="0"/>
              </a:rPr>
              <a:t>afflicted for four hundred </a:t>
            </a:r>
            <a:r>
              <a:rPr lang="en-US" kern="0" dirty="0" smtClean="0">
                <a:solidFill>
                  <a:srgbClr val="7878DE"/>
                </a:solidFill>
                <a:latin typeface="Arial" panose="020B0604020202020204" pitchFamily="34" charset="0"/>
                <a:cs typeface="Arial" panose="020B0604020202020204" pitchFamily="34" charset="0"/>
              </a:rPr>
              <a:t>years.</a:t>
            </a:r>
            <a:r>
              <a:rPr lang="en-US" kern="0" dirty="0" smtClean="0">
                <a:solidFill>
                  <a:schemeClr val="bg1"/>
                </a:solidFill>
                <a:latin typeface="Arial" panose="020B0604020202020204" pitchFamily="34" charset="0"/>
                <a:cs typeface="Arial" panose="020B0604020202020204" pitchFamily="34" charset="0"/>
              </a:rPr>
              <a:t> But </a:t>
            </a:r>
            <a:r>
              <a:rPr lang="en-US" kern="0" dirty="0">
                <a:solidFill>
                  <a:schemeClr val="bg1"/>
                </a:solidFill>
                <a:latin typeface="Arial" panose="020B0604020202020204" pitchFamily="34" charset="0"/>
                <a:cs typeface="Arial" panose="020B0604020202020204" pitchFamily="34" charset="0"/>
              </a:rPr>
              <a:t>I will bring judgment on the nation that they serve, and </a:t>
            </a:r>
            <a:r>
              <a:rPr lang="en-US" kern="0" dirty="0">
                <a:solidFill>
                  <a:srgbClr val="F89378"/>
                </a:solidFill>
                <a:latin typeface="Arial" panose="020B0604020202020204" pitchFamily="34" charset="0"/>
                <a:cs typeface="Arial" panose="020B0604020202020204" pitchFamily="34" charset="0"/>
              </a:rPr>
              <a:t>afterward they shall come out with great possessions</a:t>
            </a:r>
            <a:r>
              <a:rPr lang="en-US" kern="0" dirty="0" smtClean="0">
                <a:solidFill>
                  <a:schemeClr val="bg1"/>
                </a:solidFill>
                <a:latin typeface="Arial" panose="020B0604020202020204" pitchFamily="34" charset="0"/>
                <a:cs typeface="Arial" panose="020B0604020202020204" pitchFamily="34" charset="0"/>
              </a:rPr>
              <a:t>.”</a:t>
            </a:r>
            <a:endParaRPr lang="en-US" kern="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48438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28600"/>
            <a:ext cx="8534400" cy="6553200"/>
          </a:xfrm>
        </p:spPr>
        <p:txBody>
          <a:bodyPr/>
          <a:lstStyle/>
          <a:p>
            <a:pPr marL="0" indent="0">
              <a:buNone/>
            </a:pPr>
            <a:r>
              <a:rPr lang="en-US" dirty="0">
                <a:solidFill>
                  <a:schemeClr val="bg1">
                    <a:lumMod val="65000"/>
                  </a:schemeClr>
                </a:solidFill>
                <a:latin typeface="Arial" pitchFamily="34" charset="0"/>
                <a:cs typeface="Arial" pitchFamily="34" charset="0"/>
              </a:rPr>
              <a:t>Genesis </a:t>
            </a:r>
            <a:r>
              <a:rPr lang="en-US" dirty="0" smtClean="0">
                <a:solidFill>
                  <a:schemeClr val="bg1">
                    <a:lumMod val="65000"/>
                  </a:schemeClr>
                </a:solidFill>
                <a:latin typeface="Arial" pitchFamily="34" charset="0"/>
                <a:cs typeface="Arial" pitchFamily="34" charset="0"/>
              </a:rPr>
              <a:t>15:17–21</a:t>
            </a:r>
            <a:endParaRPr lang="en-US" dirty="0">
              <a:solidFill>
                <a:schemeClr val="bg1">
                  <a:lumMod val="65000"/>
                </a:schemeClr>
              </a:solidFill>
              <a:latin typeface="Arial" pitchFamily="34" charset="0"/>
              <a:cs typeface="Arial" pitchFamily="34" charset="0"/>
            </a:endParaRPr>
          </a:p>
          <a:p>
            <a:pPr marL="0" indent="0">
              <a:buNone/>
            </a:pPr>
            <a:r>
              <a:rPr lang="en-US" dirty="0" smtClean="0">
                <a:solidFill>
                  <a:schemeClr val="bg1"/>
                </a:solidFill>
                <a:latin typeface="Arial" pitchFamily="34" charset="0"/>
                <a:cs typeface="Arial" pitchFamily="34" charset="0"/>
              </a:rPr>
              <a:t>When </a:t>
            </a:r>
            <a:r>
              <a:rPr lang="en-US" dirty="0">
                <a:solidFill>
                  <a:schemeClr val="bg1"/>
                </a:solidFill>
                <a:latin typeface="Arial" pitchFamily="34" charset="0"/>
                <a:cs typeface="Arial" pitchFamily="34" charset="0"/>
              </a:rPr>
              <a:t>the sun had gone down and it was dark, behold, a smoking fire pot and a flaming torch passed between these pieces. </a:t>
            </a:r>
            <a:r>
              <a:rPr lang="en-US" dirty="0" smtClean="0">
                <a:solidFill>
                  <a:schemeClr val="bg1"/>
                </a:solidFill>
                <a:latin typeface="Arial" pitchFamily="34" charset="0"/>
                <a:cs typeface="Arial" pitchFamily="34" charset="0"/>
              </a:rPr>
              <a:t>On </a:t>
            </a:r>
            <a:r>
              <a:rPr lang="en-US" dirty="0">
                <a:solidFill>
                  <a:schemeClr val="bg1"/>
                </a:solidFill>
                <a:latin typeface="Arial" pitchFamily="34" charset="0"/>
                <a:cs typeface="Arial" pitchFamily="34" charset="0"/>
              </a:rPr>
              <a:t>that day </a:t>
            </a:r>
            <a:r>
              <a:rPr lang="en-US" dirty="0" smtClean="0">
                <a:solidFill>
                  <a:srgbClr val="7878DE"/>
                </a:solidFill>
                <a:latin typeface="Arial" pitchFamily="34" charset="0"/>
                <a:cs typeface="Arial" pitchFamily="34" charset="0"/>
              </a:rPr>
              <a:t>YHWH made </a:t>
            </a:r>
            <a:r>
              <a:rPr lang="en-US" dirty="0">
                <a:solidFill>
                  <a:srgbClr val="7878DE"/>
                </a:solidFill>
                <a:latin typeface="Arial" pitchFamily="34" charset="0"/>
                <a:cs typeface="Arial" pitchFamily="34" charset="0"/>
              </a:rPr>
              <a:t>a covenant </a:t>
            </a:r>
            <a:r>
              <a:rPr lang="en-US" dirty="0">
                <a:solidFill>
                  <a:schemeClr val="bg1"/>
                </a:solidFill>
                <a:latin typeface="Arial" pitchFamily="34" charset="0"/>
                <a:cs typeface="Arial" pitchFamily="34" charset="0"/>
              </a:rPr>
              <a:t>with Abram, saying, “</a:t>
            </a:r>
            <a:r>
              <a:rPr lang="en-US" dirty="0">
                <a:solidFill>
                  <a:srgbClr val="F89378"/>
                </a:solidFill>
                <a:latin typeface="Arial" pitchFamily="34" charset="0"/>
                <a:cs typeface="Arial" pitchFamily="34" charset="0"/>
              </a:rPr>
              <a:t>To your offspring I give this land</a:t>
            </a:r>
            <a:r>
              <a:rPr lang="en-US" dirty="0">
                <a:solidFill>
                  <a:schemeClr val="bg1"/>
                </a:solidFill>
                <a:latin typeface="Arial" pitchFamily="34" charset="0"/>
                <a:cs typeface="Arial" pitchFamily="34" charset="0"/>
              </a:rPr>
              <a:t>, from the river of Egypt to the great river, the river Euphrates</a:t>
            </a:r>
            <a:r>
              <a:rPr lang="en-US" dirty="0" smtClean="0">
                <a:solidFill>
                  <a:schemeClr val="bg1"/>
                </a:solidFill>
                <a:latin typeface="Arial" pitchFamily="34" charset="0"/>
                <a:cs typeface="Arial" pitchFamily="34" charset="0"/>
              </a:rPr>
              <a:t>, </a:t>
            </a:r>
            <a:r>
              <a:rPr lang="en-US" dirty="0">
                <a:solidFill>
                  <a:schemeClr val="bg1"/>
                </a:solidFill>
                <a:latin typeface="Arial" pitchFamily="34" charset="0"/>
                <a:cs typeface="Arial" pitchFamily="34" charset="0"/>
              </a:rPr>
              <a:t>the land of the </a:t>
            </a:r>
            <a:r>
              <a:rPr lang="en-US" dirty="0" err="1">
                <a:solidFill>
                  <a:schemeClr val="bg1"/>
                </a:solidFill>
                <a:latin typeface="Arial" pitchFamily="34" charset="0"/>
                <a:cs typeface="Arial" pitchFamily="34" charset="0"/>
              </a:rPr>
              <a:t>Kenites</a:t>
            </a:r>
            <a:r>
              <a:rPr lang="en-US" dirty="0">
                <a:solidFill>
                  <a:schemeClr val="bg1"/>
                </a:solidFill>
                <a:latin typeface="Arial" pitchFamily="34" charset="0"/>
                <a:cs typeface="Arial" pitchFamily="34" charset="0"/>
              </a:rPr>
              <a:t>, the </a:t>
            </a:r>
            <a:r>
              <a:rPr lang="en-US" dirty="0" err="1">
                <a:solidFill>
                  <a:schemeClr val="bg1"/>
                </a:solidFill>
                <a:latin typeface="Arial" pitchFamily="34" charset="0"/>
                <a:cs typeface="Arial" pitchFamily="34" charset="0"/>
              </a:rPr>
              <a:t>Kenizzites</a:t>
            </a:r>
            <a:r>
              <a:rPr lang="en-US" dirty="0">
                <a:solidFill>
                  <a:schemeClr val="bg1"/>
                </a:solidFill>
                <a:latin typeface="Arial" pitchFamily="34" charset="0"/>
                <a:cs typeface="Arial" pitchFamily="34" charset="0"/>
              </a:rPr>
              <a:t>, the </a:t>
            </a:r>
            <a:r>
              <a:rPr lang="en-US" dirty="0" err="1">
                <a:solidFill>
                  <a:schemeClr val="bg1"/>
                </a:solidFill>
                <a:latin typeface="Arial" pitchFamily="34" charset="0"/>
                <a:cs typeface="Arial" pitchFamily="34" charset="0"/>
              </a:rPr>
              <a:t>Kadmonites</a:t>
            </a:r>
            <a:r>
              <a:rPr lang="en-US" dirty="0">
                <a:solidFill>
                  <a:schemeClr val="bg1"/>
                </a:solidFill>
                <a:latin typeface="Arial" pitchFamily="34" charset="0"/>
                <a:cs typeface="Arial" pitchFamily="34" charset="0"/>
              </a:rPr>
              <a:t>, </a:t>
            </a:r>
            <a:r>
              <a:rPr lang="en-US" dirty="0" smtClean="0">
                <a:solidFill>
                  <a:schemeClr val="bg1"/>
                </a:solidFill>
                <a:latin typeface="Arial" pitchFamily="34" charset="0"/>
                <a:cs typeface="Arial" pitchFamily="34" charset="0"/>
              </a:rPr>
              <a:t>the </a:t>
            </a:r>
            <a:r>
              <a:rPr lang="en-US" dirty="0">
                <a:solidFill>
                  <a:schemeClr val="bg1"/>
                </a:solidFill>
                <a:latin typeface="Arial" pitchFamily="34" charset="0"/>
                <a:cs typeface="Arial" pitchFamily="34" charset="0"/>
              </a:rPr>
              <a:t>Hittites, the </a:t>
            </a:r>
            <a:r>
              <a:rPr lang="en-US" dirty="0" err="1">
                <a:solidFill>
                  <a:schemeClr val="bg1"/>
                </a:solidFill>
                <a:latin typeface="Arial" pitchFamily="34" charset="0"/>
                <a:cs typeface="Arial" pitchFamily="34" charset="0"/>
              </a:rPr>
              <a:t>Perizzites</a:t>
            </a:r>
            <a:r>
              <a:rPr lang="en-US" dirty="0">
                <a:solidFill>
                  <a:schemeClr val="bg1"/>
                </a:solidFill>
                <a:latin typeface="Arial" pitchFamily="34" charset="0"/>
                <a:cs typeface="Arial" pitchFamily="34" charset="0"/>
              </a:rPr>
              <a:t>, the Rephaim</a:t>
            </a:r>
            <a:r>
              <a:rPr lang="en-US" dirty="0" smtClean="0">
                <a:solidFill>
                  <a:schemeClr val="bg1"/>
                </a:solidFill>
                <a:latin typeface="Arial" pitchFamily="34" charset="0"/>
                <a:cs typeface="Arial" pitchFamily="34" charset="0"/>
              </a:rPr>
              <a:t>, </a:t>
            </a:r>
            <a:r>
              <a:rPr lang="en-US" dirty="0">
                <a:solidFill>
                  <a:schemeClr val="bg1"/>
                </a:solidFill>
                <a:latin typeface="Arial" pitchFamily="34" charset="0"/>
                <a:cs typeface="Arial" pitchFamily="34" charset="0"/>
              </a:rPr>
              <a:t>the Amorites, the Canaanites, the </a:t>
            </a:r>
            <a:r>
              <a:rPr lang="en-US" dirty="0" err="1">
                <a:solidFill>
                  <a:schemeClr val="bg1"/>
                </a:solidFill>
                <a:latin typeface="Arial" pitchFamily="34" charset="0"/>
                <a:cs typeface="Arial" pitchFamily="34" charset="0"/>
              </a:rPr>
              <a:t>Girgashites</a:t>
            </a:r>
            <a:r>
              <a:rPr lang="en-US" dirty="0">
                <a:solidFill>
                  <a:schemeClr val="bg1"/>
                </a:solidFill>
                <a:latin typeface="Arial" pitchFamily="34" charset="0"/>
                <a:cs typeface="Arial" pitchFamily="34" charset="0"/>
              </a:rPr>
              <a:t> and the </a:t>
            </a:r>
            <a:r>
              <a:rPr lang="en-US" dirty="0" err="1">
                <a:solidFill>
                  <a:schemeClr val="bg1"/>
                </a:solidFill>
                <a:latin typeface="Arial" pitchFamily="34" charset="0"/>
                <a:cs typeface="Arial" pitchFamily="34" charset="0"/>
              </a:rPr>
              <a:t>Jebusites</a:t>
            </a:r>
            <a:r>
              <a:rPr lang="en-US" dirty="0">
                <a:solidFill>
                  <a:schemeClr val="bg1"/>
                </a:solidFill>
                <a:latin typeface="Arial" pitchFamily="34" charset="0"/>
                <a:cs typeface="Arial" pitchFamily="34" charset="0"/>
              </a:rPr>
              <a:t>.”</a:t>
            </a:r>
          </a:p>
          <a:p>
            <a:pPr marL="0" indent="0">
              <a:buNone/>
            </a:pPr>
            <a:endParaRPr lang="en-US" dirty="0"/>
          </a:p>
        </p:txBody>
      </p:sp>
    </p:spTree>
    <p:extLst>
      <p:ext uri="{BB962C8B-B14F-4D97-AF65-F5344CB8AC3E}">
        <p14:creationId xmlns:p14="http://schemas.microsoft.com/office/powerpoint/2010/main" val="4067529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750" y="381000"/>
            <a:ext cx="8763000" cy="762000"/>
          </a:xfrm>
        </p:spPr>
        <p:txBody>
          <a:bodyPr/>
          <a:lstStyle/>
          <a:p>
            <a:pPr marL="0" indent="0">
              <a:buNone/>
            </a:pPr>
            <a:r>
              <a:rPr lang="en-US" dirty="0" smtClean="0">
                <a:solidFill>
                  <a:schemeClr val="bg1"/>
                </a:solidFill>
                <a:latin typeface="Arial" panose="020B0604020202020204" pitchFamily="34" charset="0"/>
                <a:cs typeface="Arial" panose="020B0604020202020204" pitchFamily="34" charset="0"/>
              </a:rPr>
              <a:t>Was this </a:t>
            </a:r>
            <a:r>
              <a:rPr lang="en-US" dirty="0" smtClean="0">
                <a:solidFill>
                  <a:srgbClr val="F89378"/>
                </a:solidFill>
                <a:latin typeface="Arial" panose="020B0604020202020204" pitchFamily="34" charset="0"/>
                <a:cs typeface="Arial" panose="020B0604020202020204" pitchFamily="34" charset="0"/>
              </a:rPr>
              <a:t>another </a:t>
            </a:r>
            <a:r>
              <a:rPr lang="en-US" dirty="0" smtClean="0">
                <a:solidFill>
                  <a:schemeClr val="bg1"/>
                </a:solidFill>
                <a:latin typeface="Arial" panose="020B0604020202020204" pitchFamily="34" charset="0"/>
                <a:cs typeface="Arial" panose="020B0604020202020204" pitchFamily="34" charset="0"/>
              </a:rPr>
              <a:t>covenant?  </a:t>
            </a:r>
          </a:p>
          <a:p>
            <a:pPr marL="0" indent="0">
              <a:buNone/>
            </a:pPr>
            <a:r>
              <a:rPr lang="en-US" dirty="0" smtClean="0">
                <a:solidFill>
                  <a:srgbClr val="7878DE"/>
                </a:solidFill>
                <a:latin typeface="Arial" panose="020B0604020202020204" pitchFamily="34" charset="0"/>
                <a:cs typeface="Arial" panose="020B0604020202020204" pitchFamily="34" charset="0"/>
              </a:rPr>
              <a:t>Or was it just further definition </a:t>
            </a:r>
            <a:r>
              <a:rPr lang="en-US" dirty="0" smtClean="0">
                <a:solidFill>
                  <a:schemeClr val="bg1"/>
                </a:solidFill>
                <a:latin typeface="Arial" panose="020B0604020202020204" pitchFamily="34" charset="0"/>
                <a:cs typeface="Arial" panose="020B0604020202020204" pitchFamily="34" charset="0"/>
              </a:rPr>
              <a:t>in the line of prior promises?</a:t>
            </a:r>
            <a:endParaRPr lang="en-US" dirty="0">
              <a:solidFill>
                <a:schemeClr val="bg1"/>
              </a:solidFill>
              <a:latin typeface="Arial" panose="020B0604020202020204" pitchFamily="34" charset="0"/>
              <a:cs typeface="Arial" panose="020B0604020202020204" pitchFamily="34" charset="0"/>
            </a:endParaRPr>
          </a:p>
        </p:txBody>
      </p:sp>
      <p:sp>
        <p:nvSpPr>
          <p:cNvPr id="5" name="Content Placeholder 2"/>
          <p:cNvSpPr txBox="1">
            <a:spLocks/>
          </p:cNvSpPr>
          <p:nvPr/>
        </p:nvSpPr>
        <p:spPr bwMode="auto">
          <a:xfrm>
            <a:off x="381000" y="2514600"/>
            <a:ext cx="84201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FontTx/>
              <a:buNone/>
            </a:pPr>
            <a:r>
              <a:rPr lang="en-US" kern="0" dirty="0" smtClean="0">
                <a:solidFill>
                  <a:schemeClr val="bg1"/>
                </a:solidFill>
                <a:latin typeface="Arial" panose="020B0604020202020204" pitchFamily="34" charset="0"/>
                <a:cs typeface="Arial" panose="020B0604020202020204" pitchFamily="34" charset="0"/>
              </a:rPr>
              <a:t>We </a:t>
            </a:r>
            <a:r>
              <a:rPr lang="en-US" kern="0" dirty="0" smtClean="0">
                <a:solidFill>
                  <a:srgbClr val="F89378"/>
                </a:solidFill>
                <a:latin typeface="Arial" panose="020B0604020202020204" pitchFamily="34" charset="0"/>
                <a:cs typeface="Arial" panose="020B0604020202020204" pitchFamily="34" charset="0"/>
              </a:rPr>
              <a:t>now</a:t>
            </a:r>
            <a:r>
              <a:rPr lang="en-US" kern="0" dirty="0" smtClean="0">
                <a:solidFill>
                  <a:schemeClr val="bg1"/>
                </a:solidFill>
                <a:latin typeface="Arial" panose="020B0604020202020204" pitchFamily="34" charset="0"/>
                <a:cs typeface="Arial" panose="020B0604020202020204" pitchFamily="34" charset="0"/>
              </a:rPr>
              <a:t> have the </a:t>
            </a:r>
            <a:r>
              <a:rPr lang="en-US" kern="0" dirty="0" smtClean="0">
                <a:solidFill>
                  <a:srgbClr val="F89378"/>
                </a:solidFill>
                <a:latin typeface="Arial" panose="020B0604020202020204" pitchFamily="34" charset="0"/>
                <a:cs typeface="Arial" panose="020B0604020202020204" pitchFamily="34" charset="0"/>
              </a:rPr>
              <a:t>boundaries</a:t>
            </a:r>
            <a:r>
              <a:rPr lang="en-US" kern="0" dirty="0" smtClean="0">
                <a:solidFill>
                  <a:schemeClr val="bg1"/>
                </a:solidFill>
                <a:latin typeface="Arial" panose="020B0604020202020204" pitchFamily="34" charset="0"/>
                <a:cs typeface="Arial" panose="020B0604020202020204" pitchFamily="34" charset="0"/>
              </a:rPr>
              <a:t> of the land specified, as well as the information that this </a:t>
            </a:r>
            <a:r>
              <a:rPr lang="en-US" kern="0" dirty="0" smtClean="0">
                <a:solidFill>
                  <a:srgbClr val="F89378"/>
                </a:solidFill>
                <a:latin typeface="Arial" panose="020B0604020202020204" pitchFamily="34" charset="0"/>
                <a:cs typeface="Arial" panose="020B0604020202020204" pitchFamily="34" charset="0"/>
              </a:rPr>
              <a:t>process</a:t>
            </a:r>
            <a:r>
              <a:rPr lang="en-US" kern="0" dirty="0" smtClean="0">
                <a:solidFill>
                  <a:schemeClr val="bg1"/>
                </a:solidFill>
                <a:latin typeface="Arial" panose="020B0604020202020204" pitchFamily="34" charset="0"/>
                <a:cs typeface="Arial" panose="020B0604020202020204" pitchFamily="34" charset="0"/>
              </a:rPr>
              <a:t> will take hundreds of years, and his offspring will first be slaves in another land.</a:t>
            </a:r>
            <a:endParaRPr lang="en-US" kern="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40593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fade">
                                      <p:cBhvr>
                                        <p:cTn id="15"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750" y="381000"/>
            <a:ext cx="8763000" cy="762000"/>
          </a:xfrm>
        </p:spPr>
        <p:txBody>
          <a:bodyPr/>
          <a:lstStyle/>
          <a:p>
            <a:pPr marL="0" indent="0">
              <a:buNone/>
            </a:pPr>
            <a:r>
              <a:rPr lang="en-US" dirty="0" smtClean="0">
                <a:solidFill>
                  <a:schemeClr val="bg1"/>
                </a:solidFill>
                <a:latin typeface="Arial" panose="020B0604020202020204" pitchFamily="34" charset="0"/>
                <a:cs typeface="Arial" panose="020B0604020202020204" pitchFamily="34" charset="0"/>
              </a:rPr>
              <a:t>What are Abram’s responsibilities?</a:t>
            </a:r>
            <a:endParaRPr lang="en-US" dirty="0">
              <a:solidFill>
                <a:schemeClr val="bg1"/>
              </a:solidFill>
              <a:latin typeface="Arial" panose="020B0604020202020204" pitchFamily="34" charset="0"/>
              <a:cs typeface="Arial" panose="020B0604020202020204" pitchFamily="34" charset="0"/>
            </a:endParaRPr>
          </a:p>
        </p:txBody>
      </p:sp>
      <p:sp>
        <p:nvSpPr>
          <p:cNvPr id="5" name="Content Placeholder 2"/>
          <p:cNvSpPr txBox="1">
            <a:spLocks/>
          </p:cNvSpPr>
          <p:nvPr/>
        </p:nvSpPr>
        <p:spPr bwMode="auto">
          <a:xfrm>
            <a:off x="352425" y="1447800"/>
            <a:ext cx="84201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FontTx/>
              <a:buNone/>
            </a:pPr>
            <a:r>
              <a:rPr lang="en-US" kern="0" dirty="0" smtClean="0">
                <a:solidFill>
                  <a:srgbClr val="F89378"/>
                </a:solidFill>
                <a:latin typeface="Arial" panose="020B0604020202020204" pitchFamily="34" charset="0"/>
                <a:cs typeface="Arial" panose="020B0604020202020204" pitchFamily="34" charset="0"/>
              </a:rPr>
              <a:t>He was told to “go</a:t>
            </a:r>
            <a:r>
              <a:rPr lang="en-US" kern="0" dirty="0" smtClean="0">
                <a:solidFill>
                  <a:schemeClr val="bg1"/>
                </a:solidFill>
                <a:latin typeface="Arial" panose="020B0604020202020204" pitchFamily="34" charset="0"/>
                <a:cs typeface="Arial" panose="020B0604020202020204" pitchFamily="34" charset="0"/>
              </a:rPr>
              <a:t>”.  We have nothing else.  But implied all along is </a:t>
            </a:r>
            <a:r>
              <a:rPr lang="en-US" kern="0" dirty="0" smtClean="0">
                <a:solidFill>
                  <a:srgbClr val="F89378"/>
                </a:solidFill>
                <a:latin typeface="Arial" panose="020B0604020202020204" pitchFamily="34" charset="0"/>
                <a:cs typeface="Arial" panose="020B0604020202020204" pitchFamily="34" charset="0"/>
              </a:rPr>
              <a:t>his obedience.</a:t>
            </a:r>
            <a:endParaRPr lang="en-US" kern="0" dirty="0">
              <a:solidFill>
                <a:srgbClr val="F89378"/>
              </a:solidFill>
              <a:latin typeface="Arial" panose="020B0604020202020204" pitchFamily="34" charset="0"/>
              <a:cs typeface="Arial" panose="020B0604020202020204" pitchFamily="34" charset="0"/>
            </a:endParaRPr>
          </a:p>
        </p:txBody>
      </p:sp>
      <p:sp>
        <p:nvSpPr>
          <p:cNvPr id="4" name="Content Placeholder 2"/>
          <p:cNvSpPr txBox="1">
            <a:spLocks/>
          </p:cNvSpPr>
          <p:nvPr/>
        </p:nvSpPr>
        <p:spPr bwMode="auto">
          <a:xfrm>
            <a:off x="381000" y="3276600"/>
            <a:ext cx="8763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FontTx/>
              <a:buNone/>
            </a:pPr>
            <a:r>
              <a:rPr lang="en-US" kern="0" dirty="0" smtClean="0">
                <a:solidFill>
                  <a:schemeClr val="bg1"/>
                </a:solidFill>
                <a:latin typeface="Arial" panose="020B0604020202020204" pitchFamily="34" charset="0"/>
                <a:cs typeface="Arial" panose="020B0604020202020204" pitchFamily="34" charset="0"/>
              </a:rPr>
              <a:t>At least </a:t>
            </a:r>
            <a:r>
              <a:rPr lang="en-US" kern="0" dirty="0" smtClean="0">
                <a:solidFill>
                  <a:srgbClr val="7878DE"/>
                </a:solidFill>
                <a:latin typeface="Arial" panose="020B0604020202020204" pitchFamily="34" charset="0"/>
                <a:cs typeface="Arial" panose="020B0604020202020204" pitchFamily="34" charset="0"/>
              </a:rPr>
              <a:t>13 years later </a:t>
            </a:r>
            <a:r>
              <a:rPr lang="en-US" kern="0" dirty="0" smtClean="0">
                <a:solidFill>
                  <a:schemeClr val="bg1"/>
                </a:solidFill>
                <a:latin typeface="Arial" panose="020B0604020202020204" pitchFamily="34" charset="0"/>
                <a:cs typeface="Arial" panose="020B0604020202020204" pitchFamily="34" charset="0"/>
              </a:rPr>
              <a:t>we are given more </a:t>
            </a:r>
            <a:r>
              <a:rPr lang="en-US" kern="0" dirty="0" smtClean="0">
                <a:solidFill>
                  <a:srgbClr val="7878DE"/>
                </a:solidFill>
                <a:latin typeface="Arial" panose="020B0604020202020204" pitchFamily="34" charset="0"/>
                <a:cs typeface="Arial" panose="020B0604020202020204" pitchFamily="34" charset="0"/>
              </a:rPr>
              <a:t>explicit information </a:t>
            </a:r>
            <a:r>
              <a:rPr lang="en-US" kern="0" dirty="0" smtClean="0">
                <a:solidFill>
                  <a:schemeClr val="bg1"/>
                </a:solidFill>
                <a:latin typeface="Arial" panose="020B0604020202020204" pitchFamily="34" charset="0"/>
                <a:cs typeface="Arial" panose="020B0604020202020204" pitchFamily="34" charset="0"/>
              </a:rPr>
              <a:t>on Abram’s responsibilities.</a:t>
            </a:r>
            <a:endParaRPr lang="en-US" kern="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39893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fade">
                                      <p:cBhvr>
                                        <p:cTn id="1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28600"/>
            <a:ext cx="8534400" cy="6553200"/>
          </a:xfrm>
        </p:spPr>
        <p:txBody>
          <a:bodyPr/>
          <a:lstStyle/>
          <a:p>
            <a:pPr marL="0" indent="0">
              <a:buNone/>
            </a:pPr>
            <a:r>
              <a:rPr lang="en-US" dirty="0">
                <a:solidFill>
                  <a:schemeClr val="bg1">
                    <a:lumMod val="65000"/>
                  </a:schemeClr>
                </a:solidFill>
                <a:latin typeface="Arial" pitchFamily="34" charset="0"/>
                <a:cs typeface="Arial" pitchFamily="34" charset="0"/>
              </a:rPr>
              <a:t>Genesis </a:t>
            </a:r>
            <a:r>
              <a:rPr lang="en-US" dirty="0" smtClean="0">
                <a:solidFill>
                  <a:schemeClr val="bg1">
                    <a:lumMod val="65000"/>
                  </a:schemeClr>
                </a:solidFill>
                <a:latin typeface="Arial" pitchFamily="34" charset="0"/>
                <a:cs typeface="Arial" pitchFamily="34" charset="0"/>
              </a:rPr>
              <a:t>17:1–6</a:t>
            </a:r>
            <a:endParaRPr lang="en-US" dirty="0">
              <a:solidFill>
                <a:schemeClr val="bg1">
                  <a:lumMod val="65000"/>
                </a:schemeClr>
              </a:solidFill>
              <a:latin typeface="Arial" pitchFamily="34" charset="0"/>
              <a:cs typeface="Arial" pitchFamily="34" charset="0"/>
            </a:endParaRPr>
          </a:p>
          <a:p>
            <a:pPr marL="0" indent="0">
              <a:buNone/>
            </a:pPr>
            <a:r>
              <a:rPr lang="en-US" dirty="0" smtClean="0">
                <a:solidFill>
                  <a:schemeClr val="bg1"/>
                </a:solidFill>
                <a:latin typeface="Arial" pitchFamily="34" charset="0"/>
                <a:cs typeface="Arial" pitchFamily="34" charset="0"/>
              </a:rPr>
              <a:t>When </a:t>
            </a:r>
            <a:r>
              <a:rPr lang="en-US" dirty="0">
                <a:solidFill>
                  <a:schemeClr val="bg1"/>
                </a:solidFill>
                <a:latin typeface="Arial" pitchFamily="34" charset="0"/>
                <a:cs typeface="Arial" pitchFamily="34" charset="0"/>
              </a:rPr>
              <a:t>Abram was ninety-nine years old </a:t>
            </a:r>
            <a:r>
              <a:rPr lang="en-US" dirty="0" smtClean="0">
                <a:solidFill>
                  <a:schemeClr val="bg1"/>
                </a:solidFill>
                <a:latin typeface="Arial" pitchFamily="34" charset="0"/>
                <a:cs typeface="Arial" pitchFamily="34" charset="0"/>
              </a:rPr>
              <a:t>YHWH </a:t>
            </a:r>
            <a:r>
              <a:rPr lang="en-US" dirty="0">
                <a:solidFill>
                  <a:schemeClr val="bg1"/>
                </a:solidFill>
                <a:latin typeface="Arial" pitchFamily="34" charset="0"/>
                <a:cs typeface="Arial" pitchFamily="34" charset="0"/>
              </a:rPr>
              <a:t>appeared to Abram and said to him, “I am God Almighty; </a:t>
            </a:r>
            <a:r>
              <a:rPr lang="en-US" dirty="0">
                <a:solidFill>
                  <a:srgbClr val="7878DE"/>
                </a:solidFill>
                <a:latin typeface="Arial" pitchFamily="34" charset="0"/>
                <a:cs typeface="Arial" pitchFamily="34" charset="0"/>
              </a:rPr>
              <a:t>walk before me, and be blameless</a:t>
            </a:r>
            <a:r>
              <a:rPr lang="en-US" dirty="0">
                <a:solidFill>
                  <a:schemeClr val="bg1"/>
                </a:solidFill>
                <a:latin typeface="Arial" pitchFamily="34" charset="0"/>
                <a:cs typeface="Arial" pitchFamily="34" charset="0"/>
              </a:rPr>
              <a:t>, </a:t>
            </a:r>
            <a:r>
              <a:rPr lang="en-US" dirty="0" smtClean="0">
                <a:solidFill>
                  <a:schemeClr val="bg1"/>
                </a:solidFill>
                <a:latin typeface="Arial" pitchFamily="34" charset="0"/>
                <a:cs typeface="Arial" pitchFamily="34" charset="0"/>
              </a:rPr>
              <a:t>that </a:t>
            </a:r>
            <a:r>
              <a:rPr lang="en-US" dirty="0">
                <a:solidFill>
                  <a:schemeClr val="bg1"/>
                </a:solidFill>
                <a:latin typeface="Arial" pitchFamily="34" charset="0"/>
                <a:cs typeface="Arial" pitchFamily="34" charset="0"/>
              </a:rPr>
              <a:t>I may make my covenant between me and you, and may multiply you </a:t>
            </a:r>
            <a:r>
              <a:rPr lang="en-US" dirty="0" smtClean="0">
                <a:solidFill>
                  <a:schemeClr val="bg1"/>
                </a:solidFill>
                <a:latin typeface="Arial" pitchFamily="34" charset="0"/>
                <a:cs typeface="Arial" pitchFamily="34" charset="0"/>
              </a:rPr>
              <a:t>greatly”… No </a:t>
            </a:r>
            <a:r>
              <a:rPr lang="en-US" dirty="0">
                <a:solidFill>
                  <a:schemeClr val="bg1"/>
                </a:solidFill>
                <a:latin typeface="Arial" pitchFamily="34" charset="0"/>
                <a:cs typeface="Arial" pitchFamily="34" charset="0"/>
              </a:rPr>
              <a:t>longer shall your name be called Abram, but your name shall be Abraham, for I have made you the father of a </a:t>
            </a:r>
            <a:r>
              <a:rPr lang="en-US" dirty="0">
                <a:solidFill>
                  <a:srgbClr val="F89378"/>
                </a:solidFill>
                <a:latin typeface="Arial" pitchFamily="34" charset="0"/>
                <a:cs typeface="Arial" pitchFamily="34" charset="0"/>
              </a:rPr>
              <a:t>multitude of nations</a:t>
            </a:r>
            <a:r>
              <a:rPr lang="en-US" dirty="0">
                <a:solidFill>
                  <a:schemeClr val="bg1"/>
                </a:solidFill>
                <a:latin typeface="Arial" pitchFamily="34" charset="0"/>
                <a:cs typeface="Arial" pitchFamily="34" charset="0"/>
              </a:rPr>
              <a:t>.  </a:t>
            </a:r>
            <a:r>
              <a:rPr lang="en-US" dirty="0" smtClean="0">
                <a:solidFill>
                  <a:schemeClr val="bg1"/>
                </a:solidFill>
                <a:latin typeface="Arial" pitchFamily="34" charset="0"/>
                <a:cs typeface="Arial" pitchFamily="34" charset="0"/>
              </a:rPr>
              <a:t>I </a:t>
            </a:r>
            <a:r>
              <a:rPr lang="en-US" dirty="0">
                <a:solidFill>
                  <a:schemeClr val="bg1"/>
                </a:solidFill>
                <a:latin typeface="Arial" pitchFamily="34" charset="0"/>
                <a:cs typeface="Arial" pitchFamily="34" charset="0"/>
              </a:rPr>
              <a:t>will make you exceedingly fruitful, and I will make you into nations, </a:t>
            </a:r>
            <a:r>
              <a:rPr lang="en-US" dirty="0">
                <a:solidFill>
                  <a:srgbClr val="F89378"/>
                </a:solidFill>
                <a:latin typeface="Arial" pitchFamily="34" charset="0"/>
                <a:cs typeface="Arial" pitchFamily="34" charset="0"/>
              </a:rPr>
              <a:t>and kings shall come from you</a:t>
            </a:r>
            <a:r>
              <a:rPr lang="en-US" dirty="0">
                <a:solidFill>
                  <a:schemeClr val="bg1"/>
                </a:solidFill>
                <a:latin typeface="Arial" pitchFamily="34" charset="0"/>
                <a:cs typeface="Arial" pitchFamily="34" charset="0"/>
              </a:rPr>
              <a:t>. </a:t>
            </a:r>
            <a:endParaRPr lang="en-US" dirty="0">
              <a:solidFill>
                <a:schemeClr val="bg1"/>
              </a:solidFill>
            </a:endParaRPr>
          </a:p>
        </p:txBody>
      </p:sp>
    </p:spTree>
    <p:extLst>
      <p:ext uri="{BB962C8B-B14F-4D97-AF65-F5344CB8AC3E}">
        <p14:creationId xmlns:p14="http://schemas.microsoft.com/office/powerpoint/2010/main" val="2343234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28600"/>
            <a:ext cx="8534400" cy="6553200"/>
          </a:xfrm>
        </p:spPr>
        <p:txBody>
          <a:bodyPr/>
          <a:lstStyle/>
          <a:p>
            <a:pPr marL="0" indent="0">
              <a:buNone/>
            </a:pPr>
            <a:r>
              <a:rPr lang="en-US" dirty="0">
                <a:solidFill>
                  <a:schemeClr val="bg1">
                    <a:lumMod val="65000"/>
                  </a:schemeClr>
                </a:solidFill>
                <a:latin typeface="Arial" pitchFamily="34" charset="0"/>
                <a:cs typeface="Arial" pitchFamily="34" charset="0"/>
              </a:rPr>
              <a:t>Genesis </a:t>
            </a:r>
            <a:r>
              <a:rPr lang="en-US" dirty="0" smtClean="0">
                <a:solidFill>
                  <a:schemeClr val="bg1">
                    <a:lumMod val="65000"/>
                  </a:schemeClr>
                </a:solidFill>
                <a:latin typeface="Arial" pitchFamily="34" charset="0"/>
                <a:cs typeface="Arial" pitchFamily="34" charset="0"/>
              </a:rPr>
              <a:t>17:9–12 </a:t>
            </a:r>
            <a:endParaRPr lang="en-US" dirty="0">
              <a:solidFill>
                <a:schemeClr val="bg1">
                  <a:lumMod val="65000"/>
                </a:schemeClr>
              </a:solidFill>
              <a:latin typeface="Arial" pitchFamily="34" charset="0"/>
              <a:cs typeface="Arial" pitchFamily="34" charset="0"/>
            </a:endParaRPr>
          </a:p>
          <a:p>
            <a:pPr marL="0" indent="0">
              <a:buNone/>
            </a:pPr>
            <a:r>
              <a:rPr lang="en-US" dirty="0" smtClean="0">
                <a:solidFill>
                  <a:schemeClr val="bg1"/>
                </a:solidFill>
                <a:latin typeface="Arial" pitchFamily="34" charset="0"/>
                <a:cs typeface="Arial" pitchFamily="34" charset="0"/>
              </a:rPr>
              <a:t>As </a:t>
            </a:r>
            <a:r>
              <a:rPr lang="en-US" dirty="0">
                <a:solidFill>
                  <a:schemeClr val="bg1"/>
                </a:solidFill>
                <a:latin typeface="Arial" pitchFamily="34" charset="0"/>
                <a:cs typeface="Arial" pitchFamily="34" charset="0"/>
              </a:rPr>
              <a:t>for you, you shall keep my covenant, you and your offspring after you throughout their generations. </a:t>
            </a:r>
            <a:r>
              <a:rPr lang="en-US" dirty="0" smtClean="0">
                <a:solidFill>
                  <a:srgbClr val="F89378"/>
                </a:solidFill>
                <a:latin typeface="Arial" pitchFamily="34" charset="0"/>
                <a:cs typeface="Arial" pitchFamily="34" charset="0"/>
              </a:rPr>
              <a:t>This </a:t>
            </a:r>
            <a:r>
              <a:rPr lang="en-US" dirty="0">
                <a:solidFill>
                  <a:srgbClr val="F89378"/>
                </a:solidFill>
                <a:latin typeface="Arial" pitchFamily="34" charset="0"/>
                <a:cs typeface="Arial" pitchFamily="34" charset="0"/>
              </a:rPr>
              <a:t>is my covenant</a:t>
            </a:r>
            <a:r>
              <a:rPr lang="en-US" dirty="0">
                <a:solidFill>
                  <a:schemeClr val="bg1"/>
                </a:solidFill>
                <a:latin typeface="Arial" pitchFamily="34" charset="0"/>
                <a:cs typeface="Arial" pitchFamily="34" charset="0"/>
              </a:rPr>
              <a:t>, which you shall keep, between me and you and your offspring after you: </a:t>
            </a:r>
            <a:r>
              <a:rPr lang="en-US" dirty="0">
                <a:solidFill>
                  <a:srgbClr val="7878DE"/>
                </a:solidFill>
                <a:latin typeface="Arial" pitchFamily="34" charset="0"/>
                <a:cs typeface="Arial" pitchFamily="34" charset="0"/>
              </a:rPr>
              <a:t>Every male among you shall be circumcised. </a:t>
            </a:r>
            <a:r>
              <a:rPr lang="en-US" dirty="0" smtClean="0">
                <a:solidFill>
                  <a:schemeClr val="bg1"/>
                </a:solidFill>
                <a:latin typeface="Arial" pitchFamily="34" charset="0"/>
                <a:cs typeface="Arial" pitchFamily="34" charset="0"/>
              </a:rPr>
              <a:t> </a:t>
            </a:r>
            <a:r>
              <a:rPr lang="en-US" dirty="0">
                <a:solidFill>
                  <a:schemeClr val="bg1"/>
                </a:solidFill>
                <a:latin typeface="Arial" pitchFamily="34" charset="0"/>
                <a:cs typeface="Arial" pitchFamily="34" charset="0"/>
              </a:rPr>
              <a:t>You shall be circumcised in the flesh of your foreskins, and it shall be a sign of the covenant between me and you. </a:t>
            </a:r>
            <a:r>
              <a:rPr lang="en-US" dirty="0" smtClean="0">
                <a:solidFill>
                  <a:schemeClr val="bg1"/>
                </a:solidFill>
                <a:latin typeface="Arial" pitchFamily="34" charset="0"/>
                <a:cs typeface="Arial" pitchFamily="34" charset="0"/>
              </a:rPr>
              <a:t> </a:t>
            </a:r>
            <a:r>
              <a:rPr lang="en-US" dirty="0">
                <a:solidFill>
                  <a:schemeClr val="bg1"/>
                </a:solidFill>
                <a:latin typeface="Arial" pitchFamily="34" charset="0"/>
                <a:cs typeface="Arial" pitchFamily="34" charset="0"/>
              </a:rPr>
              <a:t>He who is eight days old among you shall be circumcised. </a:t>
            </a:r>
            <a:endParaRPr lang="en-US" dirty="0">
              <a:solidFill>
                <a:schemeClr val="bg1"/>
              </a:solidFill>
            </a:endParaRPr>
          </a:p>
        </p:txBody>
      </p:sp>
    </p:spTree>
    <p:extLst>
      <p:ext uri="{BB962C8B-B14F-4D97-AF65-F5344CB8AC3E}">
        <p14:creationId xmlns:p14="http://schemas.microsoft.com/office/powerpoint/2010/main" val="4038155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750" y="381000"/>
            <a:ext cx="8763000" cy="762000"/>
          </a:xfrm>
        </p:spPr>
        <p:txBody>
          <a:bodyPr/>
          <a:lstStyle/>
          <a:p>
            <a:pPr marL="0" indent="0">
              <a:buNone/>
            </a:pPr>
            <a:r>
              <a:rPr lang="en-US" dirty="0" smtClean="0">
                <a:solidFill>
                  <a:schemeClr val="bg1"/>
                </a:solidFill>
                <a:latin typeface="Arial" panose="020B0604020202020204" pitchFamily="34" charset="0"/>
                <a:cs typeface="Arial" panose="020B0604020202020204" pitchFamily="34" charset="0"/>
              </a:rPr>
              <a:t>Was this </a:t>
            </a:r>
            <a:r>
              <a:rPr lang="en-US" dirty="0" smtClean="0">
                <a:solidFill>
                  <a:srgbClr val="F89378"/>
                </a:solidFill>
                <a:latin typeface="Arial" panose="020B0604020202020204" pitchFamily="34" charset="0"/>
                <a:cs typeface="Arial" panose="020B0604020202020204" pitchFamily="34" charset="0"/>
              </a:rPr>
              <a:t>a different covenant</a:t>
            </a:r>
            <a:r>
              <a:rPr lang="en-US" dirty="0" smtClean="0">
                <a:solidFill>
                  <a:schemeClr val="bg1"/>
                </a:solidFill>
                <a:latin typeface="Arial" panose="020B0604020202020204" pitchFamily="34" charset="0"/>
                <a:cs typeface="Arial" panose="020B0604020202020204" pitchFamily="34" charset="0"/>
              </a:rPr>
              <a:t>? </a:t>
            </a:r>
            <a:endParaRPr lang="en-US" dirty="0">
              <a:solidFill>
                <a:schemeClr val="bg1"/>
              </a:solidFill>
              <a:latin typeface="Arial" panose="020B0604020202020204" pitchFamily="34" charset="0"/>
              <a:cs typeface="Arial" panose="020B0604020202020204" pitchFamily="34" charset="0"/>
            </a:endParaRPr>
          </a:p>
        </p:txBody>
      </p:sp>
      <p:sp>
        <p:nvSpPr>
          <p:cNvPr id="5" name="Content Placeholder 2"/>
          <p:cNvSpPr txBox="1">
            <a:spLocks/>
          </p:cNvSpPr>
          <p:nvPr/>
        </p:nvSpPr>
        <p:spPr bwMode="auto">
          <a:xfrm>
            <a:off x="838200" y="1221850"/>
            <a:ext cx="8639175"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FontTx/>
              <a:buNone/>
            </a:pPr>
            <a:r>
              <a:rPr lang="en-US" kern="0" dirty="0" smtClean="0">
                <a:solidFill>
                  <a:srgbClr val="7878DE"/>
                </a:solidFill>
                <a:latin typeface="Arial" panose="020B0604020202020204" pitchFamily="34" charset="0"/>
                <a:cs typeface="Arial" panose="020B0604020202020204" pitchFamily="34" charset="0"/>
              </a:rPr>
              <a:t>At least 13 years later!</a:t>
            </a:r>
          </a:p>
          <a:p>
            <a:pPr marL="0" indent="0">
              <a:buFontTx/>
              <a:buNone/>
            </a:pPr>
            <a:r>
              <a:rPr lang="en-US" kern="0" dirty="0" smtClean="0">
                <a:solidFill>
                  <a:schemeClr val="bg1"/>
                </a:solidFill>
                <a:latin typeface="Arial" panose="020B0604020202020204" pitchFamily="34" charset="0"/>
                <a:cs typeface="Arial" panose="020B0604020202020204" pitchFamily="34" charset="0"/>
              </a:rPr>
              <a:t>The promises are basically the same.</a:t>
            </a:r>
          </a:p>
          <a:p>
            <a:pPr marL="0" indent="0">
              <a:buFontTx/>
              <a:buNone/>
            </a:pPr>
            <a:r>
              <a:rPr lang="en-US" kern="0" dirty="0" smtClean="0">
                <a:solidFill>
                  <a:srgbClr val="F89378"/>
                </a:solidFill>
                <a:latin typeface="Arial" panose="020B0604020202020204" pitchFamily="34" charset="0"/>
                <a:cs typeface="Arial" panose="020B0604020202020204" pitchFamily="34" charset="0"/>
              </a:rPr>
              <a:t>More definition:   </a:t>
            </a:r>
            <a:r>
              <a:rPr lang="en-US" kern="0" dirty="0" smtClean="0">
                <a:solidFill>
                  <a:schemeClr val="bg1"/>
                </a:solidFill>
                <a:latin typeface="Arial" panose="020B0604020202020204" pitchFamily="34" charset="0"/>
                <a:cs typeface="Arial" panose="020B0604020202020204" pitchFamily="34" charset="0"/>
              </a:rPr>
              <a:t>• </a:t>
            </a:r>
            <a:r>
              <a:rPr lang="en-US" kern="0" dirty="0">
                <a:solidFill>
                  <a:schemeClr val="bg1"/>
                </a:solidFill>
                <a:latin typeface="Arial" panose="020B0604020202020204" pitchFamily="34" charset="0"/>
                <a:cs typeface="Arial" panose="020B0604020202020204" pitchFamily="34" charset="0"/>
              </a:rPr>
              <a:t>Walk </a:t>
            </a:r>
            <a:r>
              <a:rPr lang="en-US" kern="0" dirty="0" smtClean="0">
                <a:solidFill>
                  <a:schemeClr val="bg1"/>
                </a:solidFill>
                <a:latin typeface="Arial" panose="020B0604020202020204" pitchFamily="34" charset="0"/>
                <a:cs typeface="Arial" panose="020B0604020202020204" pitchFamily="34" charset="0"/>
              </a:rPr>
              <a:t>blamelessly</a:t>
            </a:r>
            <a:br>
              <a:rPr lang="en-US" kern="0" dirty="0" smtClean="0">
                <a:solidFill>
                  <a:schemeClr val="bg1"/>
                </a:solidFill>
                <a:latin typeface="Arial" panose="020B0604020202020204" pitchFamily="34" charset="0"/>
                <a:cs typeface="Arial" panose="020B0604020202020204" pitchFamily="34" charset="0"/>
              </a:rPr>
            </a:br>
            <a:r>
              <a:rPr lang="en-US" kern="0" dirty="0" smtClean="0">
                <a:solidFill>
                  <a:schemeClr val="bg1"/>
                </a:solidFill>
                <a:latin typeface="Arial" panose="020B0604020202020204" pitchFamily="34" charset="0"/>
                <a:cs typeface="Arial" panose="020B0604020202020204" pitchFamily="34" charset="0"/>
              </a:rPr>
              <a:t>			   • Circumcise your offspring</a:t>
            </a:r>
            <a:endParaRPr lang="en-US" kern="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74431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fade">
                                      <p:cBhvr>
                                        <p:cTn id="2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922351"/>
            <a:ext cx="8505826" cy="3124200"/>
          </a:xfrm>
        </p:spPr>
        <p:txBody>
          <a:bodyPr/>
          <a:lstStyle/>
          <a:p>
            <a:pPr marL="0" indent="0" algn="ctr">
              <a:buNone/>
            </a:pPr>
            <a:r>
              <a:rPr lang="en-US" dirty="0" smtClean="0">
                <a:solidFill>
                  <a:schemeClr val="bg1"/>
                </a:solidFill>
                <a:latin typeface="Arial" panose="020B0604020202020204" pitchFamily="34" charset="0"/>
                <a:cs typeface="Arial" panose="020B0604020202020204" pitchFamily="34" charset="0"/>
              </a:rPr>
              <a:t>Old Testament = Old Covenant;  Jewish</a:t>
            </a:r>
          </a:p>
          <a:p>
            <a:pPr marL="0" indent="0" algn="ctr">
              <a:buNone/>
            </a:pPr>
            <a:endParaRPr lang="en-US" dirty="0" smtClean="0">
              <a:solidFill>
                <a:schemeClr val="bg1"/>
              </a:solidFill>
              <a:latin typeface="Arial" panose="020B0604020202020204" pitchFamily="34" charset="0"/>
              <a:cs typeface="Arial" panose="020B0604020202020204" pitchFamily="34" charset="0"/>
            </a:endParaRPr>
          </a:p>
          <a:p>
            <a:pPr marL="0" indent="0" algn="ctr">
              <a:buNone/>
            </a:pPr>
            <a:endParaRPr lang="en-US" dirty="0" smtClean="0">
              <a:solidFill>
                <a:schemeClr val="bg1"/>
              </a:solidFill>
              <a:latin typeface="Arial" panose="020B0604020202020204" pitchFamily="34" charset="0"/>
              <a:cs typeface="Arial" panose="020B0604020202020204" pitchFamily="34" charset="0"/>
            </a:endParaRPr>
          </a:p>
          <a:p>
            <a:pPr marL="0" indent="0" algn="ctr">
              <a:buNone/>
            </a:pPr>
            <a:endParaRPr lang="en-US" dirty="0" smtClean="0">
              <a:solidFill>
                <a:schemeClr val="bg1"/>
              </a:solidFill>
              <a:latin typeface="Arial" panose="020B0604020202020204" pitchFamily="34" charset="0"/>
              <a:cs typeface="Arial" panose="020B0604020202020204" pitchFamily="34" charset="0"/>
            </a:endParaRPr>
          </a:p>
          <a:p>
            <a:pPr marL="0" indent="0" algn="ctr">
              <a:buNone/>
            </a:pPr>
            <a:r>
              <a:rPr lang="en-US" dirty="0" smtClean="0">
                <a:solidFill>
                  <a:schemeClr val="bg1"/>
                </a:solidFill>
                <a:latin typeface="Arial" panose="020B0604020202020204" pitchFamily="34" charset="0"/>
                <a:cs typeface="Arial" panose="020B0604020202020204" pitchFamily="34" charset="0"/>
              </a:rPr>
              <a:t>New Testament = New Covenant;  Christian</a:t>
            </a:r>
            <a:endParaRPr lang="en-US" dirty="0">
              <a:solidFill>
                <a:schemeClr val="bg1"/>
              </a:solidFill>
              <a:latin typeface="Arial" panose="020B0604020202020204" pitchFamily="34" charset="0"/>
              <a:cs typeface="Arial" panose="020B0604020202020204" pitchFamily="34" charset="0"/>
            </a:endParaRPr>
          </a:p>
        </p:txBody>
      </p:sp>
      <p:grpSp>
        <p:nvGrpSpPr>
          <p:cNvPr id="2" name="Group 1"/>
          <p:cNvGrpSpPr/>
          <p:nvPr/>
        </p:nvGrpSpPr>
        <p:grpSpPr>
          <a:xfrm>
            <a:off x="1066800" y="685800"/>
            <a:ext cx="7010400" cy="3467100"/>
            <a:chOff x="1524000" y="876300"/>
            <a:chExt cx="6248400" cy="2286000"/>
          </a:xfrm>
        </p:grpSpPr>
        <p:cxnSp>
          <p:nvCxnSpPr>
            <p:cNvPr id="4" name="Straight Connector 3"/>
            <p:cNvCxnSpPr/>
            <p:nvPr/>
          </p:nvCxnSpPr>
          <p:spPr bwMode="auto">
            <a:xfrm>
              <a:off x="1752600" y="876300"/>
              <a:ext cx="6019800" cy="2286000"/>
            </a:xfrm>
            <a:prstGeom prst="line">
              <a:avLst/>
            </a:prstGeom>
            <a:solidFill>
              <a:schemeClr val="accent1"/>
            </a:solidFill>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 name="Straight Connector 5"/>
            <p:cNvCxnSpPr/>
            <p:nvPr/>
          </p:nvCxnSpPr>
          <p:spPr bwMode="auto">
            <a:xfrm flipV="1">
              <a:off x="1524000" y="990600"/>
              <a:ext cx="6019800" cy="2133600"/>
            </a:xfrm>
            <a:prstGeom prst="line">
              <a:avLst/>
            </a:prstGeom>
            <a:solidFill>
              <a:schemeClr val="accent1"/>
            </a:solidFill>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5" name="Content Placeholder 2"/>
          <p:cNvSpPr txBox="1">
            <a:spLocks/>
          </p:cNvSpPr>
          <p:nvPr/>
        </p:nvSpPr>
        <p:spPr bwMode="auto">
          <a:xfrm>
            <a:off x="280987" y="1524000"/>
            <a:ext cx="8505826"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lgn="ctr">
              <a:buFontTx/>
              <a:buNone/>
            </a:pPr>
            <a:r>
              <a:rPr lang="en-US" kern="0" dirty="0" smtClean="0">
                <a:solidFill>
                  <a:srgbClr val="F89378"/>
                </a:solidFill>
                <a:latin typeface="Arial" panose="020B0604020202020204" pitchFamily="34" charset="0"/>
                <a:cs typeface="Arial" panose="020B0604020202020204" pitchFamily="34" charset="0"/>
              </a:rPr>
              <a:t>OLD</a:t>
            </a:r>
          </a:p>
          <a:p>
            <a:pPr marL="0" indent="0" algn="ctr">
              <a:buFontTx/>
              <a:buNone/>
            </a:pPr>
            <a:r>
              <a:rPr lang="en-US" kern="0" dirty="0" smtClean="0">
                <a:solidFill>
                  <a:srgbClr val="7878DE"/>
                </a:solidFill>
                <a:latin typeface="Arial" panose="020B0604020202020204" pitchFamily="34" charset="0"/>
                <a:cs typeface="Arial" panose="020B0604020202020204" pitchFamily="34" charset="0"/>
              </a:rPr>
              <a:t>replaced / superseded by</a:t>
            </a:r>
          </a:p>
          <a:p>
            <a:pPr marL="0" indent="0" algn="ctr">
              <a:buFontTx/>
              <a:buNone/>
            </a:pPr>
            <a:r>
              <a:rPr lang="en-US" kern="0" dirty="0" smtClean="0">
                <a:solidFill>
                  <a:srgbClr val="F89378"/>
                </a:solidFill>
                <a:latin typeface="Arial" panose="020B0604020202020204" pitchFamily="34" charset="0"/>
                <a:cs typeface="Arial" panose="020B0604020202020204" pitchFamily="34" charset="0"/>
              </a:rPr>
              <a:t>NEW</a:t>
            </a:r>
          </a:p>
        </p:txBody>
      </p:sp>
    </p:spTree>
    <p:extLst>
      <p:ext uri="{BB962C8B-B14F-4D97-AF65-F5344CB8AC3E}">
        <p14:creationId xmlns:p14="http://schemas.microsoft.com/office/powerpoint/2010/main" val="305241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fade">
                                      <p:cBhvr>
                                        <p:cTn id="15" dur="500"/>
                                        <p:tgtEl>
                                          <p:spTgt spid="5">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5">
                                            <p:txEl>
                                              <p:pRg st="2" end="2"/>
                                            </p:txEl>
                                          </p:spTgt>
                                        </p:tgtEl>
                                        <p:attrNameLst>
                                          <p:attrName>style.visibility</p:attrName>
                                        </p:attrNameLst>
                                      </p:cBhvr>
                                      <p:to>
                                        <p:strVal val="visible"/>
                                      </p:to>
                                    </p:set>
                                    <p:animEffect transition="in" filter="fade">
                                      <p:cBhvr>
                                        <p:cTn id="18" dur="500"/>
                                        <p:tgtEl>
                                          <p:spTgt spid="5">
                                            <p:txEl>
                                              <p:pRg st="2" end="2"/>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animEffect transition="in" filter="fade">
                                      <p:cBhvr>
                                        <p:cTn id="21" dur="500"/>
                                        <p:tgtEl>
                                          <p:spTgt spid="5">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750" y="381000"/>
            <a:ext cx="8763000" cy="609600"/>
          </a:xfrm>
        </p:spPr>
        <p:txBody>
          <a:bodyPr/>
          <a:lstStyle/>
          <a:p>
            <a:pPr marL="0" indent="0">
              <a:buNone/>
            </a:pPr>
            <a:r>
              <a:rPr lang="en-US" dirty="0" smtClean="0">
                <a:solidFill>
                  <a:schemeClr val="bg1"/>
                </a:solidFill>
                <a:latin typeface="Arial" panose="020B0604020202020204" pitchFamily="34" charset="0"/>
                <a:cs typeface="Arial" panose="020B0604020202020204" pitchFamily="34" charset="0"/>
              </a:rPr>
              <a:t>Problem:  </a:t>
            </a:r>
            <a:r>
              <a:rPr lang="en-US" dirty="0" smtClean="0">
                <a:solidFill>
                  <a:srgbClr val="F89378"/>
                </a:solidFill>
                <a:latin typeface="Arial" panose="020B0604020202020204" pitchFamily="34" charset="0"/>
                <a:cs typeface="Arial" panose="020B0604020202020204" pitchFamily="34" charset="0"/>
              </a:rPr>
              <a:t>Abram &amp; Sarah have no children!</a:t>
            </a:r>
            <a:endParaRPr lang="en-US" dirty="0">
              <a:solidFill>
                <a:schemeClr val="bg1"/>
              </a:solidFill>
              <a:latin typeface="Arial" panose="020B0604020202020204" pitchFamily="34" charset="0"/>
              <a:cs typeface="Arial" panose="020B0604020202020204" pitchFamily="34" charset="0"/>
            </a:endParaRPr>
          </a:p>
        </p:txBody>
      </p:sp>
      <p:sp>
        <p:nvSpPr>
          <p:cNvPr id="5" name="Content Placeholder 2"/>
          <p:cNvSpPr txBox="1">
            <a:spLocks/>
          </p:cNvSpPr>
          <p:nvPr/>
        </p:nvSpPr>
        <p:spPr bwMode="auto">
          <a:xfrm>
            <a:off x="381000" y="1752600"/>
            <a:ext cx="86487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FontTx/>
              <a:buNone/>
            </a:pPr>
            <a:r>
              <a:rPr lang="en-US" kern="0" dirty="0">
                <a:solidFill>
                  <a:schemeClr val="bg1">
                    <a:lumMod val="65000"/>
                  </a:schemeClr>
                </a:solidFill>
                <a:latin typeface="Arial" panose="020B0604020202020204" pitchFamily="34" charset="0"/>
                <a:cs typeface="Arial" panose="020B0604020202020204" pitchFamily="34" charset="0"/>
              </a:rPr>
              <a:t>Genesis 17:17–19 </a:t>
            </a:r>
            <a:r>
              <a:rPr lang="en-US" kern="0" dirty="0" smtClean="0">
                <a:solidFill>
                  <a:schemeClr val="bg1">
                    <a:lumMod val="65000"/>
                  </a:schemeClr>
                </a:solidFill>
                <a:latin typeface="Arial" panose="020B0604020202020204" pitchFamily="34" charset="0"/>
                <a:cs typeface="Arial" panose="020B0604020202020204" pitchFamily="34" charset="0"/>
              </a:rPr>
              <a:t/>
            </a:r>
            <a:br>
              <a:rPr lang="en-US" kern="0" dirty="0" smtClean="0">
                <a:solidFill>
                  <a:schemeClr val="bg1">
                    <a:lumMod val="65000"/>
                  </a:schemeClr>
                </a:solidFill>
                <a:latin typeface="Arial" panose="020B0604020202020204" pitchFamily="34" charset="0"/>
                <a:cs typeface="Arial" panose="020B0604020202020204" pitchFamily="34" charset="0"/>
              </a:rPr>
            </a:br>
            <a:r>
              <a:rPr lang="en-US" kern="0" dirty="0" smtClean="0">
                <a:solidFill>
                  <a:schemeClr val="bg1"/>
                </a:solidFill>
                <a:latin typeface="Arial" panose="020B0604020202020204" pitchFamily="34" charset="0"/>
                <a:cs typeface="Arial" panose="020B0604020202020204" pitchFamily="34" charset="0"/>
              </a:rPr>
              <a:t>Abraham </a:t>
            </a:r>
            <a:r>
              <a:rPr lang="en-US" kern="0" dirty="0">
                <a:solidFill>
                  <a:schemeClr val="bg1"/>
                </a:solidFill>
                <a:latin typeface="Arial" panose="020B0604020202020204" pitchFamily="34" charset="0"/>
                <a:cs typeface="Arial" panose="020B0604020202020204" pitchFamily="34" charset="0"/>
              </a:rPr>
              <a:t>said to God, “Oh that Ishmael might live before you!” </a:t>
            </a:r>
            <a:r>
              <a:rPr lang="en-US" kern="0" dirty="0" smtClean="0">
                <a:solidFill>
                  <a:schemeClr val="bg1"/>
                </a:solidFill>
                <a:latin typeface="Arial" panose="020B0604020202020204" pitchFamily="34" charset="0"/>
                <a:cs typeface="Arial" panose="020B0604020202020204" pitchFamily="34" charset="0"/>
              </a:rPr>
              <a:t> </a:t>
            </a:r>
            <a:r>
              <a:rPr lang="en-US" kern="0" dirty="0">
                <a:solidFill>
                  <a:schemeClr val="bg1"/>
                </a:solidFill>
                <a:latin typeface="Arial" panose="020B0604020202020204" pitchFamily="34" charset="0"/>
                <a:cs typeface="Arial" panose="020B0604020202020204" pitchFamily="34" charset="0"/>
              </a:rPr>
              <a:t>God said, “No, but </a:t>
            </a:r>
            <a:r>
              <a:rPr lang="en-US" kern="0" dirty="0">
                <a:solidFill>
                  <a:srgbClr val="F89378"/>
                </a:solidFill>
                <a:latin typeface="Arial" panose="020B0604020202020204" pitchFamily="34" charset="0"/>
                <a:cs typeface="Arial" panose="020B0604020202020204" pitchFamily="34" charset="0"/>
              </a:rPr>
              <a:t>Sarah your wife shall bear you a son</a:t>
            </a:r>
            <a:r>
              <a:rPr lang="en-US" kern="0" dirty="0">
                <a:solidFill>
                  <a:schemeClr val="bg1"/>
                </a:solidFill>
                <a:latin typeface="Arial" panose="020B0604020202020204" pitchFamily="34" charset="0"/>
                <a:cs typeface="Arial" panose="020B0604020202020204" pitchFamily="34" charset="0"/>
              </a:rPr>
              <a:t>, and you shall call his name </a:t>
            </a:r>
            <a:r>
              <a:rPr lang="en-US" kern="0" dirty="0">
                <a:solidFill>
                  <a:srgbClr val="7878DE"/>
                </a:solidFill>
                <a:latin typeface="Arial" panose="020B0604020202020204" pitchFamily="34" charset="0"/>
                <a:cs typeface="Arial" panose="020B0604020202020204" pitchFamily="34" charset="0"/>
              </a:rPr>
              <a:t>Isaac. </a:t>
            </a:r>
            <a:r>
              <a:rPr lang="en-US" kern="0" dirty="0">
                <a:solidFill>
                  <a:srgbClr val="F89378"/>
                </a:solidFill>
                <a:latin typeface="Arial" panose="020B0604020202020204" pitchFamily="34" charset="0"/>
                <a:cs typeface="Arial" panose="020B0604020202020204" pitchFamily="34" charset="0"/>
              </a:rPr>
              <a:t>I will establish my covenant with him</a:t>
            </a:r>
            <a:r>
              <a:rPr lang="en-US" kern="0" dirty="0">
                <a:solidFill>
                  <a:schemeClr val="bg1"/>
                </a:solidFill>
                <a:latin typeface="Arial" panose="020B0604020202020204" pitchFamily="34" charset="0"/>
                <a:cs typeface="Arial" panose="020B0604020202020204" pitchFamily="34" charset="0"/>
              </a:rPr>
              <a:t> as an everlasting covenant for his offspring after him</a:t>
            </a:r>
            <a:r>
              <a:rPr lang="en-US" kern="0" dirty="0" smtClean="0">
                <a:solidFill>
                  <a:schemeClr val="bg1"/>
                </a:solidFill>
                <a:latin typeface="Arial" panose="020B0604020202020204" pitchFamily="34" charset="0"/>
                <a:cs typeface="Arial" panose="020B0604020202020204" pitchFamily="34" charset="0"/>
              </a:rPr>
              <a:t>.”</a:t>
            </a:r>
            <a:endParaRPr lang="en-US" kern="0" dirty="0">
              <a:solidFill>
                <a:schemeClr val="bg1"/>
              </a:solidFill>
              <a:latin typeface="Arial" panose="020B0604020202020204" pitchFamily="34" charset="0"/>
              <a:cs typeface="Arial" panose="020B0604020202020204" pitchFamily="34" charset="0"/>
            </a:endParaRPr>
          </a:p>
        </p:txBody>
      </p:sp>
      <p:sp>
        <p:nvSpPr>
          <p:cNvPr id="4" name="Content Placeholder 2"/>
          <p:cNvSpPr txBox="1">
            <a:spLocks/>
          </p:cNvSpPr>
          <p:nvPr/>
        </p:nvSpPr>
        <p:spPr bwMode="auto">
          <a:xfrm>
            <a:off x="304800" y="914400"/>
            <a:ext cx="87630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FontTx/>
              <a:buNone/>
            </a:pPr>
            <a:r>
              <a:rPr lang="en-US" kern="0" dirty="0" smtClean="0">
                <a:solidFill>
                  <a:schemeClr val="bg1"/>
                </a:solidFill>
                <a:latin typeface="Arial" panose="020B0604020202020204" pitchFamily="34" charset="0"/>
                <a:cs typeface="Arial" panose="020B0604020202020204" pitchFamily="34" charset="0"/>
              </a:rPr>
              <a:t>		So he has Ishmael with Hagar.</a:t>
            </a:r>
            <a:endParaRPr lang="en-US" kern="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05407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fade">
                                      <p:cBhvr>
                                        <p:cTn id="1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69878" y="990600"/>
            <a:ext cx="8321722" cy="762000"/>
          </a:xfrm>
        </p:spPr>
        <p:txBody>
          <a:bodyPr/>
          <a:lstStyle/>
          <a:p>
            <a:pPr marL="0" indent="0">
              <a:buNone/>
            </a:pPr>
            <a:r>
              <a:rPr lang="en-US" dirty="0" smtClean="0">
                <a:solidFill>
                  <a:schemeClr val="bg1"/>
                </a:solidFill>
                <a:latin typeface="Arial" panose="020B0604020202020204" pitchFamily="34" charset="0"/>
                <a:cs typeface="Arial" panose="020B0604020202020204" pitchFamily="34" charset="0"/>
              </a:rPr>
              <a:t>Again we see further definition:</a:t>
            </a:r>
          </a:p>
        </p:txBody>
      </p:sp>
      <p:sp>
        <p:nvSpPr>
          <p:cNvPr id="4" name="Content Placeholder 2"/>
          <p:cNvSpPr txBox="1">
            <a:spLocks/>
          </p:cNvSpPr>
          <p:nvPr/>
        </p:nvSpPr>
        <p:spPr bwMode="auto">
          <a:xfrm>
            <a:off x="593678" y="1828800"/>
            <a:ext cx="77724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FontTx/>
              <a:buNone/>
            </a:pPr>
            <a:r>
              <a:rPr lang="en-US" kern="0" dirty="0" smtClean="0">
                <a:solidFill>
                  <a:schemeClr val="bg1"/>
                </a:solidFill>
                <a:latin typeface="Arial" panose="020B0604020202020204" pitchFamily="34" charset="0"/>
                <a:cs typeface="Arial" panose="020B0604020202020204" pitchFamily="34" charset="0"/>
              </a:rPr>
              <a:t>God would fulfill his covenant promises </a:t>
            </a:r>
            <a:r>
              <a:rPr lang="en-US" kern="0" dirty="0" smtClean="0">
                <a:solidFill>
                  <a:srgbClr val="7878DE"/>
                </a:solidFill>
                <a:latin typeface="Arial" panose="020B0604020202020204" pitchFamily="34" charset="0"/>
                <a:cs typeface="Arial" panose="020B0604020202020204" pitchFamily="34" charset="0"/>
              </a:rPr>
              <a:t>not through Ishmael, </a:t>
            </a:r>
            <a:r>
              <a:rPr lang="en-US" kern="0" dirty="0" smtClean="0">
                <a:solidFill>
                  <a:srgbClr val="F89378"/>
                </a:solidFill>
                <a:latin typeface="Arial" panose="020B0604020202020204" pitchFamily="34" charset="0"/>
                <a:cs typeface="Arial" panose="020B0604020202020204" pitchFamily="34" charset="0"/>
              </a:rPr>
              <a:t>but through Isaac</a:t>
            </a:r>
            <a:endParaRPr lang="en-US" kern="0" dirty="0">
              <a:solidFill>
                <a:srgbClr val="F89378"/>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7318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fade">
                                      <p:cBhvr>
                                        <p:cTn id="10"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750" y="381000"/>
            <a:ext cx="8553450" cy="1219200"/>
          </a:xfrm>
        </p:spPr>
        <p:txBody>
          <a:bodyPr/>
          <a:lstStyle/>
          <a:p>
            <a:pPr marL="0" indent="0">
              <a:buNone/>
            </a:pPr>
            <a:r>
              <a:rPr lang="en-US" dirty="0" smtClean="0">
                <a:solidFill>
                  <a:schemeClr val="bg1"/>
                </a:solidFill>
                <a:latin typeface="Arial" panose="020B0604020202020204" pitchFamily="34" charset="0"/>
                <a:cs typeface="Arial" panose="020B0604020202020204" pitchFamily="34" charset="0"/>
              </a:rPr>
              <a:t>Many years later when </a:t>
            </a:r>
            <a:r>
              <a:rPr lang="en-US" dirty="0" smtClean="0">
                <a:solidFill>
                  <a:srgbClr val="F89378"/>
                </a:solidFill>
                <a:latin typeface="Arial" panose="020B0604020202020204" pitchFamily="34" charset="0"/>
                <a:cs typeface="Arial" panose="020B0604020202020204" pitchFamily="34" charset="0"/>
              </a:rPr>
              <a:t>Isaac is an adult, </a:t>
            </a:r>
            <a:br>
              <a:rPr lang="en-US" dirty="0" smtClean="0">
                <a:solidFill>
                  <a:srgbClr val="F89378"/>
                </a:solidFill>
                <a:latin typeface="Arial" panose="020B0604020202020204" pitchFamily="34" charset="0"/>
                <a:cs typeface="Arial" panose="020B0604020202020204" pitchFamily="34" charset="0"/>
              </a:rPr>
            </a:br>
            <a:r>
              <a:rPr lang="en-US" dirty="0" smtClean="0">
                <a:solidFill>
                  <a:schemeClr val="bg1"/>
                </a:solidFill>
                <a:latin typeface="Arial" panose="020B0604020202020204" pitchFamily="34" charset="0"/>
                <a:cs typeface="Arial" panose="020B0604020202020204" pitchFamily="34" charset="0"/>
              </a:rPr>
              <a:t>he receives a promise from YHWH:</a:t>
            </a:r>
            <a:endParaRPr lang="en-US" dirty="0">
              <a:solidFill>
                <a:schemeClr val="bg1"/>
              </a:solidFill>
              <a:latin typeface="Arial" panose="020B0604020202020204" pitchFamily="34" charset="0"/>
              <a:cs typeface="Arial" panose="020B0604020202020204" pitchFamily="34" charset="0"/>
            </a:endParaRPr>
          </a:p>
        </p:txBody>
      </p:sp>
      <p:sp>
        <p:nvSpPr>
          <p:cNvPr id="5" name="Content Placeholder 2"/>
          <p:cNvSpPr txBox="1">
            <a:spLocks/>
          </p:cNvSpPr>
          <p:nvPr/>
        </p:nvSpPr>
        <p:spPr bwMode="auto">
          <a:xfrm>
            <a:off x="381000" y="1752600"/>
            <a:ext cx="86487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FontTx/>
              <a:buNone/>
            </a:pPr>
            <a:r>
              <a:rPr lang="en-US" kern="0" dirty="0">
                <a:solidFill>
                  <a:schemeClr val="bg1">
                    <a:lumMod val="65000"/>
                  </a:schemeClr>
                </a:solidFill>
                <a:latin typeface="Arial" panose="020B0604020202020204" pitchFamily="34" charset="0"/>
                <a:cs typeface="Arial" panose="020B0604020202020204" pitchFamily="34" charset="0"/>
              </a:rPr>
              <a:t>Genesis 26:3–4 </a:t>
            </a:r>
            <a:r>
              <a:rPr lang="en-US" kern="0" dirty="0" smtClean="0">
                <a:solidFill>
                  <a:schemeClr val="bg1">
                    <a:lumMod val="65000"/>
                  </a:schemeClr>
                </a:solidFill>
                <a:latin typeface="Arial" panose="020B0604020202020204" pitchFamily="34" charset="0"/>
                <a:cs typeface="Arial" panose="020B0604020202020204" pitchFamily="34" charset="0"/>
              </a:rPr>
              <a:t/>
            </a:r>
            <a:br>
              <a:rPr lang="en-US" kern="0" dirty="0" smtClean="0">
                <a:solidFill>
                  <a:schemeClr val="bg1">
                    <a:lumMod val="65000"/>
                  </a:schemeClr>
                </a:solidFill>
                <a:latin typeface="Arial" panose="020B0604020202020204" pitchFamily="34" charset="0"/>
                <a:cs typeface="Arial" panose="020B0604020202020204" pitchFamily="34" charset="0"/>
              </a:rPr>
            </a:br>
            <a:r>
              <a:rPr lang="en-US" kern="0" dirty="0" smtClean="0">
                <a:solidFill>
                  <a:srgbClr val="7878DE"/>
                </a:solidFill>
                <a:latin typeface="Arial" panose="020B0604020202020204" pitchFamily="34" charset="0"/>
                <a:cs typeface="Arial" panose="020B0604020202020204" pitchFamily="34" charset="0"/>
              </a:rPr>
              <a:t>Sojourn </a:t>
            </a:r>
            <a:r>
              <a:rPr lang="en-US" kern="0" dirty="0">
                <a:solidFill>
                  <a:srgbClr val="7878DE"/>
                </a:solidFill>
                <a:latin typeface="Arial" panose="020B0604020202020204" pitchFamily="34" charset="0"/>
                <a:cs typeface="Arial" panose="020B0604020202020204" pitchFamily="34" charset="0"/>
              </a:rPr>
              <a:t>in this land, </a:t>
            </a:r>
            <a:r>
              <a:rPr lang="en-US" kern="0" dirty="0">
                <a:solidFill>
                  <a:schemeClr val="bg1"/>
                </a:solidFill>
                <a:latin typeface="Arial" panose="020B0604020202020204" pitchFamily="34" charset="0"/>
                <a:cs typeface="Arial" panose="020B0604020202020204" pitchFamily="34" charset="0"/>
              </a:rPr>
              <a:t>and I will be with you and will bless you, for </a:t>
            </a:r>
            <a:r>
              <a:rPr lang="en-US" kern="0" dirty="0">
                <a:solidFill>
                  <a:srgbClr val="F89378"/>
                </a:solidFill>
                <a:latin typeface="Arial" panose="020B0604020202020204" pitchFamily="34" charset="0"/>
                <a:cs typeface="Arial" panose="020B0604020202020204" pitchFamily="34" charset="0"/>
              </a:rPr>
              <a:t>to you and to your offspring I will give all these lands</a:t>
            </a:r>
            <a:r>
              <a:rPr lang="en-US" kern="0" dirty="0">
                <a:solidFill>
                  <a:schemeClr val="bg1"/>
                </a:solidFill>
                <a:latin typeface="Arial" panose="020B0604020202020204" pitchFamily="34" charset="0"/>
                <a:cs typeface="Arial" panose="020B0604020202020204" pitchFamily="34" charset="0"/>
              </a:rPr>
              <a:t>, and I will establish the oath that I swore to Abraham your father. </a:t>
            </a:r>
            <a:r>
              <a:rPr lang="en-US" kern="0" dirty="0" smtClean="0">
                <a:solidFill>
                  <a:schemeClr val="bg1"/>
                </a:solidFill>
                <a:latin typeface="Arial" panose="020B0604020202020204" pitchFamily="34" charset="0"/>
                <a:cs typeface="Arial" panose="020B0604020202020204" pitchFamily="34" charset="0"/>
              </a:rPr>
              <a:t> </a:t>
            </a:r>
            <a:r>
              <a:rPr lang="en-US" kern="0" dirty="0">
                <a:solidFill>
                  <a:schemeClr val="bg1"/>
                </a:solidFill>
                <a:latin typeface="Arial" panose="020B0604020202020204" pitchFamily="34" charset="0"/>
                <a:cs typeface="Arial" panose="020B0604020202020204" pitchFamily="34" charset="0"/>
              </a:rPr>
              <a:t>I will multiply </a:t>
            </a:r>
            <a:r>
              <a:rPr lang="en-US" kern="0" dirty="0">
                <a:solidFill>
                  <a:srgbClr val="F89378"/>
                </a:solidFill>
                <a:latin typeface="Arial" panose="020B0604020202020204" pitchFamily="34" charset="0"/>
                <a:cs typeface="Arial" panose="020B0604020202020204" pitchFamily="34" charset="0"/>
              </a:rPr>
              <a:t>your offspring as the stars of heaven </a:t>
            </a:r>
            <a:r>
              <a:rPr lang="en-US" kern="0" dirty="0">
                <a:solidFill>
                  <a:schemeClr val="bg1"/>
                </a:solidFill>
                <a:latin typeface="Arial" panose="020B0604020202020204" pitchFamily="34" charset="0"/>
                <a:cs typeface="Arial" panose="020B0604020202020204" pitchFamily="34" charset="0"/>
              </a:rPr>
              <a:t>and will give to your offspring all these lands. And </a:t>
            </a:r>
            <a:r>
              <a:rPr lang="en-US" kern="0" dirty="0">
                <a:solidFill>
                  <a:srgbClr val="F89378"/>
                </a:solidFill>
                <a:latin typeface="Arial" panose="020B0604020202020204" pitchFamily="34" charset="0"/>
                <a:cs typeface="Arial" panose="020B0604020202020204" pitchFamily="34" charset="0"/>
              </a:rPr>
              <a:t>in your offspring all the nations of the earth shall be </a:t>
            </a:r>
            <a:r>
              <a:rPr lang="en-US" kern="0" dirty="0" smtClean="0">
                <a:solidFill>
                  <a:srgbClr val="F89378"/>
                </a:solidFill>
                <a:latin typeface="Arial" panose="020B0604020202020204" pitchFamily="34" charset="0"/>
                <a:cs typeface="Arial" panose="020B0604020202020204" pitchFamily="34" charset="0"/>
              </a:rPr>
              <a:t>blessed</a:t>
            </a:r>
            <a:r>
              <a:rPr lang="en-US" kern="0" dirty="0" smtClean="0">
                <a:solidFill>
                  <a:schemeClr val="bg1"/>
                </a:solidFill>
                <a:latin typeface="Arial" panose="020B0604020202020204" pitchFamily="34" charset="0"/>
                <a:cs typeface="Arial" panose="020B0604020202020204" pitchFamily="34" charset="0"/>
              </a:rPr>
              <a:t>.</a:t>
            </a:r>
            <a:endParaRPr lang="en-US" kern="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63269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533400"/>
            <a:ext cx="8321722" cy="838200"/>
          </a:xfrm>
        </p:spPr>
        <p:txBody>
          <a:bodyPr/>
          <a:lstStyle/>
          <a:p>
            <a:pPr marL="0" indent="0">
              <a:buNone/>
            </a:pPr>
            <a:r>
              <a:rPr lang="en-US" dirty="0" smtClean="0">
                <a:solidFill>
                  <a:srgbClr val="F89378"/>
                </a:solidFill>
                <a:latin typeface="Arial" panose="020B0604020202020204" pitchFamily="34" charset="0"/>
                <a:cs typeface="Arial" panose="020B0604020202020204" pitchFamily="34" charset="0"/>
              </a:rPr>
              <a:t>Was this a new covenant with Isaac?</a:t>
            </a:r>
          </a:p>
          <a:p>
            <a:pPr marL="0" indent="0">
              <a:buNone/>
            </a:pPr>
            <a:endParaRPr lang="en-US" dirty="0">
              <a:solidFill>
                <a:srgbClr val="F89378"/>
              </a:solidFill>
              <a:latin typeface="Arial" panose="020B0604020202020204" pitchFamily="34" charset="0"/>
              <a:cs typeface="Arial" panose="020B0604020202020204" pitchFamily="34" charset="0"/>
            </a:endParaRPr>
          </a:p>
          <a:p>
            <a:pPr marL="0" indent="0">
              <a:buNone/>
            </a:pPr>
            <a:r>
              <a:rPr lang="en-US" dirty="0" smtClean="0">
                <a:solidFill>
                  <a:schemeClr val="bg1"/>
                </a:solidFill>
                <a:latin typeface="Arial" panose="020B0604020202020204" pitchFamily="34" charset="0"/>
                <a:cs typeface="Arial" panose="020B0604020202020204" pitchFamily="34" charset="0"/>
              </a:rPr>
              <a:t>No, it is the same covenant EXCEPT that these covenant promises are </a:t>
            </a:r>
            <a:r>
              <a:rPr lang="en-US" dirty="0" smtClean="0">
                <a:solidFill>
                  <a:srgbClr val="F89378"/>
                </a:solidFill>
                <a:latin typeface="Arial" panose="020B0604020202020204" pitchFamily="34" charset="0"/>
                <a:cs typeface="Arial" panose="020B0604020202020204" pitchFamily="34" charset="0"/>
              </a:rPr>
              <a:t>now made with Isaac </a:t>
            </a:r>
            <a:r>
              <a:rPr lang="en-US" dirty="0" smtClean="0">
                <a:solidFill>
                  <a:schemeClr val="bg1"/>
                </a:solidFill>
                <a:latin typeface="Arial" panose="020B0604020202020204" pitchFamily="34" charset="0"/>
                <a:cs typeface="Arial" panose="020B0604020202020204" pitchFamily="34" charset="0"/>
              </a:rPr>
              <a:t>(and not Ishmael).  </a:t>
            </a:r>
            <a:endParaRPr lang="en-US" dirty="0">
              <a:solidFill>
                <a:schemeClr val="bg1"/>
              </a:solidFill>
              <a:latin typeface="Arial" panose="020B0604020202020204" pitchFamily="34" charset="0"/>
              <a:cs typeface="Arial" panose="020B0604020202020204" pitchFamily="34" charset="0"/>
            </a:endParaRPr>
          </a:p>
          <a:p>
            <a:pPr marL="0" indent="0">
              <a:buNone/>
            </a:pPr>
            <a:endParaRPr lang="en-US" dirty="0" smtClean="0">
              <a:solidFill>
                <a:schemeClr val="bg1"/>
              </a:solidFill>
              <a:latin typeface="Arial" panose="020B0604020202020204" pitchFamily="34" charset="0"/>
              <a:cs typeface="Arial" panose="020B0604020202020204" pitchFamily="34" charset="0"/>
            </a:endParaRPr>
          </a:p>
          <a:p>
            <a:pPr marL="0" indent="0">
              <a:buNone/>
            </a:pPr>
            <a:r>
              <a:rPr lang="en-US" dirty="0" smtClean="0">
                <a:solidFill>
                  <a:schemeClr val="bg1"/>
                </a:solidFill>
                <a:latin typeface="Arial" panose="020B0604020202020204" pitchFamily="34" charset="0"/>
                <a:cs typeface="Arial" panose="020B0604020202020204" pitchFamily="34" charset="0"/>
              </a:rPr>
              <a:t>AND Isaac is told </a:t>
            </a:r>
            <a:r>
              <a:rPr lang="en-US" dirty="0" smtClean="0">
                <a:solidFill>
                  <a:srgbClr val="F89378"/>
                </a:solidFill>
                <a:latin typeface="Arial" panose="020B0604020202020204" pitchFamily="34" charset="0"/>
                <a:cs typeface="Arial" panose="020B0604020202020204" pitchFamily="34" charset="0"/>
              </a:rPr>
              <a:t>he must live in the land </a:t>
            </a:r>
            <a:r>
              <a:rPr lang="en-US" dirty="0" smtClean="0">
                <a:solidFill>
                  <a:schemeClr val="bg1"/>
                </a:solidFill>
                <a:latin typeface="Arial" panose="020B0604020202020204" pitchFamily="34" charset="0"/>
                <a:cs typeface="Arial" panose="020B0604020202020204" pitchFamily="34" charset="0"/>
              </a:rPr>
              <a:t>to receive these blessings.</a:t>
            </a:r>
            <a:endParaRPr lang="en-US"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73066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76200"/>
            <a:ext cx="8553450" cy="1219200"/>
          </a:xfrm>
        </p:spPr>
        <p:txBody>
          <a:bodyPr/>
          <a:lstStyle/>
          <a:p>
            <a:pPr marL="0" indent="0">
              <a:buNone/>
            </a:pPr>
            <a:r>
              <a:rPr lang="en-US" dirty="0" smtClean="0">
                <a:solidFill>
                  <a:schemeClr val="bg1"/>
                </a:solidFill>
                <a:latin typeface="Arial" panose="020B0604020202020204" pitchFamily="34" charset="0"/>
                <a:cs typeface="Arial" panose="020B0604020202020204" pitchFamily="34" charset="0"/>
              </a:rPr>
              <a:t>Years later Isaac has twins, Esau and Jacob.</a:t>
            </a:r>
            <a:br>
              <a:rPr lang="en-US" dirty="0" smtClean="0">
                <a:solidFill>
                  <a:schemeClr val="bg1"/>
                </a:solidFill>
                <a:latin typeface="Arial" panose="020B0604020202020204" pitchFamily="34" charset="0"/>
                <a:cs typeface="Arial" panose="020B0604020202020204" pitchFamily="34" charset="0"/>
              </a:rPr>
            </a:br>
            <a:r>
              <a:rPr lang="en-US" dirty="0" smtClean="0">
                <a:solidFill>
                  <a:schemeClr val="bg1"/>
                </a:solidFill>
                <a:latin typeface="Arial" panose="020B0604020202020204" pitchFamily="34" charset="0"/>
                <a:cs typeface="Arial" panose="020B0604020202020204" pitchFamily="34" charset="0"/>
              </a:rPr>
              <a:t>God makes a covenant promise to Jacob:</a:t>
            </a:r>
            <a:endParaRPr lang="en-US" dirty="0">
              <a:solidFill>
                <a:schemeClr val="bg1"/>
              </a:solidFill>
              <a:latin typeface="Arial" panose="020B0604020202020204" pitchFamily="34" charset="0"/>
              <a:cs typeface="Arial" panose="020B0604020202020204" pitchFamily="34" charset="0"/>
            </a:endParaRPr>
          </a:p>
        </p:txBody>
      </p:sp>
      <p:sp>
        <p:nvSpPr>
          <p:cNvPr id="5" name="Content Placeholder 2"/>
          <p:cNvSpPr txBox="1">
            <a:spLocks/>
          </p:cNvSpPr>
          <p:nvPr/>
        </p:nvSpPr>
        <p:spPr bwMode="auto">
          <a:xfrm>
            <a:off x="228600" y="1447800"/>
            <a:ext cx="86487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FontTx/>
              <a:buNone/>
            </a:pPr>
            <a:r>
              <a:rPr lang="en-US" kern="0" dirty="0">
                <a:solidFill>
                  <a:schemeClr val="bg1">
                    <a:lumMod val="65000"/>
                  </a:schemeClr>
                </a:solidFill>
                <a:latin typeface="Arial" panose="020B0604020202020204" pitchFamily="34" charset="0"/>
                <a:cs typeface="Arial" panose="020B0604020202020204" pitchFamily="34" charset="0"/>
              </a:rPr>
              <a:t>Genesis 28:13–15 </a:t>
            </a:r>
            <a:r>
              <a:rPr lang="en-US" kern="0" dirty="0" smtClean="0">
                <a:solidFill>
                  <a:schemeClr val="bg1">
                    <a:lumMod val="65000"/>
                  </a:schemeClr>
                </a:solidFill>
                <a:latin typeface="Arial" panose="020B0604020202020204" pitchFamily="34" charset="0"/>
                <a:cs typeface="Arial" panose="020B0604020202020204" pitchFamily="34" charset="0"/>
              </a:rPr>
              <a:t/>
            </a:r>
            <a:br>
              <a:rPr lang="en-US" kern="0" dirty="0" smtClean="0">
                <a:solidFill>
                  <a:schemeClr val="bg1">
                    <a:lumMod val="65000"/>
                  </a:schemeClr>
                </a:solidFill>
                <a:latin typeface="Arial" panose="020B0604020202020204" pitchFamily="34" charset="0"/>
                <a:cs typeface="Arial" panose="020B0604020202020204" pitchFamily="34" charset="0"/>
              </a:rPr>
            </a:br>
            <a:r>
              <a:rPr lang="en-US" kern="0" dirty="0" smtClean="0">
                <a:solidFill>
                  <a:srgbClr val="7878DE"/>
                </a:solidFill>
                <a:latin typeface="Arial" panose="020B0604020202020204" pitchFamily="34" charset="0"/>
                <a:cs typeface="Arial" panose="020B0604020202020204" pitchFamily="34" charset="0"/>
              </a:rPr>
              <a:t>The </a:t>
            </a:r>
            <a:r>
              <a:rPr lang="en-US" kern="0" dirty="0">
                <a:solidFill>
                  <a:srgbClr val="7878DE"/>
                </a:solidFill>
                <a:latin typeface="Arial" panose="020B0604020202020204" pitchFamily="34" charset="0"/>
                <a:cs typeface="Arial" panose="020B0604020202020204" pitchFamily="34" charset="0"/>
              </a:rPr>
              <a:t>land on which you lie I will give to you and to your offspring. </a:t>
            </a:r>
            <a:r>
              <a:rPr lang="en-US" kern="0" dirty="0" smtClean="0">
                <a:solidFill>
                  <a:srgbClr val="F89378"/>
                </a:solidFill>
                <a:latin typeface="Arial" panose="020B0604020202020204" pitchFamily="34" charset="0"/>
                <a:cs typeface="Arial" panose="020B0604020202020204" pitchFamily="34" charset="0"/>
              </a:rPr>
              <a:t>Your </a:t>
            </a:r>
            <a:r>
              <a:rPr lang="en-US" kern="0" dirty="0">
                <a:solidFill>
                  <a:srgbClr val="F89378"/>
                </a:solidFill>
                <a:latin typeface="Arial" panose="020B0604020202020204" pitchFamily="34" charset="0"/>
                <a:cs typeface="Arial" panose="020B0604020202020204" pitchFamily="34" charset="0"/>
              </a:rPr>
              <a:t>offspring shall be like the dust of the earth</a:t>
            </a:r>
            <a:r>
              <a:rPr lang="en-US" kern="0" dirty="0">
                <a:solidFill>
                  <a:schemeClr val="bg1"/>
                </a:solidFill>
                <a:latin typeface="Arial" panose="020B0604020202020204" pitchFamily="34" charset="0"/>
                <a:cs typeface="Arial" panose="020B0604020202020204" pitchFamily="34" charset="0"/>
              </a:rPr>
              <a:t>, and you shall spread abroad to the west and to the east and to the north and to the south, and </a:t>
            </a:r>
            <a:r>
              <a:rPr lang="en-US" kern="0" dirty="0">
                <a:solidFill>
                  <a:srgbClr val="F89378"/>
                </a:solidFill>
                <a:latin typeface="Arial" panose="020B0604020202020204" pitchFamily="34" charset="0"/>
                <a:cs typeface="Arial" panose="020B0604020202020204" pitchFamily="34" charset="0"/>
              </a:rPr>
              <a:t>in you and your offspring shall all the families of the earth be blessed</a:t>
            </a:r>
            <a:r>
              <a:rPr lang="en-US" kern="0" dirty="0" smtClean="0">
                <a:solidFill>
                  <a:srgbClr val="F89378"/>
                </a:solidFill>
                <a:latin typeface="Arial" panose="020B0604020202020204" pitchFamily="34" charset="0"/>
                <a:cs typeface="Arial" panose="020B0604020202020204" pitchFamily="34" charset="0"/>
              </a:rPr>
              <a:t>.</a:t>
            </a:r>
            <a:r>
              <a:rPr lang="en-US" kern="0" dirty="0" smtClean="0">
                <a:solidFill>
                  <a:schemeClr val="bg1"/>
                </a:solidFill>
                <a:latin typeface="Arial" panose="020B0604020202020204" pitchFamily="34" charset="0"/>
                <a:cs typeface="Arial" panose="020B0604020202020204" pitchFamily="34" charset="0"/>
              </a:rPr>
              <a:t> </a:t>
            </a:r>
            <a:r>
              <a:rPr lang="en-US" kern="0" dirty="0">
                <a:solidFill>
                  <a:schemeClr val="bg1"/>
                </a:solidFill>
                <a:latin typeface="Arial" panose="020B0604020202020204" pitchFamily="34" charset="0"/>
                <a:cs typeface="Arial" panose="020B0604020202020204" pitchFamily="34" charset="0"/>
              </a:rPr>
              <a:t>Behold, I am with you and will keep you wherever you go, and will bring you back to this </a:t>
            </a:r>
            <a:r>
              <a:rPr lang="en-US" kern="0" dirty="0" smtClean="0">
                <a:solidFill>
                  <a:schemeClr val="bg1"/>
                </a:solidFill>
                <a:latin typeface="Arial" panose="020B0604020202020204" pitchFamily="34" charset="0"/>
                <a:cs typeface="Arial" panose="020B0604020202020204" pitchFamily="34" charset="0"/>
              </a:rPr>
              <a:t>land.</a:t>
            </a:r>
            <a:endParaRPr lang="en-US" kern="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09512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685800"/>
            <a:ext cx="8321722" cy="3352800"/>
          </a:xfrm>
        </p:spPr>
        <p:txBody>
          <a:bodyPr/>
          <a:lstStyle/>
          <a:p>
            <a:pPr marL="0" indent="0">
              <a:buNone/>
            </a:pPr>
            <a:r>
              <a:rPr lang="en-US" dirty="0" smtClean="0">
                <a:solidFill>
                  <a:srgbClr val="F89378"/>
                </a:solidFill>
                <a:latin typeface="Arial" panose="020B0604020202020204" pitchFamily="34" charset="0"/>
                <a:cs typeface="Arial" panose="020B0604020202020204" pitchFamily="34" charset="0"/>
              </a:rPr>
              <a:t>Was this a new covenant with Jacob? </a:t>
            </a:r>
          </a:p>
          <a:p>
            <a:pPr marL="0" indent="0">
              <a:buNone/>
            </a:pPr>
            <a:endParaRPr lang="en-US" dirty="0">
              <a:solidFill>
                <a:srgbClr val="F89378"/>
              </a:solidFill>
              <a:latin typeface="Arial" panose="020B0604020202020204" pitchFamily="34" charset="0"/>
              <a:cs typeface="Arial" panose="020B0604020202020204" pitchFamily="34" charset="0"/>
            </a:endParaRPr>
          </a:p>
          <a:p>
            <a:pPr marL="0" indent="0">
              <a:buNone/>
            </a:pPr>
            <a:r>
              <a:rPr lang="en-US" dirty="0" smtClean="0">
                <a:solidFill>
                  <a:schemeClr val="bg1"/>
                </a:solidFill>
                <a:latin typeface="Arial" panose="020B0604020202020204" pitchFamily="34" charset="0"/>
                <a:cs typeface="Arial" panose="020B0604020202020204" pitchFamily="34" charset="0"/>
              </a:rPr>
              <a:t>No, it is the same covenant EXCEPT that now we know the covenant promises will be fulfilled </a:t>
            </a:r>
            <a:r>
              <a:rPr lang="en-US" dirty="0" smtClean="0">
                <a:solidFill>
                  <a:srgbClr val="F89378"/>
                </a:solidFill>
                <a:latin typeface="Arial" panose="020B0604020202020204" pitchFamily="34" charset="0"/>
                <a:cs typeface="Arial" panose="020B0604020202020204" pitchFamily="34" charset="0"/>
              </a:rPr>
              <a:t>through Jacob’s line </a:t>
            </a:r>
            <a:r>
              <a:rPr lang="en-US" dirty="0" smtClean="0">
                <a:solidFill>
                  <a:schemeClr val="bg1"/>
                </a:solidFill>
                <a:latin typeface="Arial" panose="020B0604020202020204" pitchFamily="34" charset="0"/>
                <a:cs typeface="Arial" panose="020B0604020202020204" pitchFamily="34" charset="0"/>
              </a:rPr>
              <a:t>and not Esau’s. </a:t>
            </a:r>
            <a:endParaRPr lang="en-US" dirty="0">
              <a:solidFill>
                <a:schemeClr val="bg1"/>
              </a:solidFill>
              <a:latin typeface="Arial" panose="020B0604020202020204" pitchFamily="34" charset="0"/>
              <a:cs typeface="Arial" panose="020B0604020202020204" pitchFamily="34" charset="0"/>
            </a:endParaRPr>
          </a:p>
          <a:p>
            <a:pPr marL="0" indent="0">
              <a:buNone/>
            </a:pPr>
            <a:endParaRPr lang="en-US" dirty="0" smtClean="0">
              <a:solidFill>
                <a:srgbClr val="F89378"/>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06264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04800"/>
            <a:ext cx="8626522" cy="5486400"/>
          </a:xfrm>
        </p:spPr>
        <p:txBody>
          <a:bodyPr/>
          <a:lstStyle/>
          <a:p>
            <a:pPr marL="0" indent="0">
              <a:buNone/>
            </a:pPr>
            <a:r>
              <a:rPr lang="en-US" dirty="0" smtClean="0">
                <a:solidFill>
                  <a:schemeClr val="bg1"/>
                </a:solidFill>
                <a:latin typeface="Arial" panose="020B0604020202020204" pitchFamily="34" charset="0"/>
                <a:cs typeface="Arial" panose="020B0604020202020204" pitchFamily="34" charset="0"/>
              </a:rPr>
              <a:t>~300 years from Abraham to Jacob</a:t>
            </a:r>
          </a:p>
          <a:p>
            <a:pPr marL="0" indent="0">
              <a:buNone/>
            </a:pPr>
            <a:endParaRPr lang="en-US" dirty="0">
              <a:solidFill>
                <a:schemeClr val="bg1"/>
              </a:solidFill>
              <a:latin typeface="Arial" panose="020B0604020202020204" pitchFamily="34" charset="0"/>
              <a:cs typeface="Arial" panose="020B0604020202020204" pitchFamily="34" charset="0"/>
            </a:endParaRPr>
          </a:p>
          <a:p>
            <a:pPr marL="0" indent="0">
              <a:buNone/>
            </a:pPr>
            <a:r>
              <a:rPr lang="en-US" dirty="0" smtClean="0">
                <a:solidFill>
                  <a:srgbClr val="7878DE"/>
                </a:solidFill>
                <a:latin typeface="Arial" panose="020B0604020202020204" pitchFamily="34" charset="0"/>
                <a:cs typeface="Arial" panose="020B0604020202020204" pitchFamily="34" charset="0"/>
              </a:rPr>
              <a:t>Numerous additional promises </a:t>
            </a:r>
            <a:r>
              <a:rPr lang="en-US" dirty="0" smtClean="0">
                <a:solidFill>
                  <a:schemeClr val="bg1"/>
                </a:solidFill>
                <a:latin typeface="Arial" panose="020B0604020202020204" pitchFamily="34" charset="0"/>
                <a:cs typeface="Arial" panose="020B0604020202020204" pitchFamily="34" charset="0"/>
              </a:rPr>
              <a:t>/ covenants</a:t>
            </a:r>
            <a:br>
              <a:rPr lang="en-US" dirty="0" smtClean="0">
                <a:solidFill>
                  <a:schemeClr val="bg1"/>
                </a:solidFill>
                <a:latin typeface="Arial" panose="020B0604020202020204" pitchFamily="34" charset="0"/>
                <a:cs typeface="Arial" panose="020B0604020202020204" pitchFamily="34" charset="0"/>
              </a:rPr>
            </a:br>
            <a:r>
              <a:rPr lang="en-US" dirty="0" smtClean="0">
                <a:solidFill>
                  <a:schemeClr val="bg1"/>
                </a:solidFill>
                <a:latin typeface="Arial" panose="020B0604020202020204" pitchFamily="34" charset="0"/>
                <a:cs typeface="Arial" panose="020B0604020202020204" pitchFamily="34" charset="0"/>
              </a:rPr>
              <a:t>gave more definition to the original </a:t>
            </a:r>
            <a:r>
              <a:rPr lang="en-US" dirty="0" smtClean="0">
                <a:solidFill>
                  <a:schemeClr val="bg1"/>
                </a:solidFill>
                <a:latin typeface="Arial" panose="020B0604020202020204" pitchFamily="34" charset="0"/>
                <a:cs typeface="Arial" panose="020B0604020202020204" pitchFamily="34" charset="0"/>
              </a:rPr>
              <a:t>promise:</a:t>
            </a:r>
            <a:endParaRPr lang="en-US" dirty="0" smtClean="0">
              <a:solidFill>
                <a:schemeClr val="bg1"/>
              </a:solidFill>
              <a:latin typeface="Arial" panose="020B0604020202020204" pitchFamily="34" charset="0"/>
              <a:cs typeface="Arial" panose="020B0604020202020204" pitchFamily="34" charset="0"/>
            </a:endParaRPr>
          </a:p>
          <a:p>
            <a:pPr marL="0" indent="0">
              <a:buNone/>
            </a:pPr>
            <a:endParaRPr lang="en-US" dirty="0" smtClean="0">
              <a:solidFill>
                <a:schemeClr val="bg1"/>
              </a:solidFill>
              <a:latin typeface="Arial" panose="020B0604020202020204" pitchFamily="34" charset="0"/>
              <a:cs typeface="Arial" panose="020B0604020202020204" pitchFamily="34" charset="0"/>
            </a:endParaRPr>
          </a:p>
          <a:p>
            <a:r>
              <a:rPr lang="en-US" dirty="0" smtClean="0">
                <a:solidFill>
                  <a:srgbClr val="F89378"/>
                </a:solidFill>
                <a:latin typeface="Arial" panose="020B0604020202020204" pitchFamily="34" charset="0"/>
                <a:cs typeface="Arial" panose="020B0604020202020204" pitchFamily="34" charset="0"/>
              </a:rPr>
              <a:t>I </a:t>
            </a:r>
            <a:r>
              <a:rPr lang="en-US" dirty="0" smtClean="0">
                <a:solidFill>
                  <a:srgbClr val="F89378"/>
                </a:solidFill>
                <a:latin typeface="Arial" panose="020B0604020202020204" pitchFamily="34" charset="0"/>
                <a:cs typeface="Arial" panose="020B0604020202020204" pitchFamily="34" charset="0"/>
              </a:rPr>
              <a:t>will make you a great </a:t>
            </a:r>
            <a:r>
              <a:rPr lang="en-US" dirty="0" smtClean="0">
                <a:solidFill>
                  <a:srgbClr val="F89378"/>
                </a:solidFill>
                <a:latin typeface="Arial" panose="020B0604020202020204" pitchFamily="34" charset="0"/>
                <a:cs typeface="Arial" panose="020B0604020202020204" pitchFamily="34" charset="0"/>
              </a:rPr>
              <a:t>nation </a:t>
            </a:r>
          </a:p>
          <a:p>
            <a:r>
              <a:rPr lang="en-US" dirty="0" smtClean="0">
                <a:solidFill>
                  <a:srgbClr val="F89378"/>
                </a:solidFill>
                <a:latin typeface="Arial" panose="020B0604020202020204" pitchFamily="34" charset="0"/>
                <a:cs typeface="Arial" panose="020B0604020202020204" pitchFamily="34" charset="0"/>
              </a:rPr>
              <a:t>I will bless you</a:t>
            </a:r>
          </a:p>
          <a:p>
            <a:r>
              <a:rPr lang="en-US" dirty="0" smtClean="0">
                <a:solidFill>
                  <a:srgbClr val="F89378"/>
                </a:solidFill>
                <a:latin typeface="Arial" panose="020B0604020202020204" pitchFamily="34" charset="0"/>
                <a:cs typeface="Arial" panose="020B0604020202020204" pitchFamily="34" charset="0"/>
              </a:rPr>
              <a:t>All the </a:t>
            </a:r>
            <a:r>
              <a:rPr lang="en-US" dirty="0" smtClean="0">
                <a:solidFill>
                  <a:srgbClr val="F89378"/>
                </a:solidFill>
                <a:latin typeface="Arial" panose="020B0604020202020204" pitchFamily="34" charset="0"/>
                <a:cs typeface="Arial" panose="020B0604020202020204" pitchFamily="34" charset="0"/>
              </a:rPr>
              <a:t>families of the earth </a:t>
            </a:r>
            <a:br>
              <a:rPr lang="en-US" dirty="0" smtClean="0">
                <a:solidFill>
                  <a:srgbClr val="F89378"/>
                </a:solidFill>
                <a:latin typeface="Arial" panose="020B0604020202020204" pitchFamily="34" charset="0"/>
                <a:cs typeface="Arial" panose="020B0604020202020204" pitchFamily="34" charset="0"/>
              </a:rPr>
            </a:br>
            <a:r>
              <a:rPr lang="en-US" dirty="0" smtClean="0">
                <a:solidFill>
                  <a:srgbClr val="F89378"/>
                </a:solidFill>
                <a:latin typeface="Arial" panose="020B0604020202020204" pitchFamily="34" charset="0"/>
                <a:cs typeface="Arial" panose="020B0604020202020204" pitchFamily="34" charset="0"/>
              </a:rPr>
              <a:t>will </a:t>
            </a:r>
            <a:r>
              <a:rPr lang="en-US" dirty="0" smtClean="0">
                <a:solidFill>
                  <a:srgbClr val="F89378"/>
                </a:solidFill>
                <a:latin typeface="Arial" panose="020B0604020202020204" pitchFamily="34" charset="0"/>
                <a:cs typeface="Arial" panose="020B0604020202020204" pitchFamily="34" charset="0"/>
              </a:rPr>
              <a:t>be </a:t>
            </a:r>
            <a:r>
              <a:rPr lang="en-US" dirty="0" smtClean="0">
                <a:solidFill>
                  <a:srgbClr val="F89378"/>
                </a:solidFill>
                <a:latin typeface="Arial" panose="020B0604020202020204" pitchFamily="34" charset="0"/>
                <a:cs typeface="Arial" panose="020B0604020202020204" pitchFamily="34" charset="0"/>
              </a:rPr>
              <a:t>blessed through you</a:t>
            </a:r>
            <a:endParaRPr lang="en-US" dirty="0" smtClean="0">
              <a:solidFill>
                <a:srgbClr val="F89378"/>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32869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fade">
                                      <p:cBhvr>
                                        <p:cTn id="20" dur="500"/>
                                        <p:tgtEl>
                                          <p:spTgt spid="3">
                                            <p:txEl>
                                              <p:pRg st="5" end="5"/>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304800"/>
            <a:ext cx="8321722" cy="6400800"/>
          </a:xfrm>
        </p:spPr>
        <p:txBody>
          <a:bodyPr/>
          <a:lstStyle/>
          <a:p>
            <a:pPr marL="0" indent="0">
              <a:spcBef>
                <a:spcPts val="0"/>
              </a:spcBef>
              <a:buNone/>
            </a:pPr>
            <a:r>
              <a:rPr lang="en-US" dirty="0" smtClean="0">
                <a:solidFill>
                  <a:srgbClr val="F89378"/>
                </a:solidFill>
                <a:latin typeface="Arial" panose="020B0604020202020204" pitchFamily="34" charset="0"/>
                <a:cs typeface="Arial" panose="020B0604020202020204" pitchFamily="34" charset="0"/>
              </a:rPr>
              <a:t> ~400 later we have Moses at Sinai</a:t>
            </a:r>
          </a:p>
          <a:p>
            <a:pPr marL="0" indent="0">
              <a:spcBef>
                <a:spcPts val="0"/>
              </a:spcBef>
              <a:buNone/>
            </a:pPr>
            <a:endParaRPr lang="en-US" dirty="0">
              <a:solidFill>
                <a:schemeClr val="bg1"/>
              </a:solidFill>
              <a:latin typeface="Arial" panose="020B0604020202020204" pitchFamily="34" charset="0"/>
              <a:cs typeface="Arial" panose="020B0604020202020204" pitchFamily="34" charset="0"/>
            </a:endParaRPr>
          </a:p>
          <a:p>
            <a:pPr marL="0" indent="0">
              <a:spcBef>
                <a:spcPts val="0"/>
              </a:spcBef>
              <a:buNone/>
            </a:pPr>
            <a:r>
              <a:rPr lang="en-US" dirty="0" smtClean="0">
                <a:solidFill>
                  <a:schemeClr val="bg1"/>
                </a:solidFill>
                <a:latin typeface="Arial" panose="020B0604020202020204" pitchFamily="34" charset="0"/>
                <a:cs typeface="Arial" panose="020B0604020202020204" pitchFamily="34" charset="0"/>
              </a:rPr>
              <a:t>Jacob’s family were slaves in Egypt, but had multiplied greatly. (Part of the promise!)</a:t>
            </a:r>
          </a:p>
          <a:p>
            <a:pPr marL="0" indent="0">
              <a:spcBef>
                <a:spcPts val="0"/>
              </a:spcBef>
              <a:buNone/>
            </a:pPr>
            <a:endParaRPr lang="en-US" dirty="0">
              <a:solidFill>
                <a:schemeClr val="bg1"/>
              </a:solidFill>
              <a:latin typeface="Arial" panose="020B0604020202020204" pitchFamily="34" charset="0"/>
              <a:cs typeface="Arial" panose="020B0604020202020204" pitchFamily="34" charset="0"/>
            </a:endParaRPr>
          </a:p>
          <a:p>
            <a:pPr marL="0" indent="0">
              <a:spcBef>
                <a:spcPts val="0"/>
              </a:spcBef>
              <a:buNone/>
            </a:pPr>
            <a:r>
              <a:rPr lang="en-US" dirty="0" smtClean="0">
                <a:solidFill>
                  <a:srgbClr val="F89378"/>
                </a:solidFill>
                <a:latin typeface="Arial" panose="020B0604020202020204" pitchFamily="34" charset="0"/>
                <a:cs typeface="Arial" panose="020B0604020202020204" pitchFamily="34" charset="0"/>
              </a:rPr>
              <a:t>God brings Jacob’s offspring to Sinai and makes a covenant with them.</a:t>
            </a:r>
          </a:p>
          <a:p>
            <a:pPr marL="0" indent="0">
              <a:spcBef>
                <a:spcPts val="0"/>
              </a:spcBef>
              <a:buNone/>
            </a:pPr>
            <a:endParaRPr lang="en-US" dirty="0">
              <a:solidFill>
                <a:schemeClr val="bg1"/>
              </a:solidFill>
              <a:latin typeface="Arial" panose="020B0604020202020204" pitchFamily="34" charset="0"/>
              <a:cs typeface="Arial" panose="020B0604020202020204" pitchFamily="34" charset="0"/>
            </a:endParaRPr>
          </a:p>
          <a:p>
            <a:pPr marL="0" indent="0">
              <a:buNone/>
            </a:pPr>
            <a:r>
              <a:rPr lang="en-US" dirty="0" smtClean="0">
                <a:solidFill>
                  <a:srgbClr val="7878DE"/>
                </a:solidFill>
                <a:latin typeface="Arial" panose="020B0604020202020204" pitchFamily="34" charset="0"/>
                <a:cs typeface="Arial" panose="020B0604020202020204" pitchFamily="34" charset="0"/>
              </a:rPr>
              <a:t>A new covenant or further definition??</a:t>
            </a:r>
          </a:p>
          <a:p>
            <a:pPr marL="0" indent="0">
              <a:buNone/>
            </a:pPr>
            <a:endParaRPr lang="en-US"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7515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52400"/>
            <a:ext cx="8553450" cy="1371600"/>
          </a:xfrm>
        </p:spPr>
        <p:txBody>
          <a:bodyPr/>
          <a:lstStyle/>
          <a:p>
            <a:pPr marL="0" indent="0">
              <a:buNone/>
            </a:pPr>
            <a:r>
              <a:rPr lang="en-US" dirty="0" smtClean="0">
                <a:solidFill>
                  <a:schemeClr val="bg1"/>
                </a:solidFill>
                <a:latin typeface="Arial" panose="020B0604020202020204" pitchFamily="34" charset="0"/>
                <a:cs typeface="Arial" panose="020B0604020202020204" pitchFamily="34" charset="0"/>
              </a:rPr>
              <a:t>God now speaks to </a:t>
            </a:r>
            <a:r>
              <a:rPr lang="en-US" dirty="0" smtClean="0">
                <a:solidFill>
                  <a:srgbClr val="F89378"/>
                </a:solidFill>
                <a:latin typeface="Arial" panose="020B0604020202020204" pitchFamily="34" charset="0"/>
                <a:cs typeface="Arial" panose="020B0604020202020204" pitchFamily="34" charset="0"/>
              </a:rPr>
              <a:t>all the “offspring” </a:t>
            </a:r>
            <a:r>
              <a:rPr lang="en-US" dirty="0" smtClean="0">
                <a:solidFill>
                  <a:schemeClr val="bg1"/>
                </a:solidFill>
                <a:latin typeface="Arial" panose="020B0604020202020204" pitchFamily="34" charset="0"/>
                <a:cs typeface="Arial" panose="020B0604020202020204" pitchFamily="34" charset="0"/>
              </a:rPr>
              <a:t/>
            </a:r>
            <a:br>
              <a:rPr lang="en-US" dirty="0" smtClean="0">
                <a:solidFill>
                  <a:schemeClr val="bg1"/>
                </a:solidFill>
                <a:latin typeface="Arial" panose="020B0604020202020204" pitchFamily="34" charset="0"/>
                <a:cs typeface="Arial" panose="020B0604020202020204" pitchFamily="34" charset="0"/>
              </a:rPr>
            </a:br>
            <a:r>
              <a:rPr lang="en-US" dirty="0" smtClean="0">
                <a:solidFill>
                  <a:schemeClr val="bg1"/>
                </a:solidFill>
                <a:latin typeface="Arial" panose="020B0604020202020204" pitchFamily="34" charset="0"/>
                <a:cs typeface="Arial" panose="020B0604020202020204" pitchFamily="34" charset="0"/>
              </a:rPr>
              <a:t>	and not just an individual.</a:t>
            </a:r>
            <a:endParaRPr lang="en-US" dirty="0">
              <a:solidFill>
                <a:schemeClr val="bg1"/>
              </a:solidFill>
              <a:latin typeface="Arial" panose="020B0604020202020204" pitchFamily="34" charset="0"/>
              <a:cs typeface="Arial" panose="020B0604020202020204" pitchFamily="34" charset="0"/>
            </a:endParaRPr>
          </a:p>
        </p:txBody>
      </p:sp>
      <p:sp>
        <p:nvSpPr>
          <p:cNvPr id="5" name="Content Placeholder 2"/>
          <p:cNvSpPr txBox="1">
            <a:spLocks/>
          </p:cNvSpPr>
          <p:nvPr/>
        </p:nvSpPr>
        <p:spPr bwMode="auto">
          <a:xfrm>
            <a:off x="266700" y="1371600"/>
            <a:ext cx="86487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FontTx/>
              <a:buNone/>
            </a:pPr>
            <a:r>
              <a:rPr lang="en-US" kern="0" dirty="0">
                <a:solidFill>
                  <a:schemeClr val="bg1">
                    <a:lumMod val="65000"/>
                  </a:schemeClr>
                </a:solidFill>
                <a:latin typeface="Arial" panose="020B0604020202020204" pitchFamily="34" charset="0"/>
                <a:cs typeface="Arial" panose="020B0604020202020204" pitchFamily="34" charset="0"/>
              </a:rPr>
              <a:t>Exodus 19:5–6 </a:t>
            </a:r>
            <a:r>
              <a:rPr lang="en-US" kern="0" dirty="0" smtClean="0">
                <a:solidFill>
                  <a:schemeClr val="bg1">
                    <a:lumMod val="65000"/>
                  </a:schemeClr>
                </a:solidFill>
                <a:latin typeface="Arial" panose="020B0604020202020204" pitchFamily="34" charset="0"/>
                <a:cs typeface="Arial" panose="020B0604020202020204" pitchFamily="34" charset="0"/>
              </a:rPr>
              <a:t/>
            </a:r>
            <a:br>
              <a:rPr lang="en-US" kern="0" dirty="0" smtClean="0">
                <a:solidFill>
                  <a:schemeClr val="bg1">
                    <a:lumMod val="65000"/>
                  </a:schemeClr>
                </a:solidFill>
                <a:latin typeface="Arial" panose="020B0604020202020204" pitchFamily="34" charset="0"/>
                <a:cs typeface="Arial" panose="020B0604020202020204" pitchFamily="34" charset="0"/>
              </a:rPr>
            </a:br>
            <a:r>
              <a:rPr lang="en-US" kern="0" dirty="0" smtClean="0">
                <a:solidFill>
                  <a:schemeClr val="bg1"/>
                </a:solidFill>
                <a:latin typeface="Arial" panose="020B0604020202020204" pitchFamily="34" charset="0"/>
                <a:cs typeface="Arial" panose="020B0604020202020204" pitchFamily="34" charset="0"/>
              </a:rPr>
              <a:t>“</a:t>
            </a:r>
            <a:r>
              <a:rPr lang="en-US" kern="0" dirty="0" smtClean="0">
                <a:solidFill>
                  <a:schemeClr val="bg1"/>
                </a:solidFill>
                <a:latin typeface="Arial" panose="020B0604020202020204" pitchFamily="34" charset="0"/>
                <a:cs typeface="Arial" panose="020B0604020202020204" pitchFamily="34" charset="0"/>
              </a:rPr>
              <a:t>If </a:t>
            </a:r>
            <a:r>
              <a:rPr lang="en-US" kern="0" dirty="0">
                <a:solidFill>
                  <a:schemeClr val="bg1"/>
                </a:solidFill>
                <a:latin typeface="Arial" panose="020B0604020202020204" pitchFamily="34" charset="0"/>
                <a:cs typeface="Arial" panose="020B0604020202020204" pitchFamily="34" charset="0"/>
              </a:rPr>
              <a:t>you will indeed </a:t>
            </a:r>
            <a:r>
              <a:rPr lang="en-US" kern="0" dirty="0">
                <a:solidFill>
                  <a:srgbClr val="7878DE"/>
                </a:solidFill>
                <a:latin typeface="Arial" panose="020B0604020202020204" pitchFamily="34" charset="0"/>
                <a:cs typeface="Arial" panose="020B0604020202020204" pitchFamily="34" charset="0"/>
              </a:rPr>
              <a:t>obey my voice </a:t>
            </a:r>
            <a:r>
              <a:rPr lang="en-US" kern="0" dirty="0">
                <a:solidFill>
                  <a:schemeClr val="bg1"/>
                </a:solidFill>
                <a:latin typeface="Arial" panose="020B0604020202020204" pitchFamily="34" charset="0"/>
                <a:cs typeface="Arial" panose="020B0604020202020204" pitchFamily="34" charset="0"/>
              </a:rPr>
              <a:t>and </a:t>
            </a:r>
            <a:r>
              <a:rPr lang="en-US" kern="0" dirty="0">
                <a:solidFill>
                  <a:srgbClr val="7878DE"/>
                </a:solidFill>
                <a:latin typeface="Arial" panose="020B0604020202020204" pitchFamily="34" charset="0"/>
                <a:cs typeface="Arial" panose="020B0604020202020204" pitchFamily="34" charset="0"/>
              </a:rPr>
              <a:t>keep my covenant</a:t>
            </a:r>
            <a:r>
              <a:rPr lang="en-US" kern="0" dirty="0">
                <a:solidFill>
                  <a:schemeClr val="bg1"/>
                </a:solidFill>
                <a:latin typeface="Arial" panose="020B0604020202020204" pitchFamily="34" charset="0"/>
                <a:cs typeface="Arial" panose="020B0604020202020204" pitchFamily="34" charset="0"/>
              </a:rPr>
              <a:t>, you shall </a:t>
            </a:r>
            <a:r>
              <a:rPr lang="en-US" kern="0" dirty="0">
                <a:solidFill>
                  <a:srgbClr val="F89378"/>
                </a:solidFill>
                <a:latin typeface="Arial" panose="020B0604020202020204" pitchFamily="34" charset="0"/>
                <a:cs typeface="Arial" panose="020B0604020202020204" pitchFamily="34" charset="0"/>
              </a:rPr>
              <a:t>be my treasured possession </a:t>
            </a:r>
            <a:r>
              <a:rPr lang="en-US" kern="0" dirty="0">
                <a:solidFill>
                  <a:schemeClr val="bg1"/>
                </a:solidFill>
                <a:latin typeface="Arial" panose="020B0604020202020204" pitchFamily="34" charset="0"/>
                <a:cs typeface="Arial" panose="020B0604020202020204" pitchFamily="34" charset="0"/>
              </a:rPr>
              <a:t>among all peoples, for all the earth is mine; </a:t>
            </a:r>
            <a:r>
              <a:rPr lang="en-US" kern="0" dirty="0" smtClean="0">
                <a:solidFill>
                  <a:schemeClr val="bg1"/>
                </a:solidFill>
                <a:latin typeface="Arial" panose="020B0604020202020204" pitchFamily="34" charset="0"/>
                <a:cs typeface="Arial" panose="020B0604020202020204" pitchFamily="34" charset="0"/>
              </a:rPr>
              <a:t>and </a:t>
            </a:r>
            <a:r>
              <a:rPr lang="en-US" kern="0" dirty="0">
                <a:solidFill>
                  <a:schemeClr val="bg1"/>
                </a:solidFill>
                <a:latin typeface="Arial" panose="020B0604020202020204" pitchFamily="34" charset="0"/>
                <a:cs typeface="Arial" panose="020B0604020202020204" pitchFamily="34" charset="0"/>
              </a:rPr>
              <a:t>you shall be to me </a:t>
            </a:r>
            <a:r>
              <a:rPr lang="en-US" kern="0" dirty="0">
                <a:solidFill>
                  <a:srgbClr val="F89378"/>
                </a:solidFill>
                <a:latin typeface="Arial" panose="020B0604020202020204" pitchFamily="34" charset="0"/>
                <a:cs typeface="Arial" panose="020B0604020202020204" pitchFamily="34" charset="0"/>
              </a:rPr>
              <a:t>a kingdom of priests</a:t>
            </a:r>
            <a:r>
              <a:rPr lang="en-US" kern="0" dirty="0">
                <a:solidFill>
                  <a:schemeClr val="bg1"/>
                </a:solidFill>
                <a:latin typeface="Arial" panose="020B0604020202020204" pitchFamily="34" charset="0"/>
                <a:cs typeface="Arial" panose="020B0604020202020204" pitchFamily="34" charset="0"/>
              </a:rPr>
              <a:t> and </a:t>
            </a:r>
            <a:r>
              <a:rPr lang="en-US" kern="0" dirty="0">
                <a:solidFill>
                  <a:srgbClr val="F89378"/>
                </a:solidFill>
                <a:latin typeface="Arial" panose="020B0604020202020204" pitchFamily="34" charset="0"/>
                <a:cs typeface="Arial" panose="020B0604020202020204" pitchFamily="34" charset="0"/>
              </a:rPr>
              <a:t>a holy nation. </a:t>
            </a:r>
            <a:r>
              <a:rPr lang="en-US" kern="0" dirty="0">
                <a:solidFill>
                  <a:schemeClr val="bg1"/>
                </a:solidFill>
                <a:latin typeface="Arial" panose="020B0604020202020204" pitchFamily="34" charset="0"/>
                <a:cs typeface="Arial" panose="020B0604020202020204" pitchFamily="34" charset="0"/>
              </a:rPr>
              <a:t>These are the words that you shall speak to the people of Israel.”</a:t>
            </a:r>
          </a:p>
        </p:txBody>
      </p:sp>
    </p:spTree>
    <p:extLst>
      <p:ext uri="{BB962C8B-B14F-4D97-AF65-F5344CB8AC3E}">
        <p14:creationId xmlns:p14="http://schemas.microsoft.com/office/powerpoint/2010/main" val="440186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52400"/>
            <a:ext cx="8553450" cy="1905000"/>
          </a:xfrm>
        </p:spPr>
        <p:txBody>
          <a:bodyPr/>
          <a:lstStyle/>
          <a:p>
            <a:pPr marL="0" indent="0">
              <a:buNone/>
            </a:pPr>
            <a:r>
              <a:rPr lang="en-US" dirty="0" smtClean="0">
                <a:solidFill>
                  <a:schemeClr val="bg1"/>
                </a:solidFill>
                <a:latin typeface="Arial" panose="020B0604020202020204" pitchFamily="34" charset="0"/>
                <a:cs typeface="Arial" panose="020B0604020202020204" pitchFamily="34" charset="0"/>
              </a:rPr>
              <a:t>And he goes on to give the 10 Words, and all the other rules and commandments of the </a:t>
            </a:r>
            <a:r>
              <a:rPr lang="en-US" dirty="0" smtClean="0">
                <a:solidFill>
                  <a:srgbClr val="F89378"/>
                </a:solidFill>
                <a:latin typeface="Arial" panose="020B0604020202020204" pitchFamily="34" charset="0"/>
                <a:cs typeface="Arial" panose="020B0604020202020204" pitchFamily="34" charset="0"/>
              </a:rPr>
              <a:t>Torah</a:t>
            </a:r>
            <a:r>
              <a:rPr lang="en-US" dirty="0" smtClean="0">
                <a:solidFill>
                  <a:schemeClr val="bg1"/>
                </a:solidFill>
                <a:latin typeface="Arial" panose="020B0604020202020204" pitchFamily="34" charset="0"/>
                <a:cs typeface="Arial" panose="020B0604020202020204" pitchFamily="34" charset="0"/>
              </a:rPr>
              <a:t>, called the </a:t>
            </a:r>
            <a:r>
              <a:rPr lang="en-US" dirty="0" smtClean="0">
                <a:solidFill>
                  <a:srgbClr val="F89378"/>
                </a:solidFill>
                <a:latin typeface="Arial" panose="020B0604020202020204" pitchFamily="34" charset="0"/>
                <a:cs typeface="Arial" panose="020B0604020202020204" pitchFamily="34" charset="0"/>
              </a:rPr>
              <a:t>Book of the Covenant</a:t>
            </a:r>
            <a:r>
              <a:rPr lang="en-US" dirty="0" smtClean="0">
                <a:solidFill>
                  <a:schemeClr val="bg1"/>
                </a:solidFill>
                <a:latin typeface="Arial" panose="020B0604020202020204" pitchFamily="34" charset="0"/>
                <a:cs typeface="Arial" panose="020B0604020202020204" pitchFamily="34" charset="0"/>
              </a:rPr>
              <a:t>.</a:t>
            </a:r>
            <a:endParaRPr lang="en-US" dirty="0">
              <a:solidFill>
                <a:schemeClr val="bg1"/>
              </a:solidFill>
              <a:latin typeface="Arial" panose="020B0604020202020204" pitchFamily="34" charset="0"/>
              <a:cs typeface="Arial" panose="020B0604020202020204" pitchFamily="34" charset="0"/>
            </a:endParaRPr>
          </a:p>
        </p:txBody>
      </p:sp>
      <p:sp>
        <p:nvSpPr>
          <p:cNvPr id="5" name="Content Placeholder 2"/>
          <p:cNvSpPr txBox="1">
            <a:spLocks/>
          </p:cNvSpPr>
          <p:nvPr/>
        </p:nvSpPr>
        <p:spPr bwMode="auto">
          <a:xfrm>
            <a:off x="296839" y="1981200"/>
            <a:ext cx="86487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FontTx/>
              <a:buNone/>
            </a:pPr>
            <a:r>
              <a:rPr lang="en-US" kern="0" dirty="0">
                <a:solidFill>
                  <a:schemeClr val="bg1">
                    <a:lumMod val="65000"/>
                  </a:schemeClr>
                </a:solidFill>
                <a:latin typeface="Arial" panose="020B0604020202020204" pitchFamily="34" charset="0"/>
                <a:cs typeface="Arial" panose="020B0604020202020204" pitchFamily="34" charset="0"/>
              </a:rPr>
              <a:t>Exodus 24:4–7 </a:t>
            </a:r>
            <a:r>
              <a:rPr lang="en-US" kern="0" dirty="0" smtClean="0">
                <a:solidFill>
                  <a:schemeClr val="bg1">
                    <a:lumMod val="65000"/>
                  </a:schemeClr>
                </a:solidFill>
                <a:latin typeface="Arial" panose="020B0604020202020204" pitchFamily="34" charset="0"/>
                <a:cs typeface="Arial" panose="020B0604020202020204" pitchFamily="34" charset="0"/>
              </a:rPr>
              <a:t/>
            </a:r>
            <a:br>
              <a:rPr lang="en-US" kern="0" dirty="0" smtClean="0">
                <a:solidFill>
                  <a:schemeClr val="bg1">
                    <a:lumMod val="65000"/>
                  </a:schemeClr>
                </a:solidFill>
                <a:latin typeface="Arial" panose="020B0604020202020204" pitchFamily="34" charset="0"/>
                <a:cs typeface="Arial" panose="020B0604020202020204" pitchFamily="34" charset="0"/>
              </a:rPr>
            </a:br>
            <a:r>
              <a:rPr lang="en-US" kern="0" dirty="0" smtClean="0">
                <a:solidFill>
                  <a:schemeClr val="bg1"/>
                </a:solidFill>
                <a:latin typeface="Arial" panose="020B0604020202020204" pitchFamily="34" charset="0"/>
                <a:cs typeface="Arial" panose="020B0604020202020204" pitchFamily="34" charset="0"/>
              </a:rPr>
              <a:t>And </a:t>
            </a:r>
            <a:r>
              <a:rPr lang="en-US" kern="0" dirty="0">
                <a:solidFill>
                  <a:schemeClr val="bg1"/>
                </a:solidFill>
                <a:latin typeface="Arial" panose="020B0604020202020204" pitchFamily="34" charset="0"/>
                <a:cs typeface="Arial" panose="020B0604020202020204" pitchFamily="34" charset="0"/>
              </a:rPr>
              <a:t>Moses wrote down all the words </a:t>
            </a:r>
            <a:r>
              <a:rPr lang="en-US" kern="0" dirty="0" smtClean="0">
                <a:solidFill>
                  <a:schemeClr val="bg1"/>
                </a:solidFill>
                <a:latin typeface="Arial" panose="020B0604020202020204" pitchFamily="34" charset="0"/>
                <a:cs typeface="Arial" panose="020B0604020202020204" pitchFamily="34" charset="0"/>
              </a:rPr>
              <a:t>of YHWH… Then </a:t>
            </a:r>
            <a:r>
              <a:rPr lang="en-US" kern="0" dirty="0">
                <a:solidFill>
                  <a:schemeClr val="bg1"/>
                </a:solidFill>
                <a:latin typeface="Arial" panose="020B0604020202020204" pitchFamily="34" charset="0"/>
                <a:cs typeface="Arial" panose="020B0604020202020204" pitchFamily="34" charset="0"/>
              </a:rPr>
              <a:t>he took the </a:t>
            </a:r>
            <a:r>
              <a:rPr lang="en-US" kern="0" dirty="0">
                <a:solidFill>
                  <a:srgbClr val="F89378"/>
                </a:solidFill>
                <a:latin typeface="Arial" panose="020B0604020202020204" pitchFamily="34" charset="0"/>
                <a:cs typeface="Arial" panose="020B0604020202020204" pitchFamily="34" charset="0"/>
              </a:rPr>
              <a:t>Book of the Covenant</a:t>
            </a:r>
            <a:r>
              <a:rPr lang="en-US" kern="0" dirty="0">
                <a:solidFill>
                  <a:schemeClr val="bg1"/>
                </a:solidFill>
                <a:latin typeface="Arial" panose="020B0604020202020204" pitchFamily="34" charset="0"/>
                <a:cs typeface="Arial" panose="020B0604020202020204" pitchFamily="34" charset="0"/>
              </a:rPr>
              <a:t> and read it in the hearing of the people. And they said, “All that </a:t>
            </a:r>
            <a:r>
              <a:rPr lang="en-US" kern="0" dirty="0" smtClean="0">
                <a:solidFill>
                  <a:schemeClr val="bg1"/>
                </a:solidFill>
                <a:latin typeface="Arial" panose="020B0604020202020204" pitchFamily="34" charset="0"/>
                <a:cs typeface="Arial" panose="020B0604020202020204" pitchFamily="34" charset="0"/>
              </a:rPr>
              <a:t>YHWH has </a:t>
            </a:r>
            <a:r>
              <a:rPr lang="en-US" kern="0" dirty="0">
                <a:solidFill>
                  <a:schemeClr val="bg1"/>
                </a:solidFill>
                <a:latin typeface="Arial" panose="020B0604020202020204" pitchFamily="34" charset="0"/>
                <a:cs typeface="Arial" panose="020B0604020202020204" pitchFamily="34" charset="0"/>
              </a:rPr>
              <a:t>spoken we will do, and we will be obedient.”</a:t>
            </a:r>
          </a:p>
        </p:txBody>
      </p:sp>
    </p:spTree>
    <p:extLst>
      <p:ext uri="{BB962C8B-B14F-4D97-AF65-F5344CB8AC3E}">
        <p14:creationId xmlns:p14="http://schemas.microsoft.com/office/powerpoint/2010/main" val="1170593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bwMode="auto">
          <a:xfrm>
            <a:off x="643393" y="304800"/>
            <a:ext cx="7972425"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lgn="ctr">
              <a:buFontTx/>
              <a:buNone/>
            </a:pPr>
            <a:r>
              <a:rPr lang="en-US" kern="0" dirty="0" smtClean="0">
                <a:solidFill>
                  <a:schemeClr val="bg1"/>
                </a:solidFill>
                <a:latin typeface="Arial" panose="020B0604020202020204" pitchFamily="34" charset="0"/>
                <a:cs typeface="Arial" panose="020B0604020202020204" pitchFamily="34" charset="0"/>
              </a:rPr>
              <a:t>The “Old Testament” describes </a:t>
            </a:r>
            <a:br>
              <a:rPr lang="en-US" kern="0" dirty="0" smtClean="0">
                <a:solidFill>
                  <a:schemeClr val="bg1"/>
                </a:solidFill>
                <a:latin typeface="Arial" panose="020B0604020202020204" pitchFamily="34" charset="0"/>
                <a:cs typeface="Arial" panose="020B0604020202020204" pitchFamily="34" charset="0"/>
              </a:rPr>
            </a:br>
            <a:r>
              <a:rPr lang="en-US" kern="0" dirty="0" smtClean="0">
                <a:solidFill>
                  <a:schemeClr val="bg1"/>
                </a:solidFill>
                <a:latin typeface="Arial" panose="020B0604020202020204" pitchFamily="34" charset="0"/>
                <a:cs typeface="Arial" panose="020B0604020202020204" pitchFamily="34" charset="0"/>
              </a:rPr>
              <a:t>various covenants</a:t>
            </a:r>
            <a:br>
              <a:rPr lang="en-US" kern="0" dirty="0" smtClean="0">
                <a:solidFill>
                  <a:schemeClr val="bg1"/>
                </a:solidFill>
                <a:latin typeface="Arial" panose="020B0604020202020204" pitchFamily="34" charset="0"/>
                <a:cs typeface="Arial" panose="020B0604020202020204" pitchFamily="34" charset="0"/>
              </a:rPr>
            </a:br>
            <a:r>
              <a:rPr lang="en-US" kern="0" dirty="0" smtClean="0">
                <a:solidFill>
                  <a:schemeClr val="bg1"/>
                </a:solidFill>
                <a:latin typeface="Arial" panose="020B0604020202020204" pitchFamily="34" charset="0"/>
                <a:cs typeface="Arial" panose="020B0604020202020204" pitchFamily="34" charset="0"/>
              </a:rPr>
              <a:t> </a:t>
            </a:r>
            <a:r>
              <a:rPr lang="en-US" kern="0" dirty="0" smtClean="0">
                <a:solidFill>
                  <a:srgbClr val="F89378"/>
                </a:solidFill>
                <a:latin typeface="Arial" panose="020B0604020202020204" pitchFamily="34" charset="0"/>
                <a:cs typeface="Arial" panose="020B0604020202020204" pitchFamily="34" charset="0"/>
              </a:rPr>
              <a:t>including the New Covenant</a:t>
            </a:r>
            <a:r>
              <a:rPr lang="en-US" kern="0" dirty="0" smtClean="0">
                <a:solidFill>
                  <a:schemeClr val="bg1"/>
                </a:solidFill>
                <a:latin typeface="Arial" panose="020B0604020202020204" pitchFamily="34" charset="0"/>
                <a:cs typeface="Arial" panose="020B0604020202020204" pitchFamily="34" charset="0"/>
              </a:rPr>
              <a:t>.</a:t>
            </a:r>
          </a:p>
        </p:txBody>
      </p:sp>
      <p:sp>
        <p:nvSpPr>
          <p:cNvPr id="7" name="Content Placeholder 2"/>
          <p:cNvSpPr txBox="1">
            <a:spLocks/>
          </p:cNvSpPr>
          <p:nvPr/>
        </p:nvSpPr>
        <p:spPr bwMode="auto">
          <a:xfrm>
            <a:off x="1981200" y="4191000"/>
            <a:ext cx="49530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lgn="ctr">
              <a:buFontTx/>
              <a:buNone/>
            </a:pPr>
            <a:r>
              <a:rPr lang="en-US" kern="0" dirty="0" smtClean="0">
                <a:solidFill>
                  <a:srgbClr val="7878DE"/>
                </a:solidFill>
                <a:latin typeface="Arial" panose="020B0604020202020204" pitchFamily="34" charset="0"/>
                <a:cs typeface="Arial" panose="020B0604020202020204" pitchFamily="34" charset="0"/>
              </a:rPr>
              <a:t>Hebrew Scriptures (OT)</a:t>
            </a:r>
          </a:p>
          <a:p>
            <a:pPr marL="0" indent="0" algn="ctr">
              <a:buFontTx/>
              <a:buNone/>
            </a:pPr>
            <a:r>
              <a:rPr lang="en-US" kern="0" dirty="0" smtClean="0">
                <a:solidFill>
                  <a:srgbClr val="7878DE"/>
                </a:solidFill>
                <a:latin typeface="Arial" panose="020B0604020202020204" pitchFamily="34" charset="0"/>
                <a:cs typeface="Arial" panose="020B0604020202020204" pitchFamily="34" charset="0"/>
              </a:rPr>
              <a:t>Apostolic Scriptures (NT)</a:t>
            </a:r>
          </a:p>
        </p:txBody>
      </p:sp>
      <p:sp>
        <p:nvSpPr>
          <p:cNvPr id="6" name="Content Placeholder 2"/>
          <p:cNvSpPr txBox="1">
            <a:spLocks/>
          </p:cNvSpPr>
          <p:nvPr/>
        </p:nvSpPr>
        <p:spPr bwMode="auto">
          <a:xfrm>
            <a:off x="609600" y="2179320"/>
            <a:ext cx="7972425"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lgn="ctr">
              <a:buFontTx/>
              <a:buNone/>
            </a:pPr>
            <a:r>
              <a:rPr lang="en-US" kern="0" dirty="0" smtClean="0">
                <a:solidFill>
                  <a:schemeClr val="bg1"/>
                </a:solidFill>
                <a:latin typeface="Arial" panose="020B0604020202020204" pitchFamily="34" charset="0"/>
                <a:cs typeface="Arial" panose="020B0604020202020204" pitchFamily="34" charset="0"/>
              </a:rPr>
              <a:t>The “New Testament” refers to</a:t>
            </a:r>
            <a:br>
              <a:rPr lang="en-US" kern="0" dirty="0" smtClean="0">
                <a:solidFill>
                  <a:schemeClr val="bg1"/>
                </a:solidFill>
                <a:latin typeface="Arial" panose="020B0604020202020204" pitchFamily="34" charset="0"/>
                <a:cs typeface="Arial" panose="020B0604020202020204" pitchFamily="34" charset="0"/>
              </a:rPr>
            </a:br>
            <a:r>
              <a:rPr lang="en-US" kern="0" dirty="0" smtClean="0">
                <a:solidFill>
                  <a:srgbClr val="F89378"/>
                </a:solidFill>
                <a:latin typeface="Arial" panose="020B0604020202020204" pitchFamily="34" charset="0"/>
                <a:cs typeface="Arial" panose="020B0604020202020204" pitchFamily="34" charset="0"/>
              </a:rPr>
              <a:t>the New Covenant</a:t>
            </a:r>
            <a:br>
              <a:rPr lang="en-US" kern="0" dirty="0" smtClean="0">
                <a:solidFill>
                  <a:srgbClr val="F89378"/>
                </a:solidFill>
                <a:latin typeface="Arial" panose="020B0604020202020204" pitchFamily="34" charset="0"/>
                <a:cs typeface="Arial" panose="020B0604020202020204" pitchFamily="34" charset="0"/>
              </a:rPr>
            </a:br>
            <a:r>
              <a:rPr lang="en-US" kern="0" dirty="0" smtClean="0">
                <a:solidFill>
                  <a:schemeClr val="bg1"/>
                </a:solidFill>
                <a:latin typeface="Arial" panose="020B0604020202020204" pitchFamily="34" charset="0"/>
                <a:cs typeface="Arial" panose="020B0604020202020204" pitchFamily="34" charset="0"/>
              </a:rPr>
              <a:t>described in the Old Testament.</a:t>
            </a:r>
          </a:p>
        </p:txBody>
      </p:sp>
    </p:spTree>
    <p:extLst>
      <p:ext uri="{BB962C8B-B14F-4D97-AF65-F5344CB8AC3E}">
        <p14:creationId xmlns:p14="http://schemas.microsoft.com/office/powerpoint/2010/main" val="2938169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fade">
                                      <p:cBhvr>
                                        <p:cTn id="17" dur="500"/>
                                        <p:tgtEl>
                                          <p:spTgt spid="7">
                                            <p:txEl>
                                              <p:pRg st="0" end="0"/>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7">
                                            <p:txEl>
                                              <p:pRg st="1" end="1"/>
                                            </p:txEl>
                                          </p:spTgt>
                                        </p:tgtEl>
                                        <p:attrNameLst>
                                          <p:attrName>style.visibility</p:attrName>
                                        </p:attrNameLst>
                                      </p:cBhvr>
                                      <p:to>
                                        <p:strVal val="visible"/>
                                      </p:to>
                                    </p:set>
                                    <p:animEffect transition="in" filter="fade">
                                      <p:cBhvr>
                                        <p:cTn id="20"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76200"/>
            <a:ext cx="8553450" cy="762000"/>
          </a:xfrm>
        </p:spPr>
        <p:txBody>
          <a:bodyPr/>
          <a:lstStyle/>
          <a:p>
            <a:pPr marL="0" indent="0">
              <a:buNone/>
            </a:pPr>
            <a:r>
              <a:rPr lang="en-US" dirty="0" smtClean="0">
                <a:solidFill>
                  <a:schemeClr val="bg1"/>
                </a:solidFill>
                <a:latin typeface="Arial" panose="020B0604020202020204" pitchFamily="34" charset="0"/>
                <a:cs typeface="Arial" panose="020B0604020202020204" pitchFamily="34" charset="0"/>
              </a:rPr>
              <a:t>What about the land promised to Abram?</a:t>
            </a:r>
            <a:endParaRPr lang="en-US" dirty="0">
              <a:solidFill>
                <a:schemeClr val="bg1"/>
              </a:solidFill>
              <a:latin typeface="Arial" panose="020B0604020202020204" pitchFamily="34" charset="0"/>
              <a:cs typeface="Arial" panose="020B0604020202020204" pitchFamily="34" charset="0"/>
            </a:endParaRPr>
          </a:p>
        </p:txBody>
      </p:sp>
      <p:sp>
        <p:nvSpPr>
          <p:cNvPr id="5" name="Content Placeholder 2"/>
          <p:cNvSpPr txBox="1">
            <a:spLocks/>
          </p:cNvSpPr>
          <p:nvPr/>
        </p:nvSpPr>
        <p:spPr bwMode="auto">
          <a:xfrm>
            <a:off x="257033" y="1143000"/>
            <a:ext cx="86487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FontTx/>
              <a:buNone/>
            </a:pPr>
            <a:r>
              <a:rPr lang="en-US" kern="0" dirty="0">
                <a:solidFill>
                  <a:schemeClr val="bg1">
                    <a:lumMod val="65000"/>
                  </a:schemeClr>
                </a:solidFill>
                <a:latin typeface="Arial" panose="020B0604020202020204" pitchFamily="34" charset="0"/>
                <a:cs typeface="Arial" panose="020B0604020202020204" pitchFamily="34" charset="0"/>
              </a:rPr>
              <a:t>Deuteronomy </a:t>
            </a:r>
            <a:r>
              <a:rPr lang="en-US" kern="0" dirty="0" smtClean="0">
                <a:solidFill>
                  <a:schemeClr val="bg1">
                    <a:lumMod val="65000"/>
                  </a:schemeClr>
                </a:solidFill>
                <a:latin typeface="Arial" panose="020B0604020202020204" pitchFamily="34" charset="0"/>
                <a:cs typeface="Arial" panose="020B0604020202020204" pitchFamily="34" charset="0"/>
              </a:rPr>
              <a:t>4:1</a:t>
            </a:r>
            <a:r>
              <a:rPr lang="en-US" kern="0" dirty="0">
                <a:solidFill>
                  <a:schemeClr val="bg1">
                    <a:lumMod val="65000"/>
                  </a:schemeClr>
                </a:solidFill>
                <a:latin typeface="Arial" panose="020B0604020202020204" pitchFamily="34" charset="0"/>
                <a:cs typeface="Arial" panose="020B0604020202020204" pitchFamily="34" charset="0"/>
              </a:rPr>
              <a:t/>
            </a:r>
            <a:br>
              <a:rPr lang="en-US" kern="0" dirty="0">
                <a:solidFill>
                  <a:schemeClr val="bg1">
                    <a:lumMod val="65000"/>
                  </a:schemeClr>
                </a:solidFill>
                <a:latin typeface="Arial" panose="020B0604020202020204" pitchFamily="34" charset="0"/>
                <a:cs typeface="Arial" panose="020B0604020202020204" pitchFamily="34" charset="0"/>
              </a:rPr>
            </a:br>
            <a:r>
              <a:rPr lang="en-US" kern="0" dirty="0" smtClean="0">
                <a:solidFill>
                  <a:schemeClr val="bg1"/>
                </a:solidFill>
                <a:latin typeface="Arial" panose="020B0604020202020204" pitchFamily="34" charset="0"/>
                <a:cs typeface="Arial" panose="020B0604020202020204" pitchFamily="34" charset="0"/>
              </a:rPr>
              <a:t>And </a:t>
            </a:r>
            <a:r>
              <a:rPr lang="en-US" kern="0" dirty="0">
                <a:solidFill>
                  <a:schemeClr val="bg1"/>
                </a:solidFill>
                <a:latin typeface="Arial" panose="020B0604020202020204" pitchFamily="34" charset="0"/>
                <a:cs typeface="Arial" panose="020B0604020202020204" pitchFamily="34" charset="0"/>
              </a:rPr>
              <a:t>now, O Israel, </a:t>
            </a:r>
            <a:r>
              <a:rPr lang="en-US" kern="0" dirty="0">
                <a:solidFill>
                  <a:srgbClr val="7878DE"/>
                </a:solidFill>
                <a:latin typeface="Arial" panose="020B0604020202020204" pitchFamily="34" charset="0"/>
                <a:cs typeface="Arial" panose="020B0604020202020204" pitchFamily="34" charset="0"/>
              </a:rPr>
              <a:t>listen to the statutes </a:t>
            </a:r>
            <a:r>
              <a:rPr lang="en-US" kern="0" dirty="0">
                <a:solidFill>
                  <a:schemeClr val="bg1"/>
                </a:solidFill>
                <a:latin typeface="Arial" panose="020B0604020202020204" pitchFamily="34" charset="0"/>
                <a:cs typeface="Arial" panose="020B0604020202020204" pitchFamily="34" charset="0"/>
              </a:rPr>
              <a:t>and the rules that I am teaching you,</a:t>
            </a:r>
            <a:r>
              <a:rPr lang="en-US" kern="0" dirty="0">
                <a:solidFill>
                  <a:schemeClr val="bg1">
                    <a:lumMod val="65000"/>
                  </a:schemeClr>
                </a:solidFill>
                <a:latin typeface="Arial" panose="020B0604020202020204" pitchFamily="34" charset="0"/>
                <a:cs typeface="Arial" panose="020B0604020202020204" pitchFamily="34" charset="0"/>
              </a:rPr>
              <a:t> </a:t>
            </a:r>
            <a:r>
              <a:rPr lang="en-US" kern="0" dirty="0">
                <a:solidFill>
                  <a:srgbClr val="7878DE"/>
                </a:solidFill>
                <a:latin typeface="Arial" panose="020B0604020202020204" pitchFamily="34" charset="0"/>
                <a:cs typeface="Arial" panose="020B0604020202020204" pitchFamily="34" charset="0"/>
              </a:rPr>
              <a:t>and do them</a:t>
            </a:r>
            <a:r>
              <a:rPr lang="en-US" kern="0" dirty="0">
                <a:solidFill>
                  <a:schemeClr val="bg1">
                    <a:lumMod val="65000"/>
                  </a:schemeClr>
                </a:solidFill>
                <a:latin typeface="Arial" panose="020B0604020202020204" pitchFamily="34" charset="0"/>
                <a:cs typeface="Arial" panose="020B0604020202020204" pitchFamily="34" charset="0"/>
              </a:rPr>
              <a:t>, </a:t>
            </a:r>
            <a:r>
              <a:rPr lang="en-US" kern="0" dirty="0">
                <a:solidFill>
                  <a:schemeClr val="bg1"/>
                </a:solidFill>
                <a:latin typeface="Arial" panose="020B0604020202020204" pitchFamily="34" charset="0"/>
                <a:cs typeface="Arial" panose="020B0604020202020204" pitchFamily="34" charset="0"/>
              </a:rPr>
              <a:t>that you may live, and go in and </a:t>
            </a:r>
            <a:r>
              <a:rPr lang="en-US" kern="0" dirty="0">
                <a:solidFill>
                  <a:srgbClr val="F89378"/>
                </a:solidFill>
                <a:latin typeface="Arial" panose="020B0604020202020204" pitchFamily="34" charset="0"/>
                <a:cs typeface="Arial" panose="020B0604020202020204" pitchFamily="34" charset="0"/>
              </a:rPr>
              <a:t>take possession of the land</a:t>
            </a:r>
            <a:r>
              <a:rPr lang="en-US" kern="0" dirty="0">
                <a:solidFill>
                  <a:schemeClr val="bg1">
                    <a:lumMod val="65000"/>
                  </a:schemeClr>
                </a:solidFill>
                <a:latin typeface="Arial" panose="020B0604020202020204" pitchFamily="34" charset="0"/>
                <a:cs typeface="Arial" panose="020B0604020202020204" pitchFamily="34" charset="0"/>
              </a:rPr>
              <a:t> </a:t>
            </a:r>
            <a:r>
              <a:rPr lang="en-US" kern="0" dirty="0" smtClean="0">
                <a:solidFill>
                  <a:schemeClr val="bg1"/>
                </a:solidFill>
                <a:latin typeface="Arial" panose="020B0604020202020204" pitchFamily="34" charset="0"/>
                <a:cs typeface="Arial" panose="020B0604020202020204" pitchFamily="34" charset="0"/>
              </a:rPr>
              <a:t>that YHWH, </a:t>
            </a:r>
            <a:r>
              <a:rPr lang="en-US" kern="0" dirty="0">
                <a:solidFill>
                  <a:schemeClr val="bg1"/>
                </a:solidFill>
                <a:latin typeface="Arial" panose="020B0604020202020204" pitchFamily="34" charset="0"/>
                <a:cs typeface="Arial" panose="020B0604020202020204" pitchFamily="34" charset="0"/>
              </a:rPr>
              <a:t>the God of your fathers, is giving you.</a:t>
            </a:r>
          </a:p>
        </p:txBody>
      </p:sp>
    </p:spTree>
    <p:extLst>
      <p:ext uri="{BB962C8B-B14F-4D97-AF65-F5344CB8AC3E}">
        <p14:creationId xmlns:p14="http://schemas.microsoft.com/office/powerpoint/2010/main" val="3704398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04800"/>
            <a:ext cx="9220200" cy="762000"/>
          </a:xfrm>
        </p:spPr>
        <p:txBody>
          <a:bodyPr/>
          <a:lstStyle/>
          <a:p>
            <a:pPr marL="0" indent="0">
              <a:buNone/>
            </a:pPr>
            <a:r>
              <a:rPr lang="en-US" dirty="0" smtClean="0">
                <a:solidFill>
                  <a:schemeClr val="bg1"/>
                </a:solidFill>
                <a:latin typeface="Arial" panose="020B0604020202020204" pitchFamily="34" charset="0"/>
                <a:cs typeface="Arial" panose="020B0604020202020204" pitchFamily="34" charset="0"/>
              </a:rPr>
              <a:t>The promised </a:t>
            </a:r>
            <a:r>
              <a:rPr lang="en-US" dirty="0" smtClean="0">
                <a:solidFill>
                  <a:srgbClr val="F89378"/>
                </a:solidFill>
                <a:latin typeface="Arial" panose="020B0604020202020204" pitchFamily="34" charset="0"/>
                <a:cs typeface="Arial" panose="020B0604020202020204" pitchFamily="34" charset="0"/>
              </a:rPr>
              <a:t>land comes with obedience!</a:t>
            </a:r>
            <a:endParaRPr lang="en-US" dirty="0">
              <a:solidFill>
                <a:srgbClr val="F89378"/>
              </a:solidFill>
              <a:latin typeface="Arial" panose="020B0604020202020204" pitchFamily="34" charset="0"/>
              <a:cs typeface="Arial" panose="020B0604020202020204" pitchFamily="34" charset="0"/>
            </a:endParaRPr>
          </a:p>
        </p:txBody>
      </p:sp>
      <p:sp>
        <p:nvSpPr>
          <p:cNvPr id="5" name="Content Placeholder 2"/>
          <p:cNvSpPr txBox="1">
            <a:spLocks/>
          </p:cNvSpPr>
          <p:nvPr/>
        </p:nvSpPr>
        <p:spPr bwMode="auto">
          <a:xfrm>
            <a:off x="257033" y="1143000"/>
            <a:ext cx="86487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FontTx/>
              <a:buNone/>
            </a:pPr>
            <a:r>
              <a:rPr lang="en-US" kern="0" dirty="0">
                <a:solidFill>
                  <a:schemeClr val="bg1">
                    <a:lumMod val="65000"/>
                  </a:schemeClr>
                </a:solidFill>
                <a:latin typeface="Arial" panose="020B0604020202020204" pitchFamily="34" charset="0"/>
                <a:cs typeface="Arial" panose="020B0604020202020204" pitchFamily="34" charset="0"/>
              </a:rPr>
              <a:t>Deuteronomy </a:t>
            </a:r>
            <a:r>
              <a:rPr lang="en-US" kern="0" dirty="0" smtClean="0">
                <a:solidFill>
                  <a:schemeClr val="bg1">
                    <a:lumMod val="65000"/>
                  </a:schemeClr>
                </a:solidFill>
                <a:latin typeface="Arial" panose="020B0604020202020204" pitchFamily="34" charset="0"/>
                <a:cs typeface="Arial" panose="020B0604020202020204" pitchFamily="34" charset="0"/>
              </a:rPr>
              <a:t>4:6–7</a:t>
            </a:r>
            <a:r>
              <a:rPr lang="en-US" kern="0" dirty="0">
                <a:solidFill>
                  <a:schemeClr val="bg1">
                    <a:lumMod val="65000"/>
                  </a:schemeClr>
                </a:solidFill>
                <a:latin typeface="Arial" panose="020B0604020202020204" pitchFamily="34" charset="0"/>
                <a:cs typeface="Arial" panose="020B0604020202020204" pitchFamily="34" charset="0"/>
              </a:rPr>
              <a:t/>
            </a:r>
            <a:br>
              <a:rPr lang="en-US" kern="0" dirty="0">
                <a:solidFill>
                  <a:schemeClr val="bg1">
                    <a:lumMod val="65000"/>
                  </a:schemeClr>
                </a:solidFill>
                <a:latin typeface="Arial" panose="020B0604020202020204" pitchFamily="34" charset="0"/>
                <a:cs typeface="Arial" panose="020B0604020202020204" pitchFamily="34" charset="0"/>
              </a:rPr>
            </a:br>
            <a:r>
              <a:rPr lang="en-US" kern="0" dirty="0" smtClean="0">
                <a:solidFill>
                  <a:srgbClr val="7878DE"/>
                </a:solidFill>
                <a:latin typeface="Arial" panose="020B0604020202020204" pitchFamily="34" charset="0"/>
                <a:cs typeface="Arial" panose="020B0604020202020204" pitchFamily="34" charset="0"/>
              </a:rPr>
              <a:t>Keep </a:t>
            </a:r>
            <a:r>
              <a:rPr lang="en-US" kern="0" dirty="0">
                <a:solidFill>
                  <a:srgbClr val="7878DE"/>
                </a:solidFill>
                <a:latin typeface="Arial" panose="020B0604020202020204" pitchFamily="34" charset="0"/>
                <a:cs typeface="Arial" panose="020B0604020202020204" pitchFamily="34" charset="0"/>
              </a:rPr>
              <a:t>them and do them</a:t>
            </a:r>
            <a:r>
              <a:rPr lang="en-US" kern="0" dirty="0">
                <a:solidFill>
                  <a:schemeClr val="bg1">
                    <a:lumMod val="65000"/>
                  </a:schemeClr>
                </a:solidFill>
                <a:latin typeface="Arial" panose="020B0604020202020204" pitchFamily="34" charset="0"/>
                <a:cs typeface="Arial" panose="020B0604020202020204" pitchFamily="34" charset="0"/>
              </a:rPr>
              <a:t>, </a:t>
            </a:r>
            <a:r>
              <a:rPr lang="en-US" kern="0" dirty="0">
                <a:solidFill>
                  <a:schemeClr val="bg1"/>
                </a:solidFill>
                <a:latin typeface="Arial" panose="020B0604020202020204" pitchFamily="34" charset="0"/>
                <a:cs typeface="Arial" panose="020B0604020202020204" pitchFamily="34" charset="0"/>
              </a:rPr>
              <a:t>for that will be your wisdom and your understanding in the sight of the peoples, who, when they hear all these statutes, will say, ‘Surely </a:t>
            </a:r>
            <a:r>
              <a:rPr lang="en-US" kern="0" dirty="0">
                <a:solidFill>
                  <a:srgbClr val="F89378"/>
                </a:solidFill>
                <a:latin typeface="Arial" panose="020B0604020202020204" pitchFamily="34" charset="0"/>
                <a:cs typeface="Arial" panose="020B0604020202020204" pitchFamily="34" charset="0"/>
              </a:rPr>
              <a:t>this great nation </a:t>
            </a:r>
            <a:r>
              <a:rPr lang="en-US" kern="0" dirty="0">
                <a:solidFill>
                  <a:schemeClr val="bg1"/>
                </a:solidFill>
                <a:latin typeface="Arial" panose="020B0604020202020204" pitchFamily="34" charset="0"/>
                <a:cs typeface="Arial" panose="020B0604020202020204" pitchFamily="34" charset="0"/>
              </a:rPr>
              <a:t>is a wise and understanding people</a:t>
            </a:r>
            <a:r>
              <a:rPr lang="en-US" kern="0" dirty="0" smtClean="0">
                <a:solidFill>
                  <a:schemeClr val="bg1"/>
                </a:solidFill>
                <a:latin typeface="Arial" panose="020B0604020202020204" pitchFamily="34" charset="0"/>
                <a:cs typeface="Arial" panose="020B0604020202020204" pitchFamily="34" charset="0"/>
              </a:rPr>
              <a:t>.’ </a:t>
            </a:r>
            <a:r>
              <a:rPr lang="en-US" kern="0" dirty="0">
                <a:solidFill>
                  <a:schemeClr val="bg1"/>
                </a:solidFill>
                <a:latin typeface="Arial" panose="020B0604020202020204" pitchFamily="34" charset="0"/>
                <a:cs typeface="Arial" panose="020B0604020202020204" pitchFamily="34" charset="0"/>
              </a:rPr>
              <a:t>For what </a:t>
            </a:r>
            <a:r>
              <a:rPr lang="en-US" kern="0" dirty="0">
                <a:solidFill>
                  <a:srgbClr val="F89378"/>
                </a:solidFill>
                <a:latin typeface="Arial" panose="020B0604020202020204" pitchFamily="34" charset="0"/>
                <a:cs typeface="Arial" panose="020B0604020202020204" pitchFamily="34" charset="0"/>
              </a:rPr>
              <a:t>great nation </a:t>
            </a:r>
            <a:r>
              <a:rPr lang="en-US" kern="0" dirty="0">
                <a:solidFill>
                  <a:schemeClr val="bg1"/>
                </a:solidFill>
                <a:latin typeface="Arial" panose="020B0604020202020204" pitchFamily="34" charset="0"/>
                <a:cs typeface="Arial" panose="020B0604020202020204" pitchFamily="34" charset="0"/>
              </a:rPr>
              <a:t>is there that has a god so near to it as </a:t>
            </a:r>
            <a:r>
              <a:rPr lang="en-US" kern="0" dirty="0" smtClean="0">
                <a:solidFill>
                  <a:schemeClr val="bg1"/>
                </a:solidFill>
                <a:latin typeface="Arial" panose="020B0604020202020204" pitchFamily="34" charset="0"/>
                <a:cs typeface="Arial" panose="020B0604020202020204" pitchFamily="34" charset="0"/>
              </a:rPr>
              <a:t>YHWH our </a:t>
            </a:r>
            <a:r>
              <a:rPr lang="en-US" kern="0" dirty="0">
                <a:solidFill>
                  <a:schemeClr val="bg1"/>
                </a:solidFill>
                <a:latin typeface="Arial" panose="020B0604020202020204" pitchFamily="34" charset="0"/>
                <a:cs typeface="Arial" panose="020B0604020202020204" pitchFamily="34" charset="0"/>
              </a:rPr>
              <a:t>God is to us, whenever we call upon him?</a:t>
            </a:r>
          </a:p>
        </p:txBody>
      </p:sp>
    </p:spTree>
    <p:extLst>
      <p:ext uri="{BB962C8B-B14F-4D97-AF65-F5344CB8AC3E}">
        <p14:creationId xmlns:p14="http://schemas.microsoft.com/office/powerpoint/2010/main" val="2794871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2206" y="228600"/>
            <a:ext cx="8723194" cy="1752600"/>
          </a:xfrm>
        </p:spPr>
        <p:txBody>
          <a:bodyPr/>
          <a:lstStyle/>
          <a:p>
            <a:pPr marL="0" indent="0">
              <a:buNone/>
            </a:pPr>
            <a:r>
              <a:rPr lang="en-US" dirty="0" smtClean="0">
                <a:solidFill>
                  <a:srgbClr val="F89378"/>
                </a:solidFill>
                <a:latin typeface="Arial" panose="020B0604020202020204" pitchFamily="34" charset="0"/>
                <a:cs typeface="Arial" panose="020B0604020202020204" pitchFamily="34" charset="0"/>
              </a:rPr>
              <a:t>Sinai covenant</a:t>
            </a:r>
            <a:r>
              <a:rPr lang="en-US" dirty="0" smtClean="0">
                <a:solidFill>
                  <a:schemeClr val="bg1"/>
                </a:solidFill>
                <a:latin typeface="Arial" panose="020B0604020202020204" pitchFamily="34" charset="0"/>
                <a:cs typeface="Arial" panose="020B0604020202020204" pitchFamily="34" charset="0"/>
              </a:rPr>
              <a:t>, like the all the previous ones with Abram, Isaac, &amp; Jacob just </a:t>
            </a:r>
            <a:r>
              <a:rPr lang="en-US" dirty="0" smtClean="0">
                <a:solidFill>
                  <a:srgbClr val="F89378"/>
                </a:solidFill>
                <a:latin typeface="Arial" panose="020B0604020202020204" pitchFamily="34" charset="0"/>
                <a:cs typeface="Arial" panose="020B0604020202020204" pitchFamily="34" charset="0"/>
              </a:rPr>
              <a:t>gives further definition</a:t>
            </a:r>
            <a:r>
              <a:rPr lang="en-US" dirty="0" smtClean="0">
                <a:solidFill>
                  <a:schemeClr val="bg1"/>
                </a:solidFill>
                <a:latin typeface="Arial" panose="020B0604020202020204" pitchFamily="34" charset="0"/>
                <a:cs typeface="Arial" panose="020B0604020202020204" pitchFamily="34" charset="0"/>
              </a:rPr>
              <a:t> to the original promise.</a:t>
            </a:r>
          </a:p>
          <a:p>
            <a:pPr marL="0" indent="0">
              <a:buNone/>
            </a:pPr>
            <a:endParaRPr lang="en-US" dirty="0">
              <a:solidFill>
                <a:schemeClr val="bg1"/>
              </a:solidFill>
              <a:latin typeface="Arial" panose="020B0604020202020204" pitchFamily="34" charset="0"/>
              <a:cs typeface="Arial" panose="020B0604020202020204" pitchFamily="34" charset="0"/>
            </a:endParaRPr>
          </a:p>
        </p:txBody>
      </p:sp>
      <p:sp>
        <p:nvSpPr>
          <p:cNvPr id="4" name="Content Placeholder 2"/>
          <p:cNvSpPr txBox="1">
            <a:spLocks/>
          </p:cNvSpPr>
          <p:nvPr/>
        </p:nvSpPr>
        <p:spPr bwMode="auto">
          <a:xfrm>
            <a:off x="152400" y="2362200"/>
            <a:ext cx="86868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FontTx/>
              <a:buNone/>
            </a:pPr>
            <a:r>
              <a:rPr lang="en-US" kern="0" dirty="0" smtClean="0">
                <a:solidFill>
                  <a:schemeClr val="bg1"/>
                </a:solidFill>
                <a:latin typeface="Arial" panose="020B0604020202020204" pitchFamily="34" charset="0"/>
                <a:cs typeface="Arial" panose="020B0604020202020204" pitchFamily="34" charset="0"/>
              </a:rPr>
              <a:t>YHWH makes explicit his expectations of “</a:t>
            </a:r>
            <a:r>
              <a:rPr lang="en-US" kern="0" dirty="0" smtClean="0">
                <a:solidFill>
                  <a:srgbClr val="F89378"/>
                </a:solidFill>
                <a:latin typeface="Arial" panose="020B0604020202020204" pitchFamily="34" charset="0"/>
                <a:cs typeface="Arial" panose="020B0604020202020204" pitchFamily="34" charset="0"/>
              </a:rPr>
              <a:t>walking blamelessly</a:t>
            </a:r>
            <a:r>
              <a:rPr lang="en-US" kern="0" dirty="0" smtClean="0">
                <a:solidFill>
                  <a:schemeClr val="bg1"/>
                </a:solidFill>
                <a:latin typeface="Arial" panose="020B0604020202020204" pitchFamily="34" charset="0"/>
                <a:cs typeface="Arial" panose="020B0604020202020204" pitchFamily="34" charset="0"/>
              </a:rPr>
              <a:t>” by spelling it out in the instructions of the </a:t>
            </a:r>
            <a:r>
              <a:rPr lang="en-US" kern="0" dirty="0" smtClean="0">
                <a:solidFill>
                  <a:srgbClr val="F89378"/>
                </a:solidFill>
                <a:latin typeface="Arial" panose="020B0604020202020204" pitchFamily="34" charset="0"/>
                <a:cs typeface="Arial" panose="020B0604020202020204" pitchFamily="34" charset="0"/>
              </a:rPr>
              <a:t>Torah</a:t>
            </a:r>
            <a:r>
              <a:rPr lang="en-US" kern="0" dirty="0" smtClean="0">
                <a:solidFill>
                  <a:schemeClr val="bg1"/>
                </a:solidFill>
                <a:latin typeface="Arial" panose="020B0604020202020204" pitchFamily="34" charset="0"/>
                <a:cs typeface="Arial" panose="020B0604020202020204" pitchFamily="34" charset="0"/>
              </a:rPr>
              <a:t>.</a:t>
            </a:r>
          </a:p>
          <a:p>
            <a:pPr marL="0" indent="0">
              <a:buFontTx/>
              <a:buNone/>
            </a:pPr>
            <a:endParaRPr lang="en-US" kern="0" dirty="0">
              <a:solidFill>
                <a:schemeClr val="bg1"/>
              </a:solidFill>
              <a:latin typeface="Arial" panose="020B0604020202020204" pitchFamily="34" charset="0"/>
              <a:cs typeface="Arial" panose="020B0604020202020204" pitchFamily="34" charset="0"/>
            </a:endParaRPr>
          </a:p>
        </p:txBody>
      </p:sp>
      <p:sp>
        <p:nvSpPr>
          <p:cNvPr id="6" name="Content Placeholder 2"/>
          <p:cNvSpPr txBox="1">
            <a:spLocks/>
          </p:cNvSpPr>
          <p:nvPr/>
        </p:nvSpPr>
        <p:spPr bwMode="auto">
          <a:xfrm>
            <a:off x="167185" y="4267200"/>
            <a:ext cx="92202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FontTx/>
              <a:buNone/>
            </a:pPr>
            <a:r>
              <a:rPr lang="en-US" kern="0" dirty="0" smtClean="0">
                <a:solidFill>
                  <a:srgbClr val="7878DE"/>
                </a:solidFill>
                <a:latin typeface="Arial" panose="020B0604020202020204" pitchFamily="34" charset="0"/>
                <a:cs typeface="Arial" panose="020B0604020202020204" pitchFamily="34" charset="0"/>
              </a:rPr>
              <a:t>But the people fail miserably!  </a:t>
            </a:r>
            <a:br>
              <a:rPr lang="en-US" kern="0" dirty="0" smtClean="0">
                <a:solidFill>
                  <a:srgbClr val="7878DE"/>
                </a:solidFill>
                <a:latin typeface="Arial" panose="020B0604020202020204" pitchFamily="34" charset="0"/>
                <a:cs typeface="Arial" panose="020B0604020202020204" pitchFamily="34" charset="0"/>
              </a:rPr>
            </a:br>
            <a:r>
              <a:rPr lang="en-US" kern="0" dirty="0" smtClean="0">
                <a:solidFill>
                  <a:srgbClr val="7878DE"/>
                </a:solidFill>
                <a:latin typeface="Arial" panose="020B0604020202020204" pitchFamily="34" charset="0"/>
                <a:cs typeface="Arial" panose="020B0604020202020204" pitchFamily="34" charset="0"/>
              </a:rPr>
              <a:t>And the covenant is broken!</a:t>
            </a:r>
          </a:p>
          <a:p>
            <a:pPr marL="0" indent="0">
              <a:buFontTx/>
              <a:buNone/>
            </a:pPr>
            <a:endParaRPr lang="en-US" kern="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91382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fade">
                                      <p:cBhvr>
                                        <p:cTn id="1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2206" y="228600"/>
            <a:ext cx="8723194" cy="1752600"/>
          </a:xfrm>
        </p:spPr>
        <p:txBody>
          <a:bodyPr/>
          <a:lstStyle/>
          <a:p>
            <a:pPr marL="0" indent="0">
              <a:buNone/>
            </a:pPr>
            <a:r>
              <a:rPr lang="en-US" dirty="0" smtClean="0">
                <a:solidFill>
                  <a:srgbClr val="F89378"/>
                </a:solidFill>
                <a:latin typeface="Arial" panose="020B0604020202020204" pitchFamily="34" charset="0"/>
                <a:cs typeface="Arial" panose="020B0604020202020204" pitchFamily="34" charset="0"/>
              </a:rPr>
              <a:t>Fortunately there is more to the plan</a:t>
            </a:r>
            <a:r>
              <a:rPr lang="en-US" dirty="0" smtClean="0">
                <a:solidFill>
                  <a:schemeClr val="bg1"/>
                </a:solidFill>
                <a:latin typeface="Arial" panose="020B0604020202020204" pitchFamily="34" charset="0"/>
                <a:cs typeface="Arial" panose="020B0604020202020204" pitchFamily="34" charset="0"/>
              </a:rPr>
              <a:t>.</a:t>
            </a:r>
          </a:p>
          <a:p>
            <a:pPr marL="0" indent="0">
              <a:buNone/>
            </a:pPr>
            <a:r>
              <a:rPr lang="en-US" dirty="0" smtClean="0">
                <a:solidFill>
                  <a:schemeClr val="bg1"/>
                </a:solidFill>
                <a:latin typeface="Arial" panose="020B0604020202020204" pitchFamily="34" charset="0"/>
                <a:cs typeface="Arial" panose="020B0604020202020204" pitchFamily="34" charset="0"/>
              </a:rPr>
              <a:t>It was there from the beginning, </a:t>
            </a:r>
            <a:br>
              <a:rPr lang="en-US" dirty="0" smtClean="0">
                <a:solidFill>
                  <a:schemeClr val="bg1"/>
                </a:solidFill>
                <a:latin typeface="Arial" panose="020B0604020202020204" pitchFamily="34" charset="0"/>
                <a:cs typeface="Arial" panose="020B0604020202020204" pitchFamily="34" charset="0"/>
              </a:rPr>
            </a:br>
            <a:r>
              <a:rPr lang="en-US" dirty="0" smtClean="0">
                <a:solidFill>
                  <a:schemeClr val="bg1"/>
                </a:solidFill>
                <a:latin typeface="Arial" panose="020B0604020202020204" pitchFamily="34" charset="0"/>
                <a:cs typeface="Arial" panose="020B0604020202020204" pitchFamily="34" charset="0"/>
              </a:rPr>
              <a:t>but not yet revealed.</a:t>
            </a:r>
          </a:p>
          <a:p>
            <a:pPr marL="0" indent="0">
              <a:buNone/>
            </a:pPr>
            <a:endParaRPr lang="en-US" dirty="0">
              <a:solidFill>
                <a:schemeClr val="bg1"/>
              </a:solidFill>
              <a:latin typeface="Arial" panose="020B0604020202020204" pitchFamily="34" charset="0"/>
              <a:cs typeface="Arial" panose="020B0604020202020204" pitchFamily="34" charset="0"/>
            </a:endParaRPr>
          </a:p>
        </p:txBody>
      </p:sp>
      <p:sp>
        <p:nvSpPr>
          <p:cNvPr id="4" name="Content Placeholder 2"/>
          <p:cNvSpPr txBox="1">
            <a:spLocks/>
          </p:cNvSpPr>
          <p:nvPr/>
        </p:nvSpPr>
        <p:spPr bwMode="auto">
          <a:xfrm>
            <a:off x="152400" y="2362200"/>
            <a:ext cx="73152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FontTx/>
              <a:buNone/>
            </a:pPr>
            <a:r>
              <a:rPr lang="en-US" kern="0" dirty="0" smtClean="0">
                <a:solidFill>
                  <a:srgbClr val="F89378"/>
                </a:solidFill>
                <a:latin typeface="Arial" panose="020B0604020202020204" pitchFamily="34" charset="0"/>
                <a:cs typeface="Arial" panose="020B0604020202020204" pitchFamily="34" charset="0"/>
              </a:rPr>
              <a:t>The New Covenant </a:t>
            </a:r>
            <a:r>
              <a:rPr lang="en-US" kern="0" dirty="0" smtClean="0">
                <a:solidFill>
                  <a:srgbClr val="7878DE"/>
                </a:solidFill>
                <a:latin typeface="Arial" panose="020B0604020202020204" pitchFamily="34" charset="0"/>
                <a:cs typeface="Arial" panose="020B0604020202020204" pitchFamily="34" charset="0"/>
              </a:rPr>
              <a:t>and the Messiah.</a:t>
            </a:r>
          </a:p>
          <a:p>
            <a:pPr marL="0" indent="0">
              <a:buFontTx/>
              <a:buNone/>
            </a:pPr>
            <a:endParaRPr lang="en-US" kern="0" dirty="0">
              <a:solidFill>
                <a:schemeClr val="bg1"/>
              </a:solidFill>
              <a:latin typeface="Arial" panose="020B0604020202020204" pitchFamily="34" charset="0"/>
              <a:cs typeface="Arial" panose="020B0604020202020204" pitchFamily="34" charset="0"/>
            </a:endParaRPr>
          </a:p>
        </p:txBody>
      </p:sp>
      <p:sp>
        <p:nvSpPr>
          <p:cNvPr id="6" name="Content Placeholder 2"/>
          <p:cNvSpPr txBox="1">
            <a:spLocks/>
          </p:cNvSpPr>
          <p:nvPr/>
        </p:nvSpPr>
        <p:spPr bwMode="auto">
          <a:xfrm>
            <a:off x="228600" y="3383506"/>
            <a:ext cx="8610600" cy="1264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FontTx/>
              <a:buNone/>
            </a:pPr>
            <a:r>
              <a:rPr lang="en-US" kern="0" dirty="0" smtClean="0">
                <a:solidFill>
                  <a:schemeClr val="bg1"/>
                </a:solidFill>
                <a:latin typeface="Arial" panose="020B0604020202020204" pitchFamily="34" charset="0"/>
                <a:cs typeface="Arial" panose="020B0604020202020204" pitchFamily="34" charset="0"/>
              </a:rPr>
              <a:t>But it is really new??</a:t>
            </a:r>
            <a:br>
              <a:rPr lang="en-US" kern="0" dirty="0" smtClean="0">
                <a:solidFill>
                  <a:schemeClr val="bg1"/>
                </a:solidFill>
                <a:latin typeface="Arial" panose="020B0604020202020204" pitchFamily="34" charset="0"/>
                <a:cs typeface="Arial" panose="020B0604020202020204" pitchFamily="34" charset="0"/>
              </a:rPr>
            </a:br>
            <a:r>
              <a:rPr lang="en-US" kern="0" dirty="0" smtClean="0">
                <a:solidFill>
                  <a:schemeClr val="bg1"/>
                </a:solidFill>
                <a:latin typeface="Arial" panose="020B0604020202020204" pitchFamily="34" charset="0"/>
                <a:cs typeface="Arial" panose="020B0604020202020204" pitchFamily="34" charset="0"/>
              </a:rPr>
              <a:t>Or further definition of the original promise??</a:t>
            </a:r>
          </a:p>
          <a:p>
            <a:pPr marL="0" indent="0">
              <a:buFontTx/>
              <a:buNone/>
            </a:pPr>
            <a:endParaRPr lang="en-US" kern="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38293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fade">
                                      <p:cBhvr>
                                        <p:cTn id="15" dur="500"/>
                                        <p:tgtEl>
                                          <p:spTgt spid="4">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6">
                                            <p:txEl>
                                              <p:pRg st="0" end="0"/>
                                            </p:txEl>
                                          </p:spTgt>
                                        </p:tgtEl>
                                        <p:attrNameLst>
                                          <p:attrName>style.visibility</p:attrName>
                                        </p:attrNameLst>
                                      </p:cBhvr>
                                      <p:to>
                                        <p:strVal val="visible"/>
                                      </p:to>
                                    </p:set>
                                    <p:animEffect transition="in" filter="fade">
                                      <p:cBhvr>
                                        <p:cTn id="20"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3385" y="228600"/>
            <a:ext cx="9220200" cy="762000"/>
          </a:xfrm>
        </p:spPr>
        <p:txBody>
          <a:bodyPr/>
          <a:lstStyle/>
          <a:p>
            <a:pPr marL="0" indent="0">
              <a:buNone/>
            </a:pPr>
            <a:r>
              <a:rPr lang="en-US" dirty="0" smtClean="0">
                <a:solidFill>
                  <a:schemeClr val="bg1"/>
                </a:solidFill>
                <a:latin typeface="Arial" panose="020B0604020202020204" pitchFamily="34" charset="0"/>
                <a:cs typeface="Arial" panose="020B0604020202020204" pitchFamily="34" charset="0"/>
              </a:rPr>
              <a:t>Hebrew Scriptures speak of the </a:t>
            </a:r>
            <a:r>
              <a:rPr lang="en-US" dirty="0" smtClean="0">
                <a:solidFill>
                  <a:srgbClr val="F89378"/>
                </a:solidFill>
                <a:latin typeface="Arial" panose="020B0604020202020204" pitchFamily="34" charset="0"/>
                <a:cs typeface="Arial" panose="020B0604020202020204" pitchFamily="34" charset="0"/>
              </a:rPr>
              <a:t>New Covenant</a:t>
            </a:r>
            <a:endParaRPr lang="en-US" dirty="0">
              <a:solidFill>
                <a:srgbClr val="F89378"/>
              </a:solidFill>
              <a:latin typeface="Arial" panose="020B0604020202020204" pitchFamily="34" charset="0"/>
              <a:cs typeface="Arial" panose="020B0604020202020204" pitchFamily="34" charset="0"/>
            </a:endParaRPr>
          </a:p>
        </p:txBody>
      </p:sp>
      <p:sp>
        <p:nvSpPr>
          <p:cNvPr id="5" name="Content Placeholder 2"/>
          <p:cNvSpPr txBox="1">
            <a:spLocks/>
          </p:cNvSpPr>
          <p:nvPr/>
        </p:nvSpPr>
        <p:spPr bwMode="auto">
          <a:xfrm>
            <a:off x="257033" y="1143000"/>
            <a:ext cx="864870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FontTx/>
              <a:buNone/>
            </a:pPr>
            <a:r>
              <a:rPr lang="en-US" kern="0" dirty="0">
                <a:solidFill>
                  <a:schemeClr val="bg1">
                    <a:lumMod val="65000"/>
                  </a:schemeClr>
                </a:solidFill>
                <a:latin typeface="Arial" panose="020B0604020202020204" pitchFamily="34" charset="0"/>
                <a:cs typeface="Arial" panose="020B0604020202020204" pitchFamily="34" charset="0"/>
              </a:rPr>
              <a:t>Jeremiah </a:t>
            </a:r>
            <a:r>
              <a:rPr lang="en-US" kern="0" dirty="0" smtClean="0">
                <a:solidFill>
                  <a:schemeClr val="bg1">
                    <a:lumMod val="65000"/>
                  </a:schemeClr>
                </a:solidFill>
                <a:latin typeface="Arial" panose="020B0604020202020204" pitchFamily="34" charset="0"/>
                <a:cs typeface="Arial" panose="020B0604020202020204" pitchFamily="34" charset="0"/>
              </a:rPr>
              <a:t>31:31–32</a:t>
            </a:r>
            <a:br>
              <a:rPr lang="en-US" kern="0" dirty="0" smtClean="0">
                <a:solidFill>
                  <a:schemeClr val="bg1">
                    <a:lumMod val="65000"/>
                  </a:schemeClr>
                </a:solidFill>
                <a:latin typeface="Arial" panose="020B0604020202020204" pitchFamily="34" charset="0"/>
                <a:cs typeface="Arial" panose="020B0604020202020204" pitchFamily="34" charset="0"/>
              </a:rPr>
            </a:br>
            <a:r>
              <a:rPr lang="en-US" kern="0" dirty="0" smtClean="0">
                <a:solidFill>
                  <a:schemeClr val="bg1"/>
                </a:solidFill>
                <a:latin typeface="Arial" panose="020B0604020202020204" pitchFamily="34" charset="0"/>
                <a:cs typeface="Arial" panose="020B0604020202020204" pitchFamily="34" charset="0"/>
              </a:rPr>
              <a:t>Behold</a:t>
            </a:r>
            <a:r>
              <a:rPr lang="en-US" kern="0" dirty="0">
                <a:solidFill>
                  <a:schemeClr val="bg1"/>
                </a:solidFill>
                <a:latin typeface="Arial" panose="020B0604020202020204" pitchFamily="34" charset="0"/>
                <a:cs typeface="Arial" panose="020B0604020202020204" pitchFamily="34" charset="0"/>
              </a:rPr>
              <a:t>, the days are coming, declares </a:t>
            </a:r>
            <a:r>
              <a:rPr lang="en-US" kern="0" dirty="0" smtClean="0">
                <a:solidFill>
                  <a:schemeClr val="bg1"/>
                </a:solidFill>
                <a:latin typeface="Arial" panose="020B0604020202020204" pitchFamily="34" charset="0"/>
                <a:cs typeface="Arial" panose="020B0604020202020204" pitchFamily="34" charset="0"/>
              </a:rPr>
              <a:t>YHWH, </a:t>
            </a:r>
            <a:r>
              <a:rPr lang="en-US" kern="0" dirty="0">
                <a:solidFill>
                  <a:schemeClr val="bg1"/>
                </a:solidFill>
                <a:latin typeface="Arial" panose="020B0604020202020204" pitchFamily="34" charset="0"/>
                <a:cs typeface="Arial" panose="020B0604020202020204" pitchFamily="34" charset="0"/>
              </a:rPr>
              <a:t>when </a:t>
            </a:r>
            <a:r>
              <a:rPr lang="en-US" kern="0" dirty="0">
                <a:solidFill>
                  <a:srgbClr val="F89378"/>
                </a:solidFill>
                <a:latin typeface="Arial" panose="020B0604020202020204" pitchFamily="34" charset="0"/>
                <a:cs typeface="Arial" panose="020B0604020202020204" pitchFamily="34" charset="0"/>
              </a:rPr>
              <a:t>I will make a new covenant </a:t>
            </a:r>
            <a:r>
              <a:rPr lang="en-US" kern="0" dirty="0">
                <a:solidFill>
                  <a:schemeClr val="bg1"/>
                </a:solidFill>
                <a:latin typeface="Arial" panose="020B0604020202020204" pitchFamily="34" charset="0"/>
                <a:cs typeface="Arial" panose="020B0604020202020204" pitchFamily="34" charset="0"/>
              </a:rPr>
              <a:t>with the house of Israel and the house of Judah, </a:t>
            </a:r>
            <a:r>
              <a:rPr lang="en-US" kern="0" dirty="0" smtClean="0">
                <a:solidFill>
                  <a:schemeClr val="bg1"/>
                </a:solidFill>
                <a:latin typeface="Arial" panose="020B0604020202020204" pitchFamily="34" charset="0"/>
                <a:cs typeface="Arial" panose="020B0604020202020204" pitchFamily="34" charset="0"/>
              </a:rPr>
              <a:t>not </a:t>
            </a:r>
            <a:r>
              <a:rPr lang="en-US" kern="0" dirty="0">
                <a:solidFill>
                  <a:schemeClr val="bg1"/>
                </a:solidFill>
                <a:latin typeface="Arial" panose="020B0604020202020204" pitchFamily="34" charset="0"/>
                <a:cs typeface="Arial" panose="020B0604020202020204" pitchFamily="34" charset="0"/>
              </a:rPr>
              <a:t>like the covenant that I made with their fathers on the day when I took them by the hand to bring them out of the land of Egypt, </a:t>
            </a:r>
            <a:r>
              <a:rPr lang="en-US" kern="0" dirty="0">
                <a:solidFill>
                  <a:srgbClr val="F89378"/>
                </a:solidFill>
                <a:latin typeface="Arial" panose="020B0604020202020204" pitchFamily="34" charset="0"/>
                <a:cs typeface="Arial" panose="020B0604020202020204" pitchFamily="34" charset="0"/>
              </a:rPr>
              <a:t>my covenant that they broke</a:t>
            </a:r>
            <a:r>
              <a:rPr lang="en-US" kern="0" dirty="0">
                <a:solidFill>
                  <a:schemeClr val="bg1"/>
                </a:solidFill>
                <a:latin typeface="Arial" panose="020B0604020202020204" pitchFamily="34" charset="0"/>
                <a:cs typeface="Arial" panose="020B0604020202020204" pitchFamily="34" charset="0"/>
              </a:rPr>
              <a:t>, though I was their husband, declares </a:t>
            </a:r>
            <a:r>
              <a:rPr lang="en-US" kern="0" dirty="0" smtClean="0">
                <a:solidFill>
                  <a:schemeClr val="bg1"/>
                </a:solidFill>
                <a:latin typeface="Arial" panose="020B0604020202020204" pitchFamily="34" charset="0"/>
                <a:cs typeface="Arial" panose="020B0604020202020204" pitchFamily="34" charset="0"/>
              </a:rPr>
              <a:t>YHWH. </a:t>
            </a:r>
            <a:endParaRPr lang="en-US" kern="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47156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bwMode="auto">
          <a:xfrm>
            <a:off x="290015" y="381000"/>
            <a:ext cx="8648700" cy="594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FontTx/>
              <a:buNone/>
            </a:pPr>
            <a:r>
              <a:rPr lang="en-US" kern="0" dirty="0">
                <a:solidFill>
                  <a:schemeClr val="bg1">
                    <a:lumMod val="65000"/>
                  </a:schemeClr>
                </a:solidFill>
                <a:latin typeface="Arial" panose="020B0604020202020204" pitchFamily="34" charset="0"/>
                <a:cs typeface="Arial" panose="020B0604020202020204" pitchFamily="34" charset="0"/>
              </a:rPr>
              <a:t>Jeremiah </a:t>
            </a:r>
            <a:r>
              <a:rPr lang="en-US" kern="0" dirty="0" smtClean="0">
                <a:solidFill>
                  <a:schemeClr val="bg1">
                    <a:lumMod val="65000"/>
                  </a:schemeClr>
                </a:solidFill>
                <a:latin typeface="Arial" panose="020B0604020202020204" pitchFamily="34" charset="0"/>
                <a:cs typeface="Arial" panose="020B0604020202020204" pitchFamily="34" charset="0"/>
              </a:rPr>
              <a:t>31:33–34</a:t>
            </a:r>
            <a:br>
              <a:rPr lang="en-US" kern="0" dirty="0" smtClean="0">
                <a:solidFill>
                  <a:schemeClr val="bg1">
                    <a:lumMod val="65000"/>
                  </a:schemeClr>
                </a:solidFill>
                <a:latin typeface="Arial" panose="020B0604020202020204" pitchFamily="34" charset="0"/>
                <a:cs typeface="Arial" panose="020B0604020202020204" pitchFamily="34" charset="0"/>
              </a:rPr>
            </a:br>
            <a:r>
              <a:rPr lang="en-US" kern="0" dirty="0" smtClean="0">
                <a:solidFill>
                  <a:schemeClr val="bg1"/>
                </a:solidFill>
                <a:latin typeface="Arial" panose="020B0604020202020204" pitchFamily="34" charset="0"/>
                <a:cs typeface="Arial" panose="020B0604020202020204" pitchFamily="34" charset="0"/>
              </a:rPr>
              <a:t>For</a:t>
            </a:r>
            <a:r>
              <a:rPr lang="en-US" kern="0" dirty="0" smtClean="0">
                <a:solidFill>
                  <a:srgbClr val="F89378"/>
                </a:solidFill>
                <a:latin typeface="Arial" panose="020B0604020202020204" pitchFamily="34" charset="0"/>
                <a:cs typeface="Arial" panose="020B0604020202020204" pitchFamily="34" charset="0"/>
              </a:rPr>
              <a:t> </a:t>
            </a:r>
            <a:r>
              <a:rPr lang="en-US" kern="0" dirty="0">
                <a:solidFill>
                  <a:srgbClr val="F89378"/>
                </a:solidFill>
                <a:latin typeface="Arial" panose="020B0604020202020204" pitchFamily="34" charset="0"/>
                <a:cs typeface="Arial" panose="020B0604020202020204" pitchFamily="34" charset="0"/>
              </a:rPr>
              <a:t>this is the covenant</a:t>
            </a:r>
            <a:r>
              <a:rPr lang="en-US" kern="0" dirty="0">
                <a:solidFill>
                  <a:schemeClr val="bg1"/>
                </a:solidFill>
                <a:latin typeface="Arial" panose="020B0604020202020204" pitchFamily="34" charset="0"/>
                <a:cs typeface="Arial" panose="020B0604020202020204" pitchFamily="34" charset="0"/>
              </a:rPr>
              <a:t> that I will make with the house of Israel after those days, declares </a:t>
            </a:r>
            <a:r>
              <a:rPr lang="en-US" kern="0" dirty="0" smtClean="0">
                <a:solidFill>
                  <a:schemeClr val="bg1"/>
                </a:solidFill>
                <a:latin typeface="Arial" panose="020B0604020202020204" pitchFamily="34" charset="0"/>
                <a:cs typeface="Arial" panose="020B0604020202020204" pitchFamily="34" charset="0"/>
              </a:rPr>
              <a:t>YHWH: </a:t>
            </a:r>
            <a:r>
              <a:rPr lang="en-US" kern="0" dirty="0">
                <a:solidFill>
                  <a:srgbClr val="F89378"/>
                </a:solidFill>
                <a:latin typeface="Arial" panose="020B0604020202020204" pitchFamily="34" charset="0"/>
                <a:cs typeface="Arial" panose="020B0604020202020204" pitchFamily="34" charset="0"/>
              </a:rPr>
              <a:t>I will put my law </a:t>
            </a:r>
            <a:r>
              <a:rPr lang="en-US" kern="0" dirty="0" smtClean="0">
                <a:solidFill>
                  <a:srgbClr val="7878DE"/>
                </a:solidFill>
                <a:latin typeface="Arial" panose="020B0604020202020204" pitchFamily="34" charset="0"/>
                <a:cs typeface="Arial" panose="020B0604020202020204" pitchFamily="34" charset="0"/>
              </a:rPr>
              <a:t>[Torah]</a:t>
            </a:r>
            <a:r>
              <a:rPr lang="en-US" kern="0" dirty="0" smtClean="0">
                <a:solidFill>
                  <a:srgbClr val="F89378"/>
                </a:solidFill>
                <a:latin typeface="Arial" panose="020B0604020202020204" pitchFamily="34" charset="0"/>
                <a:cs typeface="Arial" panose="020B0604020202020204" pitchFamily="34" charset="0"/>
              </a:rPr>
              <a:t> within </a:t>
            </a:r>
            <a:r>
              <a:rPr lang="en-US" kern="0" dirty="0">
                <a:solidFill>
                  <a:srgbClr val="F89378"/>
                </a:solidFill>
                <a:latin typeface="Arial" panose="020B0604020202020204" pitchFamily="34" charset="0"/>
                <a:cs typeface="Arial" panose="020B0604020202020204" pitchFamily="34" charset="0"/>
              </a:rPr>
              <a:t>them, and I will write it on their hearts. </a:t>
            </a:r>
            <a:r>
              <a:rPr lang="en-US" kern="0" dirty="0">
                <a:solidFill>
                  <a:schemeClr val="bg1"/>
                </a:solidFill>
                <a:latin typeface="Arial" panose="020B0604020202020204" pitchFamily="34" charset="0"/>
                <a:cs typeface="Arial" panose="020B0604020202020204" pitchFamily="34" charset="0"/>
              </a:rPr>
              <a:t>And I will be their God, and they shall be my people</a:t>
            </a:r>
            <a:r>
              <a:rPr lang="en-US" kern="0" dirty="0" smtClean="0">
                <a:solidFill>
                  <a:schemeClr val="bg1"/>
                </a:solidFill>
                <a:latin typeface="Arial" panose="020B0604020202020204" pitchFamily="34" charset="0"/>
                <a:cs typeface="Arial" panose="020B0604020202020204" pitchFamily="34" charset="0"/>
              </a:rPr>
              <a:t>. </a:t>
            </a:r>
            <a:r>
              <a:rPr lang="en-US" kern="0" dirty="0">
                <a:solidFill>
                  <a:schemeClr val="bg1"/>
                </a:solidFill>
                <a:latin typeface="Arial" panose="020B0604020202020204" pitchFamily="34" charset="0"/>
                <a:cs typeface="Arial" panose="020B0604020202020204" pitchFamily="34" charset="0"/>
              </a:rPr>
              <a:t>And no longer shall each one teach his neighbor and each his brother, saying, </a:t>
            </a:r>
            <a:r>
              <a:rPr lang="en-US" kern="0" dirty="0" smtClean="0">
                <a:solidFill>
                  <a:schemeClr val="bg1"/>
                </a:solidFill>
                <a:latin typeface="Arial" panose="020B0604020202020204" pitchFamily="34" charset="0"/>
                <a:cs typeface="Arial" panose="020B0604020202020204" pitchFamily="34" charset="0"/>
              </a:rPr>
              <a:t>“Know YHWH,” for </a:t>
            </a:r>
            <a:r>
              <a:rPr lang="en-US" kern="0" dirty="0">
                <a:solidFill>
                  <a:schemeClr val="bg1"/>
                </a:solidFill>
                <a:latin typeface="Arial" panose="020B0604020202020204" pitchFamily="34" charset="0"/>
                <a:cs typeface="Arial" panose="020B0604020202020204" pitchFamily="34" charset="0"/>
              </a:rPr>
              <a:t>they shall all know me, from the least of them to the greatest, declares </a:t>
            </a:r>
            <a:r>
              <a:rPr lang="en-US" kern="0" dirty="0" smtClean="0">
                <a:solidFill>
                  <a:schemeClr val="bg1"/>
                </a:solidFill>
                <a:latin typeface="Arial" panose="020B0604020202020204" pitchFamily="34" charset="0"/>
                <a:cs typeface="Arial" panose="020B0604020202020204" pitchFamily="34" charset="0"/>
              </a:rPr>
              <a:t>YHWH. </a:t>
            </a:r>
            <a:r>
              <a:rPr lang="en-US" kern="0" dirty="0">
                <a:solidFill>
                  <a:schemeClr val="bg1"/>
                </a:solidFill>
                <a:latin typeface="Arial" panose="020B0604020202020204" pitchFamily="34" charset="0"/>
                <a:cs typeface="Arial" panose="020B0604020202020204" pitchFamily="34" charset="0"/>
              </a:rPr>
              <a:t>For I will forgive their iniquity, and I will remember their sin no more</a:t>
            </a:r>
            <a:r>
              <a:rPr lang="en-US" kern="0" dirty="0" smtClean="0">
                <a:solidFill>
                  <a:schemeClr val="bg1"/>
                </a:solidFill>
                <a:latin typeface="Arial" panose="020B0604020202020204" pitchFamily="34" charset="0"/>
                <a:cs typeface="Arial" panose="020B0604020202020204" pitchFamily="34" charset="0"/>
              </a:rPr>
              <a:t>.</a:t>
            </a:r>
            <a:endParaRPr lang="en-US" kern="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10747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3385" y="228600"/>
            <a:ext cx="9220200" cy="685800"/>
          </a:xfrm>
        </p:spPr>
        <p:txBody>
          <a:bodyPr/>
          <a:lstStyle/>
          <a:p>
            <a:pPr marL="0" indent="0">
              <a:buNone/>
            </a:pPr>
            <a:r>
              <a:rPr lang="en-US" dirty="0" smtClean="0">
                <a:solidFill>
                  <a:srgbClr val="F89378"/>
                </a:solidFill>
                <a:latin typeface="Arial" panose="020B0604020202020204" pitchFamily="34" charset="0"/>
                <a:cs typeface="Arial" panose="020B0604020202020204" pitchFamily="34" charset="0"/>
              </a:rPr>
              <a:t>What’s new </a:t>
            </a:r>
            <a:r>
              <a:rPr lang="en-US" dirty="0" smtClean="0">
                <a:solidFill>
                  <a:schemeClr val="bg1"/>
                </a:solidFill>
                <a:latin typeface="Arial" panose="020B0604020202020204" pitchFamily="34" charset="0"/>
                <a:cs typeface="Arial" panose="020B0604020202020204" pitchFamily="34" charset="0"/>
              </a:rPr>
              <a:t>about the new covenant?</a:t>
            </a:r>
            <a:endParaRPr lang="en-US" dirty="0">
              <a:solidFill>
                <a:schemeClr val="bg1"/>
              </a:solidFill>
              <a:latin typeface="Arial" panose="020B0604020202020204" pitchFamily="34" charset="0"/>
              <a:cs typeface="Arial" panose="020B0604020202020204" pitchFamily="34" charset="0"/>
            </a:endParaRPr>
          </a:p>
        </p:txBody>
      </p:sp>
      <p:sp>
        <p:nvSpPr>
          <p:cNvPr id="4" name="Content Placeholder 2"/>
          <p:cNvSpPr txBox="1">
            <a:spLocks/>
          </p:cNvSpPr>
          <p:nvPr/>
        </p:nvSpPr>
        <p:spPr bwMode="auto">
          <a:xfrm>
            <a:off x="1676400" y="876300"/>
            <a:ext cx="92202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FontTx/>
              <a:buNone/>
            </a:pPr>
            <a:r>
              <a:rPr lang="en-US" kern="0" dirty="0" smtClean="0">
                <a:solidFill>
                  <a:schemeClr val="bg1"/>
                </a:solidFill>
                <a:latin typeface="Arial" panose="020B0604020202020204" pitchFamily="34" charset="0"/>
                <a:cs typeface="Arial" panose="020B0604020202020204" pitchFamily="34" charset="0"/>
              </a:rPr>
              <a:t>The Torah is </a:t>
            </a:r>
            <a:r>
              <a:rPr lang="en-US" kern="0" dirty="0" smtClean="0">
                <a:solidFill>
                  <a:srgbClr val="F89378"/>
                </a:solidFill>
                <a:latin typeface="Arial" panose="020B0604020202020204" pitchFamily="34" charset="0"/>
                <a:cs typeface="Arial" panose="020B0604020202020204" pitchFamily="34" charset="0"/>
              </a:rPr>
              <a:t>written on their hearts</a:t>
            </a:r>
            <a:r>
              <a:rPr lang="en-US" kern="0" dirty="0" smtClean="0">
                <a:solidFill>
                  <a:schemeClr val="bg1"/>
                </a:solidFill>
                <a:latin typeface="Arial" panose="020B0604020202020204" pitchFamily="34" charset="0"/>
                <a:cs typeface="Arial" panose="020B0604020202020204" pitchFamily="34" charset="0"/>
              </a:rPr>
              <a:t>!</a:t>
            </a:r>
            <a:endParaRPr lang="en-US" kern="0" dirty="0">
              <a:solidFill>
                <a:schemeClr val="bg1"/>
              </a:solidFill>
              <a:latin typeface="Arial" panose="020B0604020202020204" pitchFamily="34" charset="0"/>
              <a:cs typeface="Arial" panose="020B0604020202020204" pitchFamily="34" charset="0"/>
            </a:endParaRPr>
          </a:p>
        </p:txBody>
      </p:sp>
      <p:sp>
        <p:nvSpPr>
          <p:cNvPr id="5" name="Content Placeholder 2"/>
          <p:cNvSpPr txBox="1">
            <a:spLocks/>
          </p:cNvSpPr>
          <p:nvPr/>
        </p:nvSpPr>
        <p:spPr bwMode="auto">
          <a:xfrm>
            <a:off x="249072" y="1981200"/>
            <a:ext cx="92202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FontTx/>
              <a:buNone/>
            </a:pPr>
            <a:r>
              <a:rPr lang="en-US" kern="0" dirty="0" smtClean="0">
                <a:solidFill>
                  <a:schemeClr val="bg1"/>
                </a:solidFill>
                <a:latin typeface="Arial" panose="020B0604020202020204" pitchFamily="34" charset="0"/>
                <a:cs typeface="Arial" panose="020B0604020202020204" pitchFamily="34" charset="0"/>
              </a:rPr>
              <a:t>What’s </a:t>
            </a:r>
            <a:r>
              <a:rPr lang="en-US" kern="0" dirty="0" smtClean="0">
                <a:solidFill>
                  <a:srgbClr val="7878DE"/>
                </a:solidFill>
                <a:latin typeface="Arial" panose="020B0604020202020204" pitchFamily="34" charset="0"/>
                <a:cs typeface="Arial" panose="020B0604020202020204" pitchFamily="34" charset="0"/>
              </a:rPr>
              <a:t>the same?</a:t>
            </a:r>
            <a:endParaRPr lang="en-US" kern="0" dirty="0">
              <a:solidFill>
                <a:srgbClr val="7878DE"/>
              </a:solidFill>
              <a:latin typeface="Arial" panose="020B0604020202020204" pitchFamily="34" charset="0"/>
              <a:cs typeface="Arial" panose="020B0604020202020204" pitchFamily="34" charset="0"/>
            </a:endParaRPr>
          </a:p>
        </p:txBody>
      </p:sp>
      <p:sp>
        <p:nvSpPr>
          <p:cNvPr id="6" name="Content Placeholder 2"/>
          <p:cNvSpPr txBox="1">
            <a:spLocks/>
          </p:cNvSpPr>
          <p:nvPr/>
        </p:nvSpPr>
        <p:spPr bwMode="auto">
          <a:xfrm>
            <a:off x="4343400" y="1986318"/>
            <a:ext cx="27432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FontTx/>
              <a:buNone/>
            </a:pPr>
            <a:r>
              <a:rPr lang="en-US" kern="0" dirty="0" smtClean="0">
                <a:solidFill>
                  <a:srgbClr val="7878DE"/>
                </a:solidFill>
                <a:latin typeface="Arial" panose="020B0604020202020204" pitchFamily="34" charset="0"/>
                <a:cs typeface="Arial" panose="020B0604020202020204" pitchFamily="34" charset="0"/>
              </a:rPr>
              <a:t>The Torah!</a:t>
            </a:r>
            <a:endParaRPr lang="en-US" kern="0" dirty="0">
              <a:solidFill>
                <a:srgbClr val="7878DE"/>
              </a:solidFill>
              <a:latin typeface="Arial" panose="020B0604020202020204" pitchFamily="34" charset="0"/>
              <a:cs typeface="Arial" panose="020B0604020202020204" pitchFamily="34" charset="0"/>
            </a:endParaRPr>
          </a:p>
        </p:txBody>
      </p:sp>
      <p:sp>
        <p:nvSpPr>
          <p:cNvPr id="7" name="Content Placeholder 2"/>
          <p:cNvSpPr txBox="1">
            <a:spLocks/>
          </p:cNvSpPr>
          <p:nvPr/>
        </p:nvSpPr>
        <p:spPr bwMode="auto">
          <a:xfrm>
            <a:off x="381000" y="2971800"/>
            <a:ext cx="822960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FontTx/>
              <a:buNone/>
            </a:pPr>
            <a:r>
              <a:rPr lang="en-US" kern="0" dirty="0" smtClean="0">
                <a:solidFill>
                  <a:schemeClr val="bg1"/>
                </a:solidFill>
                <a:latin typeface="Arial" panose="020B0604020202020204" pitchFamily="34" charset="0"/>
                <a:cs typeface="Arial" panose="020B0604020202020204" pitchFamily="34" charset="0"/>
              </a:rPr>
              <a:t>The problem:  God’s people break His Torah</a:t>
            </a:r>
          </a:p>
          <a:p>
            <a:pPr marL="0" indent="0">
              <a:buFontTx/>
              <a:buNone/>
            </a:pPr>
            <a:r>
              <a:rPr lang="en-US" kern="0" dirty="0" smtClean="0">
                <a:solidFill>
                  <a:schemeClr val="bg1"/>
                </a:solidFill>
                <a:latin typeface="Arial" panose="020B0604020202020204" pitchFamily="34" charset="0"/>
                <a:cs typeface="Arial" panose="020B0604020202020204" pitchFamily="34" charset="0"/>
              </a:rPr>
              <a:t>The solution:   Change the Torah ??</a:t>
            </a:r>
          </a:p>
          <a:p>
            <a:pPr marL="0" indent="0">
              <a:buFontTx/>
              <a:buNone/>
            </a:pPr>
            <a:r>
              <a:rPr lang="en-US" kern="0" dirty="0">
                <a:solidFill>
                  <a:schemeClr val="bg1"/>
                </a:solidFill>
                <a:latin typeface="Arial" panose="020B0604020202020204" pitchFamily="34" charset="0"/>
                <a:cs typeface="Arial" panose="020B0604020202020204" pitchFamily="34" charset="0"/>
              </a:rPr>
              <a:t>	 </a:t>
            </a:r>
            <a:r>
              <a:rPr lang="en-US" kern="0" dirty="0" smtClean="0">
                <a:solidFill>
                  <a:schemeClr val="bg1"/>
                </a:solidFill>
                <a:latin typeface="Arial" panose="020B0604020202020204" pitchFamily="34" charset="0"/>
                <a:cs typeface="Arial" panose="020B0604020202020204" pitchFamily="34" charset="0"/>
              </a:rPr>
              <a:t>     </a:t>
            </a:r>
            <a:r>
              <a:rPr lang="en-US" kern="0" dirty="0" smtClean="0">
                <a:solidFill>
                  <a:srgbClr val="F89378"/>
                </a:solidFill>
                <a:latin typeface="Arial" panose="020B0604020202020204" pitchFamily="34" charset="0"/>
                <a:cs typeface="Arial" panose="020B0604020202020204" pitchFamily="34" charset="0"/>
              </a:rPr>
              <a:t>OR    Provide help for the people !</a:t>
            </a:r>
            <a:endParaRPr lang="en-US" kern="0" dirty="0">
              <a:solidFill>
                <a:srgbClr val="F89378"/>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23006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fade">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fade">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Effect transition="in" filter="fade">
                                      <p:cBhvr>
                                        <p:cTn id="27" dur="500"/>
                                        <p:tgtEl>
                                          <p:spTgt spid="7">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xEl>
                                              <p:pRg st="1" end="1"/>
                                            </p:txEl>
                                          </p:spTgt>
                                        </p:tgtEl>
                                        <p:attrNameLst>
                                          <p:attrName>style.visibility</p:attrName>
                                        </p:attrNameLst>
                                      </p:cBhvr>
                                      <p:to>
                                        <p:strVal val="visible"/>
                                      </p:to>
                                    </p:set>
                                    <p:animEffect transition="in" filter="fade">
                                      <p:cBhvr>
                                        <p:cTn id="32" dur="500"/>
                                        <p:tgtEl>
                                          <p:spTgt spid="7">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
                                            <p:txEl>
                                              <p:pRg st="2" end="2"/>
                                            </p:txEl>
                                          </p:spTgt>
                                        </p:tgtEl>
                                        <p:attrNameLst>
                                          <p:attrName>style.visibility</p:attrName>
                                        </p:attrNameLst>
                                      </p:cBhvr>
                                      <p:to>
                                        <p:strVal val="visible"/>
                                      </p:to>
                                    </p:set>
                                    <p:animEffect transition="in" filter="fade">
                                      <p:cBhvr>
                                        <p:cTn id="37"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838200"/>
            <a:ext cx="9220200" cy="3200400"/>
          </a:xfrm>
        </p:spPr>
        <p:txBody>
          <a:bodyPr/>
          <a:lstStyle/>
          <a:p>
            <a:pPr marL="0" indent="0" algn="ctr">
              <a:buNone/>
            </a:pPr>
            <a:r>
              <a:rPr lang="en-US" dirty="0" smtClean="0">
                <a:solidFill>
                  <a:schemeClr val="bg1"/>
                </a:solidFill>
                <a:latin typeface="Arial" panose="020B0604020202020204" pitchFamily="34" charset="0"/>
                <a:cs typeface="Arial" panose="020B0604020202020204" pitchFamily="34" charset="0"/>
              </a:rPr>
              <a:t>Ezekiel also seems to prophesy</a:t>
            </a:r>
            <a:br>
              <a:rPr lang="en-US" dirty="0" smtClean="0">
                <a:solidFill>
                  <a:schemeClr val="bg1"/>
                </a:solidFill>
                <a:latin typeface="Arial" panose="020B0604020202020204" pitchFamily="34" charset="0"/>
                <a:cs typeface="Arial" panose="020B0604020202020204" pitchFamily="34" charset="0"/>
              </a:rPr>
            </a:br>
            <a:r>
              <a:rPr lang="en-US" dirty="0" smtClean="0">
                <a:solidFill>
                  <a:schemeClr val="bg1"/>
                </a:solidFill>
                <a:latin typeface="Arial" panose="020B0604020202020204" pitchFamily="34" charset="0"/>
                <a:cs typeface="Arial" panose="020B0604020202020204" pitchFamily="34" charset="0"/>
              </a:rPr>
              <a:t>about this new covenant, saying that </a:t>
            </a:r>
            <a:br>
              <a:rPr lang="en-US" dirty="0" smtClean="0">
                <a:solidFill>
                  <a:schemeClr val="bg1"/>
                </a:solidFill>
                <a:latin typeface="Arial" panose="020B0604020202020204" pitchFamily="34" charset="0"/>
                <a:cs typeface="Arial" panose="020B0604020202020204" pitchFamily="34" charset="0"/>
              </a:rPr>
            </a:br>
            <a:r>
              <a:rPr lang="en-US" dirty="0" smtClean="0">
                <a:solidFill>
                  <a:srgbClr val="F89378"/>
                </a:solidFill>
                <a:latin typeface="Arial" panose="020B0604020202020204" pitchFamily="34" charset="0"/>
                <a:cs typeface="Arial" panose="020B0604020202020204" pitchFamily="34" charset="0"/>
              </a:rPr>
              <a:t>this </a:t>
            </a:r>
            <a:r>
              <a:rPr lang="en-US" dirty="0">
                <a:solidFill>
                  <a:srgbClr val="F89378"/>
                </a:solidFill>
                <a:latin typeface="Arial" panose="020B0604020202020204" pitchFamily="34" charset="0"/>
                <a:cs typeface="Arial" panose="020B0604020202020204" pitchFamily="34" charset="0"/>
              </a:rPr>
              <a:t>new heart, </a:t>
            </a:r>
            <a:r>
              <a:rPr lang="en-US" dirty="0" smtClean="0">
                <a:solidFill>
                  <a:schemeClr val="bg1"/>
                </a:solidFill>
                <a:latin typeface="Arial" panose="020B0604020202020204" pitchFamily="34" charset="0"/>
                <a:cs typeface="Arial" panose="020B0604020202020204" pitchFamily="34" charset="0"/>
              </a:rPr>
              <a:t/>
            </a:r>
            <a:br>
              <a:rPr lang="en-US" dirty="0" smtClean="0">
                <a:solidFill>
                  <a:schemeClr val="bg1"/>
                </a:solidFill>
                <a:latin typeface="Arial" panose="020B0604020202020204" pitchFamily="34" charset="0"/>
                <a:cs typeface="Arial" panose="020B0604020202020204" pitchFamily="34" charset="0"/>
              </a:rPr>
            </a:br>
            <a:r>
              <a:rPr lang="en-US" dirty="0" smtClean="0">
                <a:solidFill>
                  <a:srgbClr val="7878DE"/>
                </a:solidFill>
                <a:latin typeface="Arial" panose="020B0604020202020204" pitchFamily="34" charset="0"/>
                <a:cs typeface="Arial" panose="020B0604020202020204" pitchFamily="34" charset="0"/>
              </a:rPr>
              <a:t>with </a:t>
            </a:r>
            <a:r>
              <a:rPr lang="en-US" dirty="0">
                <a:solidFill>
                  <a:srgbClr val="7878DE"/>
                </a:solidFill>
                <a:latin typeface="Arial" panose="020B0604020202020204" pitchFamily="34" charset="0"/>
                <a:cs typeface="Arial" panose="020B0604020202020204" pitchFamily="34" charset="0"/>
              </a:rPr>
              <a:t>the Torah written upon it, </a:t>
            </a:r>
            <a:r>
              <a:rPr lang="en-US" dirty="0">
                <a:solidFill>
                  <a:srgbClr val="7878DE"/>
                </a:solidFill>
                <a:latin typeface="Arial" panose="020B0604020202020204" pitchFamily="34" charset="0"/>
                <a:cs typeface="Arial" panose="020B0604020202020204" pitchFamily="34" charset="0"/>
              </a:rPr>
              <a:t/>
            </a:r>
            <a:br>
              <a:rPr lang="en-US" dirty="0">
                <a:solidFill>
                  <a:srgbClr val="7878DE"/>
                </a:solidFill>
                <a:latin typeface="Arial" panose="020B0604020202020204" pitchFamily="34" charset="0"/>
                <a:cs typeface="Arial" panose="020B0604020202020204" pitchFamily="34" charset="0"/>
              </a:rPr>
            </a:br>
            <a:r>
              <a:rPr lang="en-US" dirty="0" smtClean="0">
                <a:solidFill>
                  <a:srgbClr val="F89378"/>
                </a:solidFill>
                <a:latin typeface="Arial" panose="020B0604020202020204" pitchFamily="34" charset="0"/>
                <a:cs typeface="Arial" panose="020B0604020202020204" pitchFamily="34" charset="0"/>
              </a:rPr>
              <a:t>is </a:t>
            </a:r>
            <a:r>
              <a:rPr lang="en-US" dirty="0">
                <a:solidFill>
                  <a:srgbClr val="F89378"/>
                </a:solidFill>
                <a:latin typeface="Arial" panose="020B0604020202020204" pitchFamily="34" charset="0"/>
                <a:cs typeface="Arial" panose="020B0604020202020204" pitchFamily="34" charset="0"/>
              </a:rPr>
              <a:t>linked to the Holy Spirit </a:t>
            </a:r>
            <a:br>
              <a:rPr lang="en-US" dirty="0">
                <a:solidFill>
                  <a:srgbClr val="F89378"/>
                </a:solidFill>
                <a:latin typeface="Arial" panose="020B0604020202020204" pitchFamily="34" charset="0"/>
                <a:cs typeface="Arial" panose="020B0604020202020204" pitchFamily="34" charset="0"/>
              </a:rPr>
            </a:br>
            <a:r>
              <a:rPr lang="en-US" dirty="0" smtClean="0">
                <a:solidFill>
                  <a:schemeClr val="bg1"/>
                </a:solidFill>
                <a:latin typeface="Arial" panose="020B0604020202020204" pitchFamily="34" charset="0"/>
                <a:cs typeface="Arial" panose="020B0604020202020204" pitchFamily="34" charset="0"/>
              </a:rPr>
              <a:t>being </a:t>
            </a:r>
            <a:r>
              <a:rPr lang="en-US" dirty="0">
                <a:solidFill>
                  <a:schemeClr val="bg1"/>
                </a:solidFill>
                <a:latin typeface="Arial" panose="020B0604020202020204" pitchFamily="34" charset="0"/>
                <a:cs typeface="Arial" panose="020B0604020202020204" pitchFamily="34" charset="0"/>
              </a:rPr>
              <a:t>put inside of </a:t>
            </a:r>
            <a:r>
              <a:rPr lang="en-US" dirty="0" smtClean="0">
                <a:solidFill>
                  <a:schemeClr val="bg1"/>
                </a:solidFill>
                <a:latin typeface="Arial" panose="020B0604020202020204" pitchFamily="34" charset="0"/>
                <a:cs typeface="Arial" panose="020B0604020202020204" pitchFamily="34" charset="0"/>
              </a:rPr>
              <a:t>us.</a:t>
            </a:r>
            <a:endParaRPr lang="en-US"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91171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bwMode="auto">
          <a:xfrm>
            <a:off x="290015" y="381000"/>
            <a:ext cx="8648700" cy="594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FontTx/>
              <a:buNone/>
            </a:pPr>
            <a:r>
              <a:rPr lang="en-US" kern="0" dirty="0">
                <a:solidFill>
                  <a:schemeClr val="bg1">
                    <a:lumMod val="65000"/>
                  </a:schemeClr>
                </a:solidFill>
                <a:latin typeface="Arial" panose="020B0604020202020204" pitchFamily="34" charset="0"/>
                <a:cs typeface="Arial" panose="020B0604020202020204" pitchFamily="34" charset="0"/>
              </a:rPr>
              <a:t>Ezekiel </a:t>
            </a:r>
            <a:r>
              <a:rPr lang="en-US" kern="0" dirty="0" smtClean="0">
                <a:solidFill>
                  <a:schemeClr val="bg1">
                    <a:lumMod val="65000"/>
                  </a:schemeClr>
                </a:solidFill>
                <a:latin typeface="Arial" panose="020B0604020202020204" pitchFamily="34" charset="0"/>
                <a:cs typeface="Arial" panose="020B0604020202020204" pitchFamily="34" charset="0"/>
              </a:rPr>
              <a:t>36:24–26 </a:t>
            </a:r>
            <a:endParaRPr lang="en-US" kern="0" dirty="0">
              <a:solidFill>
                <a:schemeClr val="bg1">
                  <a:lumMod val="65000"/>
                </a:schemeClr>
              </a:solidFill>
              <a:latin typeface="Arial" panose="020B0604020202020204" pitchFamily="34" charset="0"/>
              <a:cs typeface="Arial" panose="020B0604020202020204" pitchFamily="34" charset="0"/>
            </a:endParaRPr>
          </a:p>
          <a:p>
            <a:pPr marL="0" indent="0">
              <a:buFontTx/>
              <a:buNone/>
            </a:pPr>
            <a:r>
              <a:rPr lang="en-US" kern="0" dirty="0" smtClean="0">
                <a:solidFill>
                  <a:schemeClr val="bg1"/>
                </a:solidFill>
                <a:latin typeface="Arial" panose="020B0604020202020204" pitchFamily="34" charset="0"/>
                <a:cs typeface="Arial" panose="020B0604020202020204" pitchFamily="34" charset="0"/>
              </a:rPr>
              <a:t>I </a:t>
            </a:r>
            <a:r>
              <a:rPr lang="en-US" kern="0" dirty="0">
                <a:solidFill>
                  <a:schemeClr val="bg1"/>
                </a:solidFill>
                <a:latin typeface="Arial" panose="020B0604020202020204" pitchFamily="34" charset="0"/>
                <a:cs typeface="Arial" panose="020B0604020202020204" pitchFamily="34" charset="0"/>
              </a:rPr>
              <a:t>will take you from the nations and gather you from all the countries and bring you into your own land. </a:t>
            </a:r>
            <a:r>
              <a:rPr lang="en-US" kern="0" dirty="0" smtClean="0">
                <a:solidFill>
                  <a:schemeClr val="bg1"/>
                </a:solidFill>
                <a:latin typeface="Arial" panose="020B0604020202020204" pitchFamily="34" charset="0"/>
                <a:cs typeface="Arial" panose="020B0604020202020204" pitchFamily="34" charset="0"/>
              </a:rPr>
              <a:t> </a:t>
            </a:r>
            <a:r>
              <a:rPr lang="en-US" kern="0" dirty="0">
                <a:solidFill>
                  <a:schemeClr val="bg1"/>
                </a:solidFill>
                <a:latin typeface="Arial" panose="020B0604020202020204" pitchFamily="34" charset="0"/>
                <a:cs typeface="Arial" panose="020B0604020202020204" pitchFamily="34" charset="0"/>
              </a:rPr>
              <a:t>I will sprinkle clean water on you, and you shall be clean from all your </a:t>
            </a:r>
            <a:r>
              <a:rPr lang="en-US" kern="0" dirty="0" err="1">
                <a:solidFill>
                  <a:schemeClr val="bg1"/>
                </a:solidFill>
                <a:latin typeface="Arial" panose="020B0604020202020204" pitchFamily="34" charset="0"/>
                <a:cs typeface="Arial" panose="020B0604020202020204" pitchFamily="34" charset="0"/>
              </a:rPr>
              <a:t>uncleannesses</a:t>
            </a:r>
            <a:r>
              <a:rPr lang="en-US" kern="0" dirty="0">
                <a:solidFill>
                  <a:schemeClr val="bg1"/>
                </a:solidFill>
                <a:latin typeface="Arial" panose="020B0604020202020204" pitchFamily="34" charset="0"/>
                <a:cs typeface="Arial" panose="020B0604020202020204" pitchFamily="34" charset="0"/>
              </a:rPr>
              <a:t>, and from all your idols I will cleanse you. </a:t>
            </a:r>
            <a:r>
              <a:rPr lang="en-US" kern="0" dirty="0" smtClean="0">
                <a:solidFill>
                  <a:srgbClr val="F89378"/>
                </a:solidFill>
                <a:latin typeface="Arial" panose="020B0604020202020204" pitchFamily="34" charset="0"/>
                <a:cs typeface="Arial" panose="020B0604020202020204" pitchFamily="34" charset="0"/>
              </a:rPr>
              <a:t>And </a:t>
            </a:r>
            <a:r>
              <a:rPr lang="en-US" kern="0" dirty="0">
                <a:solidFill>
                  <a:srgbClr val="F89378"/>
                </a:solidFill>
                <a:latin typeface="Arial" panose="020B0604020202020204" pitchFamily="34" charset="0"/>
                <a:cs typeface="Arial" panose="020B0604020202020204" pitchFamily="34" charset="0"/>
              </a:rPr>
              <a:t>I will give you a new heart, and a new spirit I will put within you. </a:t>
            </a:r>
            <a:r>
              <a:rPr lang="en-US" kern="0" dirty="0">
                <a:solidFill>
                  <a:schemeClr val="bg1"/>
                </a:solidFill>
                <a:latin typeface="Arial" panose="020B0604020202020204" pitchFamily="34" charset="0"/>
                <a:cs typeface="Arial" panose="020B0604020202020204" pitchFamily="34" charset="0"/>
              </a:rPr>
              <a:t>And I will remove the heart of stone from your flesh and give you a heart of flesh. </a:t>
            </a:r>
          </a:p>
        </p:txBody>
      </p:sp>
    </p:spTree>
    <p:extLst>
      <p:ext uri="{BB962C8B-B14F-4D97-AF65-F5344CB8AC3E}">
        <p14:creationId xmlns:p14="http://schemas.microsoft.com/office/powerpoint/2010/main" val="1322204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bwMode="auto">
          <a:xfrm>
            <a:off x="310487" y="381000"/>
            <a:ext cx="8648700"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FontTx/>
              <a:buNone/>
            </a:pPr>
            <a:r>
              <a:rPr lang="en-US" kern="0" dirty="0">
                <a:solidFill>
                  <a:schemeClr val="bg1">
                    <a:lumMod val="65000"/>
                  </a:schemeClr>
                </a:solidFill>
                <a:latin typeface="Arial" panose="020B0604020202020204" pitchFamily="34" charset="0"/>
                <a:cs typeface="Arial" panose="020B0604020202020204" pitchFamily="34" charset="0"/>
              </a:rPr>
              <a:t>Ezekiel </a:t>
            </a:r>
            <a:r>
              <a:rPr lang="en-US" kern="0" dirty="0" smtClean="0">
                <a:solidFill>
                  <a:schemeClr val="bg1">
                    <a:lumMod val="65000"/>
                  </a:schemeClr>
                </a:solidFill>
                <a:latin typeface="Arial" panose="020B0604020202020204" pitchFamily="34" charset="0"/>
                <a:cs typeface="Arial" panose="020B0604020202020204" pitchFamily="34" charset="0"/>
              </a:rPr>
              <a:t>36:27–28 </a:t>
            </a:r>
            <a:endParaRPr lang="en-US" kern="0" dirty="0">
              <a:solidFill>
                <a:schemeClr val="bg1">
                  <a:lumMod val="65000"/>
                </a:schemeClr>
              </a:solidFill>
              <a:latin typeface="Arial" panose="020B0604020202020204" pitchFamily="34" charset="0"/>
              <a:cs typeface="Arial" panose="020B0604020202020204" pitchFamily="34" charset="0"/>
            </a:endParaRPr>
          </a:p>
          <a:p>
            <a:pPr marL="0" indent="0">
              <a:buFontTx/>
              <a:buNone/>
            </a:pPr>
            <a:r>
              <a:rPr lang="en-US" kern="0" dirty="0" smtClean="0">
                <a:solidFill>
                  <a:srgbClr val="F89378"/>
                </a:solidFill>
                <a:latin typeface="Arial" panose="020B0604020202020204" pitchFamily="34" charset="0"/>
                <a:cs typeface="Arial" panose="020B0604020202020204" pitchFamily="34" charset="0"/>
              </a:rPr>
              <a:t>And </a:t>
            </a:r>
            <a:r>
              <a:rPr lang="en-US" kern="0" dirty="0">
                <a:solidFill>
                  <a:srgbClr val="F89378"/>
                </a:solidFill>
                <a:latin typeface="Arial" panose="020B0604020202020204" pitchFamily="34" charset="0"/>
                <a:cs typeface="Arial" panose="020B0604020202020204" pitchFamily="34" charset="0"/>
              </a:rPr>
              <a:t>I will put my Spirit within you</a:t>
            </a:r>
            <a:r>
              <a:rPr lang="en-US" kern="0" dirty="0">
                <a:solidFill>
                  <a:schemeClr val="bg1"/>
                </a:solidFill>
                <a:latin typeface="Arial" panose="020B0604020202020204" pitchFamily="34" charset="0"/>
                <a:cs typeface="Arial" panose="020B0604020202020204" pitchFamily="34" charset="0"/>
              </a:rPr>
              <a:t>, </a:t>
            </a:r>
            <a:r>
              <a:rPr lang="en-US" kern="0" dirty="0">
                <a:solidFill>
                  <a:srgbClr val="7878DE"/>
                </a:solidFill>
                <a:latin typeface="Arial" panose="020B0604020202020204" pitchFamily="34" charset="0"/>
                <a:cs typeface="Arial" panose="020B0604020202020204" pitchFamily="34" charset="0"/>
              </a:rPr>
              <a:t>and cause you to walk in my statutes and be careful to obey my rules</a:t>
            </a:r>
            <a:r>
              <a:rPr lang="en-US" kern="0" dirty="0" smtClean="0">
                <a:solidFill>
                  <a:srgbClr val="7878DE"/>
                </a:solidFill>
                <a:latin typeface="Arial" panose="020B0604020202020204" pitchFamily="34" charset="0"/>
                <a:cs typeface="Arial" panose="020B0604020202020204" pitchFamily="34" charset="0"/>
              </a:rPr>
              <a:t>.</a:t>
            </a:r>
            <a:r>
              <a:rPr lang="en-US" kern="0" dirty="0" smtClean="0">
                <a:solidFill>
                  <a:schemeClr val="bg1"/>
                </a:solidFill>
                <a:latin typeface="Arial" panose="020B0604020202020204" pitchFamily="34" charset="0"/>
                <a:cs typeface="Arial" panose="020B0604020202020204" pitchFamily="34" charset="0"/>
              </a:rPr>
              <a:t> </a:t>
            </a:r>
            <a:r>
              <a:rPr lang="en-US" kern="0" dirty="0">
                <a:solidFill>
                  <a:schemeClr val="bg1"/>
                </a:solidFill>
                <a:latin typeface="Arial" panose="020B0604020202020204" pitchFamily="34" charset="0"/>
                <a:cs typeface="Arial" panose="020B0604020202020204" pitchFamily="34" charset="0"/>
              </a:rPr>
              <a:t>You shall dwell in the land that I gave to your fathers, and you shall be my people, and I will be your God.</a:t>
            </a:r>
          </a:p>
        </p:txBody>
      </p:sp>
      <p:sp>
        <p:nvSpPr>
          <p:cNvPr id="6" name="Content Placeholder 2"/>
          <p:cNvSpPr>
            <a:spLocks noGrp="1"/>
          </p:cNvSpPr>
          <p:nvPr>
            <p:ph idx="1"/>
          </p:nvPr>
        </p:nvSpPr>
        <p:spPr>
          <a:xfrm>
            <a:off x="310487" y="3733800"/>
            <a:ext cx="9220200" cy="609600"/>
          </a:xfrm>
        </p:spPr>
        <p:txBody>
          <a:bodyPr/>
          <a:lstStyle/>
          <a:p>
            <a:pPr marL="0" indent="0">
              <a:buNone/>
            </a:pPr>
            <a:r>
              <a:rPr lang="en-US" dirty="0" smtClean="0">
                <a:solidFill>
                  <a:schemeClr val="bg1"/>
                </a:solidFill>
                <a:latin typeface="Arial" panose="020B0604020202020204" pitchFamily="34" charset="0"/>
                <a:cs typeface="Arial" panose="020B0604020202020204" pitchFamily="34" charset="0"/>
              </a:rPr>
              <a:t>What is the promise?</a:t>
            </a:r>
          </a:p>
        </p:txBody>
      </p:sp>
    </p:spTree>
    <p:extLst>
      <p:ext uri="{BB962C8B-B14F-4D97-AF65-F5344CB8AC3E}">
        <p14:creationId xmlns:p14="http://schemas.microsoft.com/office/powerpoint/2010/main" val="1263073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762000"/>
            <a:ext cx="8505826" cy="1905000"/>
          </a:xfrm>
        </p:spPr>
        <p:txBody>
          <a:bodyPr/>
          <a:lstStyle/>
          <a:p>
            <a:pPr marL="0" indent="0">
              <a:buNone/>
            </a:pPr>
            <a:r>
              <a:rPr lang="en-US" dirty="0" smtClean="0">
                <a:solidFill>
                  <a:srgbClr val="F89378"/>
                </a:solidFill>
                <a:latin typeface="Arial" panose="020B0604020202020204" pitchFamily="34" charset="0"/>
                <a:cs typeface="Arial" panose="020B0604020202020204" pitchFamily="34" charset="0"/>
              </a:rPr>
              <a:t>Covenant</a:t>
            </a:r>
            <a:r>
              <a:rPr lang="en-US" dirty="0" smtClean="0">
                <a:solidFill>
                  <a:schemeClr val="bg1"/>
                </a:solidFill>
                <a:latin typeface="Arial" panose="020B0604020202020204" pitchFamily="34" charset="0"/>
                <a:cs typeface="Arial" panose="020B0604020202020204" pitchFamily="34" charset="0"/>
              </a:rPr>
              <a:t> = promise or agreement </a:t>
            </a:r>
          </a:p>
          <a:p>
            <a:pPr marL="0" indent="0">
              <a:buNone/>
            </a:pPr>
            <a:r>
              <a:rPr lang="en-US" dirty="0" smtClean="0">
                <a:solidFill>
                  <a:schemeClr val="bg1"/>
                </a:solidFill>
                <a:latin typeface="Arial" panose="020B0604020202020204" pitchFamily="34" charset="0"/>
                <a:cs typeface="Arial" panose="020B0604020202020204" pitchFamily="34" charset="0"/>
              </a:rPr>
              <a:t>                    between two parties</a:t>
            </a:r>
            <a:endParaRPr lang="en-US" dirty="0">
              <a:solidFill>
                <a:schemeClr val="bg1"/>
              </a:solidFill>
              <a:latin typeface="Arial" panose="020B0604020202020204" pitchFamily="34" charset="0"/>
              <a:cs typeface="Arial" panose="020B0604020202020204" pitchFamily="34" charset="0"/>
            </a:endParaRPr>
          </a:p>
        </p:txBody>
      </p:sp>
      <p:sp>
        <p:nvSpPr>
          <p:cNvPr id="5" name="Content Placeholder 2"/>
          <p:cNvSpPr txBox="1">
            <a:spLocks/>
          </p:cNvSpPr>
          <p:nvPr/>
        </p:nvSpPr>
        <p:spPr bwMode="auto">
          <a:xfrm>
            <a:off x="381000" y="2560983"/>
            <a:ext cx="87630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FontTx/>
              <a:buNone/>
            </a:pPr>
            <a:r>
              <a:rPr lang="en-US" kern="0" dirty="0" smtClean="0">
                <a:solidFill>
                  <a:srgbClr val="F89378"/>
                </a:solidFill>
                <a:latin typeface="Arial" panose="020B0604020202020204" pitchFamily="34" charset="0"/>
                <a:cs typeface="Arial" panose="020B0604020202020204" pitchFamily="34" charset="0"/>
              </a:rPr>
              <a:t>Both parties make promises to each other.  </a:t>
            </a:r>
          </a:p>
          <a:p>
            <a:pPr marL="0" indent="0">
              <a:buFontTx/>
              <a:buNone/>
            </a:pPr>
            <a:r>
              <a:rPr lang="en-US" kern="0" dirty="0" smtClean="0">
                <a:solidFill>
                  <a:schemeClr val="bg1"/>
                </a:solidFill>
                <a:latin typeface="Arial" panose="020B0604020202020204" pitchFamily="34" charset="0"/>
                <a:cs typeface="Arial" panose="020B0604020202020204" pitchFamily="34" charset="0"/>
              </a:rPr>
              <a:t>Each side had obligations and responsibilities.</a:t>
            </a:r>
          </a:p>
        </p:txBody>
      </p:sp>
    </p:spTree>
    <p:extLst>
      <p:ext uri="{BB962C8B-B14F-4D97-AF65-F5344CB8AC3E}">
        <p14:creationId xmlns:p14="http://schemas.microsoft.com/office/powerpoint/2010/main" val="752358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fade">
                                      <p:cBhvr>
                                        <p:cTn id="15" dur="500"/>
                                        <p:tgtEl>
                                          <p:spTgt spid="5">
                                            <p:txEl>
                                              <p:pRg st="0" end="0"/>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Effect transition="in" filter="fade">
                                      <p:cBhvr>
                                        <p:cTn id="18"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bwMode="auto">
          <a:xfrm>
            <a:off x="310487" y="381000"/>
            <a:ext cx="8648700"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FontTx/>
              <a:buNone/>
            </a:pPr>
            <a:r>
              <a:rPr lang="en-US" kern="0" dirty="0">
                <a:solidFill>
                  <a:schemeClr val="bg1">
                    <a:lumMod val="65000"/>
                  </a:schemeClr>
                </a:solidFill>
                <a:latin typeface="Arial" panose="020B0604020202020204" pitchFamily="34" charset="0"/>
                <a:cs typeface="Arial" panose="020B0604020202020204" pitchFamily="34" charset="0"/>
              </a:rPr>
              <a:t>Ezekiel </a:t>
            </a:r>
            <a:r>
              <a:rPr lang="en-US" kern="0" dirty="0" smtClean="0">
                <a:solidFill>
                  <a:schemeClr val="bg1">
                    <a:lumMod val="65000"/>
                  </a:schemeClr>
                </a:solidFill>
                <a:latin typeface="Arial" panose="020B0604020202020204" pitchFamily="34" charset="0"/>
                <a:cs typeface="Arial" panose="020B0604020202020204" pitchFamily="34" charset="0"/>
              </a:rPr>
              <a:t>36:27–28 </a:t>
            </a:r>
            <a:endParaRPr lang="en-US" kern="0" dirty="0">
              <a:solidFill>
                <a:schemeClr val="bg1">
                  <a:lumMod val="65000"/>
                </a:schemeClr>
              </a:solidFill>
              <a:latin typeface="Arial" panose="020B0604020202020204" pitchFamily="34" charset="0"/>
              <a:cs typeface="Arial" panose="020B0604020202020204" pitchFamily="34" charset="0"/>
            </a:endParaRPr>
          </a:p>
          <a:p>
            <a:pPr marL="0" indent="0">
              <a:buFontTx/>
              <a:buNone/>
            </a:pPr>
            <a:r>
              <a:rPr lang="en-US" kern="0" dirty="0" smtClean="0">
                <a:solidFill>
                  <a:schemeClr val="bg1"/>
                </a:solidFill>
                <a:latin typeface="Arial" panose="020B0604020202020204" pitchFamily="34" charset="0"/>
                <a:cs typeface="Arial" panose="020B0604020202020204" pitchFamily="34" charset="0"/>
              </a:rPr>
              <a:t>And </a:t>
            </a:r>
            <a:r>
              <a:rPr lang="en-US" kern="0" dirty="0">
                <a:solidFill>
                  <a:schemeClr val="bg1"/>
                </a:solidFill>
                <a:latin typeface="Arial" panose="020B0604020202020204" pitchFamily="34" charset="0"/>
                <a:cs typeface="Arial" panose="020B0604020202020204" pitchFamily="34" charset="0"/>
              </a:rPr>
              <a:t>I will put my Spirit within you, and cause you to walk in my statutes and be careful to obey my rules</a:t>
            </a:r>
            <a:r>
              <a:rPr lang="en-US" kern="0" dirty="0" smtClean="0">
                <a:solidFill>
                  <a:schemeClr val="bg1"/>
                </a:solidFill>
                <a:latin typeface="Arial" panose="020B0604020202020204" pitchFamily="34" charset="0"/>
                <a:cs typeface="Arial" panose="020B0604020202020204" pitchFamily="34" charset="0"/>
              </a:rPr>
              <a:t>. </a:t>
            </a:r>
            <a:r>
              <a:rPr lang="en-US" kern="0" dirty="0">
                <a:solidFill>
                  <a:schemeClr val="bg1"/>
                </a:solidFill>
                <a:latin typeface="Arial" panose="020B0604020202020204" pitchFamily="34" charset="0"/>
                <a:cs typeface="Arial" panose="020B0604020202020204" pitchFamily="34" charset="0"/>
              </a:rPr>
              <a:t>You shall </a:t>
            </a:r>
            <a:r>
              <a:rPr lang="en-US" kern="0" dirty="0">
                <a:solidFill>
                  <a:srgbClr val="F89378"/>
                </a:solidFill>
                <a:latin typeface="Arial" panose="020B0604020202020204" pitchFamily="34" charset="0"/>
                <a:cs typeface="Arial" panose="020B0604020202020204" pitchFamily="34" charset="0"/>
              </a:rPr>
              <a:t>dwell in the land </a:t>
            </a:r>
            <a:r>
              <a:rPr lang="en-US" kern="0" dirty="0">
                <a:solidFill>
                  <a:schemeClr val="bg1"/>
                </a:solidFill>
                <a:latin typeface="Arial" panose="020B0604020202020204" pitchFamily="34" charset="0"/>
                <a:cs typeface="Arial" panose="020B0604020202020204" pitchFamily="34" charset="0"/>
              </a:rPr>
              <a:t>that I gave to your fathers, and </a:t>
            </a:r>
            <a:r>
              <a:rPr lang="en-US" kern="0" dirty="0">
                <a:solidFill>
                  <a:srgbClr val="F89378"/>
                </a:solidFill>
                <a:latin typeface="Arial" panose="020B0604020202020204" pitchFamily="34" charset="0"/>
                <a:cs typeface="Arial" panose="020B0604020202020204" pitchFamily="34" charset="0"/>
              </a:rPr>
              <a:t>you shall be my people</a:t>
            </a:r>
            <a:r>
              <a:rPr lang="en-US" kern="0" dirty="0">
                <a:solidFill>
                  <a:schemeClr val="bg1"/>
                </a:solidFill>
                <a:latin typeface="Arial" panose="020B0604020202020204" pitchFamily="34" charset="0"/>
                <a:cs typeface="Arial" panose="020B0604020202020204" pitchFamily="34" charset="0"/>
              </a:rPr>
              <a:t>, and I will be your God.</a:t>
            </a:r>
          </a:p>
        </p:txBody>
      </p:sp>
      <p:sp>
        <p:nvSpPr>
          <p:cNvPr id="6" name="Content Placeholder 2"/>
          <p:cNvSpPr>
            <a:spLocks noGrp="1"/>
          </p:cNvSpPr>
          <p:nvPr>
            <p:ph idx="1"/>
          </p:nvPr>
        </p:nvSpPr>
        <p:spPr>
          <a:xfrm>
            <a:off x="310487" y="3733800"/>
            <a:ext cx="9220200" cy="762000"/>
          </a:xfrm>
        </p:spPr>
        <p:txBody>
          <a:bodyPr/>
          <a:lstStyle/>
          <a:p>
            <a:pPr marL="0" indent="0">
              <a:buNone/>
            </a:pPr>
            <a:r>
              <a:rPr lang="en-US" dirty="0" smtClean="0">
                <a:solidFill>
                  <a:srgbClr val="7878DE"/>
                </a:solidFill>
                <a:latin typeface="Arial" panose="020B0604020202020204" pitchFamily="34" charset="0"/>
                <a:cs typeface="Arial" panose="020B0604020202020204" pitchFamily="34" charset="0"/>
              </a:rPr>
              <a:t>The same promise!</a:t>
            </a:r>
          </a:p>
        </p:txBody>
      </p:sp>
    </p:spTree>
    <p:extLst>
      <p:ext uri="{BB962C8B-B14F-4D97-AF65-F5344CB8AC3E}">
        <p14:creationId xmlns:p14="http://schemas.microsoft.com/office/powerpoint/2010/main" val="347898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3385" y="228600"/>
            <a:ext cx="9220200" cy="762000"/>
          </a:xfrm>
        </p:spPr>
        <p:txBody>
          <a:bodyPr/>
          <a:lstStyle/>
          <a:p>
            <a:pPr marL="0" indent="0">
              <a:buNone/>
            </a:pPr>
            <a:r>
              <a:rPr lang="en-US" dirty="0" smtClean="0">
                <a:solidFill>
                  <a:srgbClr val="7878DE"/>
                </a:solidFill>
                <a:latin typeface="Arial" panose="020B0604020202020204" pitchFamily="34" charset="0"/>
                <a:cs typeface="Arial" panose="020B0604020202020204" pitchFamily="34" charset="0"/>
              </a:rPr>
              <a:t>Who</a:t>
            </a:r>
            <a:r>
              <a:rPr lang="en-US" dirty="0" smtClean="0">
                <a:solidFill>
                  <a:schemeClr val="bg1"/>
                </a:solidFill>
                <a:latin typeface="Arial" panose="020B0604020202020204" pitchFamily="34" charset="0"/>
                <a:cs typeface="Arial" panose="020B0604020202020204" pitchFamily="34" charset="0"/>
              </a:rPr>
              <a:t> is the </a:t>
            </a:r>
            <a:r>
              <a:rPr lang="en-US" dirty="0" smtClean="0">
                <a:solidFill>
                  <a:srgbClr val="F89378"/>
                </a:solidFill>
                <a:latin typeface="Arial" panose="020B0604020202020204" pitchFamily="34" charset="0"/>
                <a:cs typeface="Arial" panose="020B0604020202020204" pitchFamily="34" charset="0"/>
              </a:rPr>
              <a:t>New Covenant </a:t>
            </a:r>
            <a:r>
              <a:rPr lang="en-US" dirty="0" smtClean="0">
                <a:solidFill>
                  <a:schemeClr val="bg1"/>
                </a:solidFill>
                <a:latin typeface="Arial" panose="020B0604020202020204" pitchFamily="34" charset="0"/>
                <a:cs typeface="Arial" panose="020B0604020202020204" pitchFamily="34" charset="0"/>
              </a:rPr>
              <a:t>with?</a:t>
            </a:r>
            <a:endParaRPr lang="en-US" dirty="0">
              <a:solidFill>
                <a:schemeClr val="bg1"/>
              </a:solidFill>
              <a:latin typeface="Arial" panose="020B0604020202020204" pitchFamily="34" charset="0"/>
              <a:cs typeface="Arial" panose="020B0604020202020204" pitchFamily="34" charset="0"/>
            </a:endParaRPr>
          </a:p>
        </p:txBody>
      </p:sp>
      <p:sp>
        <p:nvSpPr>
          <p:cNvPr id="5" name="Content Placeholder 2"/>
          <p:cNvSpPr txBox="1">
            <a:spLocks/>
          </p:cNvSpPr>
          <p:nvPr/>
        </p:nvSpPr>
        <p:spPr bwMode="auto">
          <a:xfrm>
            <a:off x="257033" y="1143000"/>
            <a:ext cx="864870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FontTx/>
              <a:buNone/>
            </a:pPr>
            <a:r>
              <a:rPr lang="en-US" kern="0" dirty="0">
                <a:solidFill>
                  <a:schemeClr val="bg1">
                    <a:lumMod val="65000"/>
                  </a:schemeClr>
                </a:solidFill>
                <a:latin typeface="Arial" panose="020B0604020202020204" pitchFamily="34" charset="0"/>
                <a:cs typeface="Arial" panose="020B0604020202020204" pitchFamily="34" charset="0"/>
              </a:rPr>
              <a:t>Jeremiah </a:t>
            </a:r>
            <a:r>
              <a:rPr lang="en-US" kern="0" dirty="0" smtClean="0">
                <a:solidFill>
                  <a:schemeClr val="bg1">
                    <a:lumMod val="65000"/>
                  </a:schemeClr>
                </a:solidFill>
                <a:latin typeface="Arial" panose="020B0604020202020204" pitchFamily="34" charset="0"/>
                <a:cs typeface="Arial" panose="020B0604020202020204" pitchFamily="34" charset="0"/>
              </a:rPr>
              <a:t>31:31–32</a:t>
            </a:r>
            <a:br>
              <a:rPr lang="en-US" kern="0" dirty="0" smtClean="0">
                <a:solidFill>
                  <a:schemeClr val="bg1">
                    <a:lumMod val="65000"/>
                  </a:schemeClr>
                </a:solidFill>
                <a:latin typeface="Arial" panose="020B0604020202020204" pitchFamily="34" charset="0"/>
                <a:cs typeface="Arial" panose="020B0604020202020204" pitchFamily="34" charset="0"/>
              </a:rPr>
            </a:br>
            <a:r>
              <a:rPr lang="en-US" kern="0" dirty="0" smtClean="0">
                <a:solidFill>
                  <a:schemeClr val="bg1"/>
                </a:solidFill>
                <a:latin typeface="Arial" panose="020B0604020202020204" pitchFamily="34" charset="0"/>
                <a:cs typeface="Arial" panose="020B0604020202020204" pitchFamily="34" charset="0"/>
              </a:rPr>
              <a:t>Behold</a:t>
            </a:r>
            <a:r>
              <a:rPr lang="en-US" kern="0" dirty="0">
                <a:solidFill>
                  <a:schemeClr val="bg1"/>
                </a:solidFill>
                <a:latin typeface="Arial" panose="020B0604020202020204" pitchFamily="34" charset="0"/>
                <a:cs typeface="Arial" panose="020B0604020202020204" pitchFamily="34" charset="0"/>
              </a:rPr>
              <a:t>, the days are coming, declares </a:t>
            </a:r>
            <a:r>
              <a:rPr lang="en-US" kern="0" dirty="0" smtClean="0">
                <a:solidFill>
                  <a:schemeClr val="bg1"/>
                </a:solidFill>
                <a:latin typeface="Arial" panose="020B0604020202020204" pitchFamily="34" charset="0"/>
                <a:cs typeface="Arial" panose="020B0604020202020204" pitchFamily="34" charset="0"/>
              </a:rPr>
              <a:t>YHWH, </a:t>
            </a:r>
            <a:r>
              <a:rPr lang="en-US" kern="0" dirty="0">
                <a:solidFill>
                  <a:schemeClr val="bg1"/>
                </a:solidFill>
                <a:latin typeface="Arial" panose="020B0604020202020204" pitchFamily="34" charset="0"/>
                <a:cs typeface="Arial" panose="020B0604020202020204" pitchFamily="34" charset="0"/>
              </a:rPr>
              <a:t>when </a:t>
            </a:r>
            <a:r>
              <a:rPr lang="en-US" kern="0" dirty="0">
                <a:solidFill>
                  <a:srgbClr val="F89378"/>
                </a:solidFill>
                <a:latin typeface="Arial" panose="020B0604020202020204" pitchFamily="34" charset="0"/>
                <a:cs typeface="Arial" panose="020B0604020202020204" pitchFamily="34" charset="0"/>
              </a:rPr>
              <a:t>I will make a new covenant </a:t>
            </a:r>
            <a:r>
              <a:rPr lang="en-US" kern="0" dirty="0">
                <a:solidFill>
                  <a:srgbClr val="7878DE"/>
                </a:solidFill>
                <a:latin typeface="Arial" panose="020B0604020202020204" pitchFamily="34" charset="0"/>
                <a:cs typeface="Arial" panose="020B0604020202020204" pitchFamily="34" charset="0"/>
              </a:rPr>
              <a:t>with the house of Israel and the house of Judah</a:t>
            </a:r>
            <a:r>
              <a:rPr lang="en-US" kern="0" dirty="0">
                <a:solidFill>
                  <a:schemeClr val="bg1"/>
                </a:solidFill>
                <a:latin typeface="Arial" panose="020B0604020202020204" pitchFamily="34" charset="0"/>
                <a:cs typeface="Arial" panose="020B0604020202020204" pitchFamily="34" charset="0"/>
              </a:rPr>
              <a:t>, </a:t>
            </a:r>
            <a:r>
              <a:rPr lang="en-US" kern="0" dirty="0" smtClean="0">
                <a:solidFill>
                  <a:schemeClr val="bg1"/>
                </a:solidFill>
                <a:latin typeface="Arial" panose="020B0604020202020204" pitchFamily="34" charset="0"/>
                <a:cs typeface="Arial" panose="020B0604020202020204" pitchFamily="34" charset="0"/>
              </a:rPr>
              <a:t>not </a:t>
            </a:r>
            <a:r>
              <a:rPr lang="en-US" kern="0" dirty="0">
                <a:solidFill>
                  <a:schemeClr val="bg1"/>
                </a:solidFill>
                <a:latin typeface="Arial" panose="020B0604020202020204" pitchFamily="34" charset="0"/>
                <a:cs typeface="Arial" panose="020B0604020202020204" pitchFamily="34" charset="0"/>
              </a:rPr>
              <a:t>like the covenant that I made with their fathers on the day when I took them by the hand to bring them out of the land of Egypt, my covenant that they broke, though I was their husband, declares </a:t>
            </a:r>
            <a:r>
              <a:rPr lang="en-US" kern="0" dirty="0" smtClean="0">
                <a:solidFill>
                  <a:schemeClr val="bg1"/>
                </a:solidFill>
                <a:latin typeface="Arial" panose="020B0604020202020204" pitchFamily="34" charset="0"/>
                <a:cs typeface="Arial" panose="020B0604020202020204" pitchFamily="34" charset="0"/>
              </a:rPr>
              <a:t>YHWH. </a:t>
            </a:r>
            <a:endParaRPr lang="en-US" kern="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10635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315200" cy="1219200"/>
          </a:xfrm>
          <a:ln>
            <a:noFill/>
          </a:ln>
        </p:spPr>
        <p:txBody>
          <a:bodyPr/>
          <a:lstStyle/>
          <a:p>
            <a:pPr algn="l"/>
            <a:r>
              <a:rPr lang="en-US" sz="4000" dirty="0" smtClean="0">
                <a:solidFill>
                  <a:srgbClr val="F89378"/>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New Covenant:</a:t>
            </a:r>
            <a:endParaRPr lang="en-US" sz="4000" dirty="0">
              <a:solidFill>
                <a:srgbClr val="F89378"/>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85800" y="990600"/>
            <a:ext cx="8763000" cy="4191000"/>
          </a:xfrm>
        </p:spPr>
        <p:txBody>
          <a:bodyPr/>
          <a:lstStyle/>
          <a:p>
            <a:pPr>
              <a:buFont typeface="Arial" panose="020B0604020202020204" pitchFamily="34" charset="0"/>
              <a:buChar char="•"/>
            </a:pPr>
            <a:r>
              <a:rPr lang="en-US" sz="36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Is the same promise</a:t>
            </a:r>
          </a:p>
          <a:p>
            <a:pPr>
              <a:buFont typeface="Arial" panose="020B0604020202020204" pitchFamily="34" charset="0"/>
              <a:buChar char="•"/>
            </a:pPr>
            <a:r>
              <a:rPr lang="en-US" sz="36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With the same people (Israel)</a:t>
            </a:r>
          </a:p>
          <a:p>
            <a:pPr>
              <a:buFont typeface="Arial" panose="020B0604020202020204" pitchFamily="34" charset="0"/>
              <a:buChar char="•"/>
            </a:pPr>
            <a:r>
              <a:rPr lang="en-US" sz="36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With the same obligation (obey Torah)</a:t>
            </a:r>
          </a:p>
          <a:p>
            <a:pPr>
              <a:buFont typeface="Arial" panose="020B0604020202020204" pitchFamily="34" charset="0"/>
              <a:buChar char="•"/>
            </a:pPr>
            <a:r>
              <a:rPr lang="en-US" sz="3600" dirty="0" smtClean="0">
                <a:solidFill>
                  <a:srgbClr val="F89378"/>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But </a:t>
            </a:r>
            <a:r>
              <a:rPr lang="en-US" sz="36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with the Torah written on the heart</a:t>
            </a:r>
          </a:p>
          <a:p>
            <a:pPr>
              <a:buFont typeface="Arial" panose="020B0604020202020204" pitchFamily="34" charset="0"/>
              <a:buChar char="•"/>
            </a:pPr>
            <a:r>
              <a:rPr lang="en-US" sz="3600" dirty="0" smtClean="0">
                <a:solidFill>
                  <a:srgbClr val="F89378"/>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And</a:t>
            </a:r>
            <a:r>
              <a:rPr lang="en-US" sz="36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with the help of the Holy Spirit</a:t>
            </a:r>
          </a:p>
          <a:p>
            <a:pPr>
              <a:buFont typeface="Arial" panose="020B0604020202020204" pitchFamily="34" charset="0"/>
              <a:buChar char="•"/>
            </a:pPr>
            <a:r>
              <a:rPr lang="en-US" sz="3600" dirty="0" smtClean="0">
                <a:solidFill>
                  <a:srgbClr val="F89378"/>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And</a:t>
            </a:r>
            <a:r>
              <a:rPr lang="en-US" sz="36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he will cleanse his people</a:t>
            </a:r>
          </a:p>
          <a:p>
            <a:pPr>
              <a:buFont typeface="Arial" panose="020B0604020202020204" pitchFamily="34" charset="0"/>
              <a:buChar char="•"/>
            </a:pPr>
            <a:endParaRPr lang="en-US" sz="36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 name="Title 1"/>
          <p:cNvSpPr txBox="1">
            <a:spLocks/>
          </p:cNvSpPr>
          <p:nvPr/>
        </p:nvSpPr>
        <p:spPr bwMode="auto">
          <a:xfrm>
            <a:off x="2819400" y="4953000"/>
            <a:ext cx="2286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imes New Roman"/>
              </a:defRPr>
            </a:lvl2pPr>
            <a:lvl3pPr algn="ctr" rtl="0" eaLnBrk="1" fontAlgn="base" hangingPunct="1">
              <a:spcBef>
                <a:spcPct val="0"/>
              </a:spcBef>
              <a:spcAft>
                <a:spcPct val="0"/>
              </a:spcAft>
              <a:defRPr sz="4400">
                <a:solidFill>
                  <a:schemeClr val="tx2"/>
                </a:solidFill>
                <a:latin typeface="Times New Roman"/>
              </a:defRPr>
            </a:lvl3pPr>
            <a:lvl4pPr algn="ctr" rtl="0" eaLnBrk="1" fontAlgn="base" hangingPunct="1">
              <a:spcBef>
                <a:spcPct val="0"/>
              </a:spcBef>
              <a:spcAft>
                <a:spcPct val="0"/>
              </a:spcAft>
              <a:defRPr sz="4400">
                <a:solidFill>
                  <a:schemeClr val="tx2"/>
                </a:solidFill>
                <a:latin typeface="Times New Roman"/>
              </a:defRPr>
            </a:lvl4pPr>
            <a:lvl5pPr algn="ctr" rtl="0" eaLnBrk="1" fontAlgn="base" hangingPunct="1">
              <a:spcBef>
                <a:spcPct val="0"/>
              </a:spcBef>
              <a:spcAft>
                <a:spcPct val="0"/>
              </a:spcAft>
              <a:defRPr sz="4400">
                <a:solidFill>
                  <a:schemeClr val="tx2"/>
                </a:solidFill>
                <a:latin typeface="Times New Roman"/>
              </a:defRPr>
            </a:lvl5pPr>
            <a:lvl6pPr marL="457200" algn="ctr" rtl="0" eaLnBrk="1" fontAlgn="base" hangingPunct="1">
              <a:spcBef>
                <a:spcPct val="0"/>
              </a:spcBef>
              <a:spcAft>
                <a:spcPct val="0"/>
              </a:spcAft>
              <a:defRPr sz="4400">
                <a:solidFill>
                  <a:schemeClr val="tx2"/>
                </a:solidFill>
                <a:latin typeface="Times New Roman"/>
              </a:defRPr>
            </a:lvl6pPr>
            <a:lvl7pPr marL="914400" algn="ctr" rtl="0" eaLnBrk="1" fontAlgn="base" hangingPunct="1">
              <a:spcBef>
                <a:spcPct val="0"/>
              </a:spcBef>
              <a:spcAft>
                <a:spcPct val="0"/>
              </a:spcAft>
              <a:defRPr sz="4400">
                <a:solidFill>
                  <a:schemeClr val="tx2"/>
                </a:solidFill>
                <a:latin typeface="Times New Roman"/>
              </a:defRPr>
            </a:lvl7pPr>
            <a:lvl8pPr marL="1371600" algn="ctr" rtl="0" eaLnBrk="1" fontAlgn="base" hangingPunct="1">
              <a:spcBef>
                <a:spcPct val="0"/>
              </a:spcBef>
              <a:spcAft>
                <a:spcPct val="0"/>
              </a:spcAft>
              <a:defRPr sz="4400">
                <a:solidFill>
                  <a:schemeClr val="tx2"/>
                </a:solidFill>
                <a:latin typeface="Times New Roman"/>
              </a:defRPr>
            </a:lvl8pPr>
            <a:lvl9pPr marL="1828800" algn="ctr" rtl="0" eaLnBrk="1" fontAlgn="base" hangingPunct="1">
              <a:spcBef>
                <a:spcPct val="0"/>
              </a:spcBef>
              <a:spcAft>
                <a:spcPct val="0"/>
              </a:spcAft>
              <a:defRPr sz="4400">
                <a:solidFill>
                  <a:schemeClr val="tx2"/>
                </a:solidFill>
                <a:latin typeface="Times New Roman"/>
              </a:defRPr>
            </a:lvl9pPr>
          </a:lstStyle>
          <a:p>
            <a:pPr algn="l"/>
            <a:r>
              <a:rPr lang="en-US" sz="4000" kern="0" dirty="0" smtClean="0">
                <a:solidFill>
                  <a:srgbClr val="7878D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How ??</a:t>
            </a:r>
            <a:endParaRPr lang="en-US" sz="4000" kern="0" dirty="0">
              <a:solidFill>
                <a:srgbClr val="7878D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1996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fade">
                                      <p:cBhvr>
                                        <p:cTn id="4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838200"/>
            <a:ext cx="9220200" cy="1676400"/>
          </a:xfrm>
        </p:spPr>
        <p:txBody>
          <a:bodyPr/>
          <a:lstStyle/>
          <a:p>
            <a:pPr marL="0" indent="0" algn="ctr">
              <a:buNone/>
            </a:pPr>
            <a:r>
              <a:rPr lang="en-US" dirty="0" smtClean="0">
                <a:solidFill>
                  <a:schemeClr val="bg1"/>
                </a:solidFill>
                <a:latin typeface="Arial" panose="020B0604020202020204" pitchFamily="34" charset="0"/>
                <a:cs typeface="Arial" panose="020B0604020202020204" pitchFamily="34" charset="0"/>
              </a:rPr>
              <a:t>So it looks like the New Covenant is </a:t>
            </a:r>
            <a:r>
              <a:rPr lang="en-US" dirty="0" smtClean="0">
                <a:solidFill>
                  <a:srgbClr val="F89378"/>
                </a:solidFill>
                <a:latin typeface="Arial" panose="020B0604020202020204" pitchFamily="34" charset="0"/>
                <a:cs typeface="Arial" panose="020B0604020202020204" pitchFamily="34" charset="0"/>
              </a:rPr>
              <a:t>not entirely new</a:t>
            </a:r>
            <a:r>
              <a:rPr lang="en-US" dirty="0" smtClean="0">
                <a:solidFill>
                  <a:schemeClr val="bg1"/>
                </a:solidFill>
                <a:latin typeface="Arial" panose="020B0604020202020204" pitchFamily="34" charset="0"/>
                <a:cs typeface="Arial" panose="020B0604020202020204" pitchFamily="34" charset="0"/>
              </a:rPr>
              <a:t>, but provides further definition on how God will fulfill the original promises to Abram.  </a:t>
            </a:r>
            <a:endParaRPr lang="en-US" dirty="0">
              <a:solidFill>
                <a:schemeClr val="bg1"/>
              </a:solidFill>
              <a:latin typeface="Arial" panose="020B0604020202020204" pitchFamily="34" charset="0"/>
              <a:cs typeface="Arial" panose="020B0604020202020204" pitchFamily="34" charset="0"/>
            </a:endParaRPr>
          </a:p>
        </p:txBody>
      </p:sp>
      <p:sp>
        <p:nvSpPr>
          <p:cNvPr id="4" name="Content Placeholder 2"/>
          <p:cNvSpPr txBox="1">
            <a:spLocks/>
          </p:cNvSpPr>
          <p:nvPr/>
        </p:nvSpPr>
        <p:spPr bwMode="auto">
          <a:xfrm>
            <a:off x="457200" y="2895600"/>
            <a:ext cx="9220200"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FontTx/>
              <a:buNone/>
            </a:pPr>
            <a:r>
              <a:rPr lang="en-US" kern="0" dirty="0" smtClean="0">
                <a:solidFill>
                  <a:srgbClr val="F89378"/>
                </a:solidFill>
                <a:latin typeface="Arial" panose="020B0604020202020204" pitchFamily="34" charset="0"/>
                <a:cs typeface="Arial" panose="020B0604020202020204" pitchFamily="34" charset="0"/>
              </a:rPr>
              <a:t>There are clearly some new elements:</a:t>
            </a:r>
          </a:p>
          <a:p>
            <a:pPr marL="0" indent="0">
              <a:buFontTx/>
              <a:buNone/>
            </a:pPr>
            <a:r>
              <a:rPr lang="en-US" kern="0" dirty="0" smtClean="0">
                <a:solidFill>
                  <a:srgbClr val="7878DE"/>
                </a:solidFill>
                <a:latin typeface="Arial" panose="020B0604020202020204" pitchFamily="34" charset="0"/>
                <a:cs typeface="Arial" panose="020B0604020202020204" pitchFamily="34" charset="0"/>
              </a:rPr>
              <a:t>The Holy Spirit </a:t>
            </a:r>
            <a:r>
              <a:rPr lang="en-US" kern="0" dirty="0" smtClean="0">
                <a:solidFill>
                  <a:schemeClr val="bg1"/>
                </a:solidFill>
                <a:latin typeface="Arial" panose="020B0604020202020204" pitchFamily="34" charset="0"/>
                <a:cs typeface="Arial" panose="020B0604020202020204" pitchFamily="34" charset="0"/>
              </a:rPr>
              <a:t>is specifically mentioned</a:t>
            </a:r>
          </a:p>
          <a:p>
            <a:pPr marL="0" indent="0">
              <a:buFontTx/>
              <a:buNone/>
            </a:pPr>
            <a:r>
              <a:rPr lang="en-US" kern="0" dirty="0" smtClean="0">
                <a:solidFill>
                  <a:srgbClr val="7878DE"/>
                </a:solidFill>
                <a:latin typeface="Arial" panose="020B0604020202020204" pitchFamily="34" charset="0"/>
                <a:cs typeface="Arial" panose="020B0604020202020204" pitchFamily="34" charset="0"/>
              </a:rPr>
              <a:t>The Messiah </a:t>
            </a:r>
            <a:r>
              <a:rPr lang="en-US" kern="0" dirty="0" smtClean="0">
                <a:solidFill>
                  <a:schemeClr val="bg1"/>
                </a:solidFill>
                <a:latin typeface="Arial" panose="020B0604020202020204" pitchFamily="34" charset="0"/>
                <a:cs typeface="Arial" panose="020B0604020202020204" pitchFamily="34" charset="0"/>
              </a:rPr>
              <a:t>is hinted at:</a:t>
            </a:r>
          </a:p>
          <a:p>
            <a:pPr marL="548640"/>
            <a:r>
              <a:rPr lang="en-US" kern="0" dirty="0" smtClean="0">
                <a:solidFill>
                  <a:schemeClr val="bg1"/>
                </a:solidFill>
                <a:latin typeface="Arial" panose="020B0604020202020204" pitchFamily="34" charset="0"/>
                <a:cs typeface="Arial" panose="020B0604020202020204" pitchFamily="34" charset="0"/>
              </a:rPr>
              <a:t>Cleanse </a:t>
            </a:r>
            <a:r>
              <a:rPr lang="en-US" kern="0" dirty="0" smtClean="0">
                <a:solidFill>
                  <a:schemeClr val="bg1"/>
                </a:solidFill>
                <a:latin typeface="Arial" panose="020B0604020202020204" pitchFamily="34" charset="0"/>
                <a:cs typeface="Arial" panose="020B0604020202020204" pitchFamily="34" charset="0"/>
              </a:rPr>
              <a:t>the people</a:t>
            </a:r>
          </a:p>
          <a:p>
            <a:pPr marL="548640"/>
            <a:r>
              <a:rPr lang="en-US" kern="0" dirty="0" smtClean="0">
                <a:solidFill>
                  <a:schemeClr val="bg1"/>
                </a:solidFill>
                <a:latin typeface="Arial" panose="020B0604020202020204" pitchFamily="34" charset="0"/>
                <a:cs typeface="Arial" panose="020B0604020202020204" pitchFamily="34" charset="0"/>
              </a:rPr>
              <a:t>Forgive </a:t>
            </a:r>
            <a:r>
              <a:rPr lang="en-US" kern="0" dirty="0" smtClean="0">
                <a:solidFill>
                  <a:schemeClr val="bg1"/>
                </a:solidFill>
                <a:latin typeface="Arial" panose="020B0604020202020204" pitchFamily="34" charset="0"/>
                <a:cs typeface="Arial" panose="020B0604020202020204" pitchFamily="34" charset="0"/>
              </a:rPr>
              <a:t>their iniquity</a:t>
            </a:r>
            <a:endParaRPr lang="en-US" kern="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84376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fade">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fade">
                                      <p:cBhvr>
                                        <p:cTn id="27" dur="500"/>
                                        <p:tgtEl>
                                          <p:spTgt spid="4">
                                            <p:txEl>
                                              <p:pRg st="3" end="3"/>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4">
                                            <p:txEl>
                                              <p:pRg st="4" end="4"/>
                                            </p:txEl>
                                          </p:spTgt>
                                        </p:tgtEl>
                                        <p:attrNameLst>
                                          <p:attrName>style.visibility</p:attrName>
                                        </p:attrNameLst>
                                      </p:cBhvr>
                                      <p:to>
                                        <p:strVal val="visible"/>
                                      </p:to>
                                    </p:set>
                                    <p:animEffect transition="in" filter="fade">
                                      <p:cBhvr>
                                        <p:cTn id="30"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3385" y="228600"/>
            <a:ext cx="9220200" cy="1066800"/>
          </a:xfrm>
        </p:spPr>
        <p:txBody>
          <a:bodyPr/>
          <a:lstStyle/>
          <a:p>
            <a:pPr marL="0" indent="0">
              <a:buNone/>
            </a:pPr>
            <a:r>
              <a:rPr lang="en-US" dirty="0" smtClean="0">
                <a:solidFill>
                  <a:srgbClr val="7878DE"/>
                </a:solidFill>
                <a:latin typeface="Arial" panose="020B0604020202020204" pitchFamily="34" charset="0"/>
                <a:cs typeface="Arial" panose="020B0604020202020204" pitchFamily="34" charset="0"/>
              </a:rPr>
              <a:t>Yeshua</a:t>
            </a:r>
            <a:r>
              <a:rPr lang="en-US" dirty="0" smtClean="0">
                <a:solidFill>
                  <a:schemeClr val="bg1"/>
                </a:solidFill>
                <a:latin typeface="Arial" panose="020B0604020202020204" pitchFamily="34" charset="0"/>
                <a:cs typeface="Arial" panose="020B0604020202020204" pitchFamily="34" charset="0"/>
              </a:rPr>
              <a:t> at the Passover meal took the wine </a:t>
            </a:r>
            <a:br>
              <a:rPr lang="en-US" dirty="0" smtClean="0">
                <a:solidFill>
                  <a:schemeClr val="bg1"/>
                </a:solidFill>
                <a:latin typeface="Arial" panose="020B0604020202020204" pitchFamily="34" charset="0"/>
                <a:cs typeface="Arial" panose="020B0604020202020204" pitchFamily="34" charset="0"/>
              </a:rPr>
            </a:br>
            <a:r>
              <a:rPr lang="en-US" dirty="0" smtClean="0">
                <a:solidFill>
                  <a:schemeClr val="bg1"/>
                </a:solidFill>
                <a:latin typeface="Arial" panose="020B0604020202020204" pitchFamily="34" charset="0"/>
                <a:cs typeface="Arial" panose="020B0604020202020204" pitchFamily="34" charset="0"/>
              </a:rPr>
              <a:t>and poured it, and said:</a:t>
            </a:r>
            <a:endParaRPr lang="en-US" dirty="0">
              <a:solidFill>
                <a:schemeClr val="bg1"/>
              </a:solidFill>
              <a:latin typeface="Arial" panose="020B0604020202020204" pitchFamily="34" charset="0"/>
              <a:cs typeface="Arial" panose="020B0604020202020204" pitchFamily="34" charset="0"/>
            </a:endParaRPr>
          </a:p>
        </p:txBody>
      </p:sp>
      <p:sp>
        <p:nvSpPr>
          <p:cNvPr id="5" name="Content Placeholder 2"/>
          <p:cNvSpPr txBox="1">
            <a:spLocks/>
          </p:cNvSpPr>
          <p:nvPr/>
        </p:nvSpPr>
        <p:spPr bwMode="auto">
          <a:xfrm>
            <a:off x="257033" y="1447800"/>
            <a:ext cx="86487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FontTx/>
              <a:buNone/>
            </a:pPr>
            <a:r>
              <a:rPr lang="en-US" kern="0" dirty="0">
                <a:solidFill>
                  <a:schemeClr val="bg1">
                    <a:lumMod val="65000"/>
                  </a:schemeClr>
                </a:solidFill>
                <a:latin typeface="Arial" panose="020B0604020202020204" pitchFamily="34" charset="0"/>
                <a:cs typeface="Arial" panose="020B0604020202020204" pitchFamily="34" charset="0"/>
              </a:rPr>
              <a:t>Luke </a:t>
            </a:r>
            <a:r>
              <a:rPr lang="en-US" kern="0" dirty="0" smtClean="0">
                <a:solidFill>
                  <a:schemeClr val="bg1">
                    <a:lumMod val="65000"/>
                  </a:schemeClr>
                </a:solidFill>
                <a:latin typeface="Arial" panose="020B0604020202020204" pitchFamily="34" charset="0"/>
                <a:cs typeface="Arial" panose="020B0604020202020204" pitchFamily="34" charset="0"/>
              </a:rPr>
              <a:t>22:20</a:t>
            </a:r>
            <a:endParaRPr lang="en-US" kern="0" dirty="0">
              <a:solidFill>
                <a:schemeClr val="bg1">
                  <a:lumMod val="65000"/>
                </a:schemeClr>
              </a:solidFill>
              <a:latin typeface="Arial" panose="020B0604020202020204" pitchFamily="34" charset="0"/>
              <a:cs typeface="Arial" panose="020B0604020202020204" pitchFamily="34" charset="0"/>
            </a:endParaRPr>
          </a:p>
          <a:p>
            <a:pPr marL="0" indent="0">
              <a:buFontTx/>
              <a:buNone/>
            </a:pPr>
            <a:r>
              <a:rPr lang="en-US" kern="0" dirty="0" smtClean="0">
                <a:solidFill>
                  <a:schemeClr val="bg1"/>
                </a:solidFill>
                <a:latin typeface="Arial" panose="020B0604020202020204" pitchFamily="34" charset="0"/>
                <a:cs typeface="Arial" panose="020B0604020202020204" pitchFamily="34" charset="0"/>
              </a:rPr>
              <a:t>This </a:t>
            </a:r>
            <a:r>
              <a:rPr lang="en-US" kern="0" dirty="0">
                <a:solidFill>
                  <a:schemeClr val="bg1"/>
                </a:solidFill>
                <a:latin typeface="Arial" panose="020B0604020202020204" pitchFamily="34" charset="0"/>
                <a:cs typeface="Arial" panose="020B0604020202020204" pitchFamily="34" charset="0"/>
              </a:rPr>
              <a:t>cup that is poured out for you is the </a:t>
            </a:r>
            <a:r>
              <a:rPr lang="en-US" kern="0" dirty="0" smtClean="0">
                <a:solidFill>
                  <a:srgbClr val="F89378"/>
                </a:solidFill>
                <a:latin typeface="Arial" panose="020B0604020202020204" pitchFamily="34" charset="0"/>
                <a:cs typeface="Arial" panose="020B0604020202020204" pitchFamily="34" charset="0"/>
              </a:rPr>
              <a:t/>
            </a:r>
            <a:br>
              <a:rPr lang="en-US" kern="0" dirty="0" smtClean="0">
                <a:solidFill>
                  <a:srgbClr val="F89378"/>
                </a:solidFill>
                <a:latin typeface="Arial" panose="020B0604020202020204" pitchFamily="34" charset="0"/>
                <a:cs typeface="Arial" panose="020B0604020202020204" pitchFamily="34" charset="0"/>
              </a:rPr>
            </a:br>
            <a:r>
              <a:rPr lang="en-US" kern="0" dirty="0" smtClean="0">
                <a:solidFill>
                  <a:srgbClr val="F89378"/>
                </a:solidFill>
                <a:latin typeface="Arial" panose="020B0604020202020204" pitchFamily="34" charset="0"/>
                <a:cs typeface="Arial" panose="020B0604020202020204" pitchFamily="34" charset="0"/>
              </a:rPr>
              <a:t>new </a:t>
            </a:r>
            <a:r>
              <a:rPr lang="en-US" kern="0" dirty="0">
                <a:solidFill>
                  <a:srgbClr val="F89378"/>
                </a:solidFill>
                <a:latin typeface="Arial" panose="020B0604020202020204" pitchFamily="34" charset="0"/>
                <a:cs typeface="Arial" panose="020B0604020202020204" pitchFamily="34" charset="0"/>
              </a:rPr>
              <a:t>covenant </a:t>
            </a:r>
            <a:r>
              <a:rPr lang="en-US" kern="0" dirty="0">
                <a:solidFill>
                  <a:schemeClr val="bg1"/>
                </a:solidFill>
                <a:latin typeface="Arial" panose="020B0604020202020204" pitchFamily="34" charset="0"/>
                <a:cs typeface="Arial" panose="020B0604020202020204" pitchFamily="34" charset="0"/>
              </a:rPr>
              <a:t>in my blood.</a:t>
            </a:r>
          </a:p>
        </p:txBody>
      </p:sp>
      <p:sp>
        <p:nvSpPr>
          <p:cNvPr id="4" name="Content Placeholder 2"/>
          <p:cNvSpPr txBox="1">
            <a:spLocks/>
          </p:cNvSpPr>
          <p:nvPr/>
        </p:nvSpPr>
        <p:spPr bwMode="auto">
          <a:xfrm>
            <a:off x="206422" y="3200400"/>
            <a:ext cx="8023177"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FontTx/>
              <a:buNone/>
            </a:pPr>
            <a:r>
              <a:rPr lang="en-US" kern="0" dirty="0" smtClean="0">
                <a:solidFill>
                  <a:schemeClr val="bg1"/>
                </a:solidFill>
                <a:latin typeface="Arial" panose="020B0604020202020204" pitchFamily="34" charset="0"/>
                <a:cs typeface="Arial" panose="020B0604020202020204" pitchFamily="34" charset="0"/>
              </a:rPr>
              <a:t>The unblemished Passover Lamb, the One  without sin (never broke Torah), is the perfect and complete sacrifice to cover our sins once and for all.  </a:t>
            </a:r>
          </a:p>
        </p:txBody>
      </p:sp>
      <p:sp>
        <p:nvSpPr>
          <p:cNvPr id="6" name="Content Placeholder 2"/>
          <p:cNvSpPr txBox="1">
            <a:spLocks/>
          </p:cNvSpPr>
          <p:nvPr/>
        </p:nvSpPr>
        <p:spPr bwMode="auto">
          <a:xfrm>
            <a:off x="172872" y="5435221"/>
            <a:ext cx="8023177" cy="17275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FontTx/>
              <a:buNone/>
            </a:pPr>
            <a:r>
              <a:rPr lang="en-US" kern="0" dirty="0" smtClean="0">
                <a:solidFill>
                  <a:schemeClr val="bg1"/>
                </a:solidFill>
                <a:latin typeface="Arial" panose="020B0604020202020204" pitchFamily="34" charset="0"/>
                <a:cs typeface="Arial" panose="020B0604020202020204" pitchFamily="34" charset="0"/>
              </a:rPr>
              <a:t>The Torah didn’t change but now </a:t>
            </a:r>
            <a:br>
              <a:rPr lang="en-US" kern="0" dirty="0" smtClean="0">
                <a:solidFill>
                  <a:schemeClr val="bg1"/>
                </a:solidFill>
                <a:latin typeface="Arial" panose="020B0604020202020204" pitchFamily="34" charset="0"/>
                <a:cs typeface="Arial" panose="020B0604020202020204" pitchFamily="34" charset="0"/>
              </a:rPr>
            </a:br>
            <a:r>
              <a:rPr lang="en-US" kern="0" dirty="0" smtClean="0">
                <a:solidFill>
                  <a:schemeClr val="bg1"/>
                </a:solidFill>
                <a:latin typeface="Arial" panose="020B0604020202020204" pitchFamily="34" charset="0"/>
                <a:cs typeface="Arial" panose="020B0604020202020204" pitchFamily="34" charset="0"/>
              </a:rPr>
              <a:t>God’s people are forgiven in advance!</a:t>
            </a:r>
            <a:endParaRPr lang="en-US" kern="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65884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fade">
                                      <p:cBhvr>
                                        <p:cTn id="15" dur="5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animEffect transition="in" filter="fade">
                                      <p:cBhvr>
                                        <p:cTn id="25"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bwMode="auto">
          <a:xfrm>
            <a:off x="310487" y="381000"/>
            <a:ext cx="8648700" cy="26607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FontTx/>
              <a:buNone/>
            </a:pPr>
            <a:r>
              <a:rPr lang="en-US" kern="0" dirty="0" smtClean="0">
                <a:solidFill>
                  <a:schemeClr val="bg1">
                    <a:lumMod val="65000"/>
                  </a:schemeClr>
                </a:solidFill>
                <a:latin typeface="Arial" panose="020B0604020202020204" pitchFamily="34" charset="0"/>
                <a:cs typeface="Arial" panose="020B0604020202020204" pitchFamily="34" charset="0"/>
              </a:rPr>
              <a:t>Hebrews </a:t>
            </a:r>
            <a:r>
              <a:rPr lang="en-US" kern="0" dirty="0" smtClean="0">
                <a:solidFill>
                  <a:schemeClr val="bg1">
                    <a:lumMod val="65000"/>
                  </a:schemeClr>
                </a:solidFill>
                <a:latin typeface="Arial" panose="020B0604020202020204" pitchFamily="34" charset="0"/>
                <a:cs typeface="Arial" panose="020B0604020202020204" pitchFamily="34" charset="0"/>
              </a:rPr>
              <a:t>8:6</a:t>
            </a:r>
            <a:r>
              <a:rPr lang="en-US" kern="0" dirty="0">
                <a:solidFill>
                  <a:schemeClr val="bg1">
                    <a:lumMod val="65000"/>
                  </a:schemeClr>
                </a:solidFill>
                <a:latin typeface="Arial" panose="020B0604020202020204" pitchFamily="34" charset="0"/>
                <a:cs typeface="Arial" panose="020B0604020202020204" pitchFamily="34" charset="0"/>
              </a:rPr>
              <a:t/>
            </a:r>
            <a:br>
              <a:rPr lang="en-US" kern="0" dirty="0">
                <a:solidFill>
                  <a:schemeClr val="bg1">
                    <a:lumMod val="65000"/>
                  </a:schemeClr>
                </a:solidFill>
                <a:latin typeface="Arial" panose="020B0604020202020204" pitchFamily="34" charset="0"/>
                <a:cs typeface="Arial" panose="020B0604020202020204" pitchFamily="34" charset="0"/>
              </a:rPr>
            </a:br>
            <a:r>
              <a:rPr lang="en-US" kern="0" dirty="0" smtClean="0">
                <a:solidFill>
                  <a:schemeClr val="bg1"/>
                </a:solidFill>
                <a:latin typeface="Arial" panose="020B0604020202020204" pitchFamily="34" charset="0"/>
                <a:cs typeface="Arial" panose="020B0604020202020204" pitchFamily="34" charset="0"/>
              </a:rPr>
              <a:t>Christ </a:t>
            </a:r>
            <a:r>
              <a:rPr lang="en-US" kern="0" dirty="0">
                <a:solidFill>
                  <a:schemeClr val="bg1"/>
                </a:solidFill>
                <a:latin typeface="Arial" panose="020B0604020202020204" pitchFamily="34" charset="0"/>
                <a:cs typeface="Arial" panose="020B0604020202020204" pitchFamily="34" charset="0"/>
              </a:rPr>
              <a:t>has obtained a ministry that is as much more excellent than the old as </a:t>
            </a:r>
            <a:r>
              <a:rPr lang="en-US" kern="0" dirty="0">
                <a:solidFill>
                  <a:srgbClr val="F89378"/>
                </a:solidFill>
                <a:latin typeface="Arial" panose="020B0604020202020204" pitchFamily="34" charset="0"/>
                <a:cs typeface="Arial" panose="020B0604020202020204" pitchFamily="34" charset="0"/>
              </a:rPr>
              <a:t>the covenant he mediates is better</a:t>
            </a:r>
            <a:r>
              <a:rPr lang="en-US" kern="0" dirty="0">
                <a:solidFill>
                  <a:schemeClr val="bg1"/>
                </a:solidFill>
                <a:latin typeface="Arial" panose="020B0604020202020204" pitchFamily="34" charset="0"/>
                <a:cs typeface="Arial" panose="020B0604020202020204" pitchFamily="34" charset="0"/>
              </a:rPr>
              <a:t>, since it is enacted on better promises.</a:t>
            </a:r>
          </a:p>
        </p:txBody>
      </p:sp>
      <p:sp>
        <p:nvSpPr>
          <p:cNvPr id="6" name="Content Placeholder 2"/>
          <p:cNvSpPr>
            <a:spLocks noGrp="1"/>
          </p:cNvSpPr>
          <p:nvPr>
            <p:ph idx="1"/>
          </p:nvPr>
        </p:nvSpPr>
        <p:spPr>
          <a:xfrm>
            <a:off x="310487" y="3276600"/>
            <a:ext cx="9220200" cy="762000"/>
          </a:xfrm>
        </p:spPr>
        <p:txBody>
          <a:bodyPr/>
          <a:lstStyle/>
          <a:p>
            <a:pPr marL="0" indent="0">
              <a:buNone/>
            </a:pPr>
            <a:r>
              <a:rPr lang="en-US" dirty="0" smtClean="0">
                <a:solidFill>
                  <a:srgbClr val="F89378"/>
                </a:solidFill>
                <a:latin typeface="Arial" panose="020B0604020202020204" pitchFamily="34" charset="0"/>
                <a:cs typeface="Arial" panose="020B0604020202020204" pitchFamily="34" charset="0"/>
              </a:rPr>
              <a:t>Why is the new covenant better?</a:t>
            </a:r>
          </a:p>
        </p:txBody>
      </p:sp>
      <p:sp>
        <p:nvSpPr>
          <p:cNvPr id="4" name="Content Placeholder 2"/>
          <p:cNvSpPr txBox="1">
            <a:spLocks/>
          </p:cNvSpPr>
          <p:nvPr/>
        </p:nvSpPr>
        <p:spPr bwMode="auto">
          <a:xfrm>
            <a:off x="533400" y="4419600"/>
            <a:ext cx="92202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r>
              <a:rPr lang="en-US" kern="0" dirty="0" smtClean="0">
                <a:solidFill>
                  <a:schemeClr val="bg1"/>
                </a:solidFill>
                <a:latin typeface="Arial" panose="020B0604020202020204" pitchFamily="34" charset="0"/>
                <a:cs typeface="Arial" panose="020B0604020202020204" pitchFamily="34" charset="0"/>
              </a:rPr>
              <a:t>Torah shows our need for </a:t>
            </a:r>
            <a:r>
              <a:rPr lang="en-US" kern="0" dirty="0" smtClean="0">
                <a:solidFill>
                  <a:srgbClr val="7878DE"/>
                </a:solidFill>
                <a:latin typeface="Arial" panose="020B0604020202020204" pitchFamily="34" charset="0"/>
                <a:cs typeface="Arial" panose="020B0604020202020204" pitchFamily="34" charset="0"/>
              </a:rPr>
              <a:t>continual</a:t>
            </a:r>
            <a:r>
              <a:rPr lang="en-US" kern="0" dirty="0" smtClean="0">
                <a:solidFill>
                  <a:schemeClr val="bg1"/>
                </a:solidFill>
                <a:latin typeface="Arial" panose="020B0604020202020204" pitchFamily="34" charset="0"/>
                <a:cs typeface="Arial" panose="020B0604020202020204" pitchFamily="34" charset="0"/>
              </a:rPr>
              <a:t> sacrifice</a:t>
            </a:r>
          </a:p>
        </p:txBody>
      </p:sp>
      <p:sp>
        <p:nvSpPr>
          <p:cNvPr id="7" name="Content Placeholder 2"/>
          <p:cNvSpPr txBox="1">
            <a:spLocks/>
          </p:cNvSpPr>
          <p:nvPr/>
        </p:nvSpPr>
        <p:spPr bwMode="auto">
          <a:xfrm>
            <a:off x="548184" y="4975746"/>
            <a:ext cx="9220200" cy="11964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r>
              <a:rPr lang="en-US" kern="0" dirty="0" smtClean="0">
                <a:solidFill>
                  <a:schemeClr val="bg1"/>
                </a:solidFill>
                <a:latin typeface="Arial" panose="020B0604020202020204" pitchFamily="34" charset="0"/>
                <a:cs typeface="Arial" panose="020B0604020202020204" pitchFamily="34" charset="0"/>
              </a:rPr>
              <a:t>Messiah’s sacrifice was </a:t>
            </a:r>
            <a:br>
              <a:rPr lang="en-US" kern="0" dirty="0" smtClean="0">
                <a:solidFill>
                  <a:schemeClr val="bg1"/>
                </a:solidFill>
                <a:latin typeface="Arial" panose="020B0604020202020204" pitchFamily="34" charset="0"/>
                <a:cs typeface="Arial" panose="020B0604020202020204" pitchFamily="34" charset="0"/>
              </a:rPr>
            </a:br>
            <a:r>
              <a:rPr lang="en-US" kern="0" dirty="0" smtClean="0">
                <a:solidFill>
                  <a:srgbClr val="7878DE"/>
                </a:solidFill>
                <a:latin typeface="Arial" panose="020B0604020202020204" pitchFamily="34" charset="0"/>
                <a:cs typeface="Arial" panose="020B0604020202020204" pitchFamily="34" charset="0"/>
              </a:rPr>
              <a:t>complete, for all time</a:t>
            </a:r>
          </a:p>
        </p:txBody>
      </p:sp>
      <p:sp>
        <p:nvSpPr>
          <p:cNvPr id="8" name="Content Placeholder 2"/>
          <p:cNvSpPr txBox="1">
            <a:spLocks/>
          </p:cNvSpPr>
          <p:nvPr/>
        </p:nvSpPr>
        <p:spPr bwMode="auto">
          <a:xfrm>
            <a:off x="533400" y="3886200"/>
            <a:ext cx="92202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r>
              <a:rPr lang="en-US" kern="0" dirty="0" smtClean="0">
                <a:solidFill>
                  <a:schemeClr val="bg1"/>
                </a:solidFill>
                <a:latin typeface="Arial" panose="020B0604020202020204" pitchFamily="34" charset="0"/>
                <a:cs typeface="Arial" panose="020B0604020202020204" pitchFamily="34" charset="0"/>
              </a:rPr>
              <a:t>Holy Spirit + Messiah</a:t>
            </a:r>
          </a:p>
        </p:txBody>
      </p:sp>
    </p:spTree>
    <p:extLst>
      <p:ext uri="{BB962C8B-B14F-4D97-AF65-F5344CB8AC3E}">
        <p14:creationId xmlns:p14="http://schemas.microsoft.com/office/powerpoint/2010/main" val="781571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fade">
                                      <p:cBhvr>
                                        <p:cTn id="17" dur="500"/>
                                        <p:tgtEl>
                                          <p:spTgt spid="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fade">
                                      <p:cBhvr>
                                        <p:cTn id="22" dur="500"/>
                                        <p:tgtEl>
                                          <p:spTgt spid="4">
                                            <p:txEl>
                                              <p:pRg st="0" end="0"/>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7">
                                            <p:txEl>
                                              <p:pRg st="0" end="0"/>
                                            </p:txEl>
                                          </p:spTgt>
                                        </p:tgtEl>
                                        <p:attrNameLst>
                                          <p:attrName>style.visibility</p:attrName>
                                        </p:attrNameLst>
                                      </p:cBhvr>
                                      <p:to>
                                        <p:strVal val="visible"/>
                                      </p:to>
                                    </p:set>
                                    <p:animEffect transition="in" filter="fade">
                                      <p:cBhvr>
                                        <p:cTn id="25"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bwMode="auto">
          <a:xfrm>
            <a:off x="381000" y="533400"/>
            <a:ext cx="92202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FontTx/>
              <a:buNone/>
            </a:pPr>
            <a:r>
              <a:rPr lang="en-US" kern="0" dirty="0" smtClean="0">
                <a:solidFill>
                  <a:srgbClr val="7878DE"/>
                </a:solidFill>
                <a:latin typeface="Arial" panose="020B0604020202020204" pitchFamily="34" charset="0"/>
                <a:cs typeface="Arial" panose="020B0604020202020204" pitchFamily="34" charset="0"/>
              </a:rPr>
              <a:t>Yeshua’s</a:t>
            </a:r>
            <a:r>
              <a:rPr lang="en-US" kern="0" dirty="0" smtClean="0">
                <a:solidFill>
                  <a:schemeClr val="bg1"/>
                </a:solidFill>
                <a:latin typeface="Arial" panose="020B0604020202020204" pitchFamily="34" charset="0"/>
                <a:cs typeface="Arial" panose="020B0604020202020204" pitchFamily="34" charset="0"/>
              </a:rPr>
              <a:t> death &amp; resurrection </a:t>
            </a:r>
            <a:r>
              <a:rPr lang="en-US" kern="0" dirty="0" smtClean="0">
                <a:solidFill>
                  <a:srgbClr val="F89378"/>
                </a:solidFill>
                <a:latin typeface="Arial" panose="020B0604020202020204" pitchFamily="34" charset="0"/>
                <a:cs typeface="Arial" panose="020B0604020202020204" pitchFamily="34" charset="0"/>
              </a:rPr>
              <a:t>initiated </a:t>
            </a:r>
            <a:br>
              <a:rPr lang="en-US" kern="0" dirty="0" smtClean="0">
                <a:solidFill>
                  <a:srgbClr val="F89378"/>
                </a:solidFill>
                <a:latin typeface="Arial" panose="020B0604020202020204" pitchFamily="34" charset="0"/>
                <a:cs typeface="Arial" panose="020B0604020202020204" pitchFamily="34" charset="0"/>
              </a:rPr>
            </a:br>
            <a:r>
              <a:rPr lang="en-US" kern="0" dirty="0" smtClean="0">
                <a:solidFill>
                  <a:schemeClr val="bg1"/>
                </a:solidFill>
                <a:latin typeface="Arial" panose="020B0604020202020204" pitchFamily="34" charset="0"/>
                <a:cs typeface="Arial" panose="020B0604020202020204" pitchFamily="34" charset="0"/>
              </a:rPr>
              <a:t>the new covenant.</a:t>
            </a:r>
          </a:p>
          <a:p>
            <a:pPr marL="0" indent="0">
              <a:buFontTx/>
              <a:buNone/>
            </a:pPr>
            <a:endParaRPr lang="en-US" kern="0" dirty="0" smtClean="0">
              <a:solidFill>
                <a:schemeClr val="bg1"/>
              </a:solidFill>
              <a:latin typeface="Arial" panose="020B0604020202020204" pitchFamily="34" charset="0"/>
              <a:cs typeface="Arial" panose="020B0604020202020204" pitchFamily="34" charset="0"/>
            </a:endParaRPr>
          </a:p>
        </p:txBody>
      </p:sp>
      <p:sp>
        <p:nvSpPr>
          <p:cNvPr id="7" name="Content Placeholder 2"/>
          <p:cNvSpPr txBox="1">
            <a:spLocks/>
          </p:cNvSpPr>
          <p:nvPr/>
        </p:nvSpPr>
        <p:spPr bwMode="auto">
          <a:xfrm>
            <a:off x="367921" y="1752600"/>
            <a:ext cx="9220200" cy="920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FontTx/>
              <a:buNone/>
            </a:pPr>
            <a:r>
              <a:rPr lang="en-US" kern="0" dirty="0" smtClean="0">
                <a:solidFill>
                  <a:srgbClr val="F89378"/>
                </a:solidFill>
                <a:latin typeface="Arial" panose="020B0604020202020204" pitchFamily="34" charset="0"/>
                <a:cs typeface="Arial" panose="020B0604020202020204" pitchFamily="34" charset="0"/>
              </a:rPr>
              <a:t>But is the new covenant fully implemented??</a:t>
            </a:r>
          </a:p>
        </p:txBody>
      </p:sp>
    </p:spTree>
    <p:extLst>
      <p:ext uri="{BB962C8B-B14F-4D97-AF65-F5344CB8AC3E}">
        <p14:creationId xmlns:p14="http://schemas.microsoft.com/office/powerpoint/2010/main" val="3541288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fade">
                                      <p:cBhvr>
                                        <p:cTn id="10"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bwMode="auto">
          <a:xfrm>
            <a:off x="295702" y="381000"/>
            <a:ext cx="8648700" cy="594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FontTx/>
              <a:buNone/>
            </a:pPr>
            <a:r>
              <a:rPr lang="en-US" kern="0" dirty="0">
                <a:solidFill>
                  <a:schemeClr val="bg1">
                    <a:lumMod val="65000"/>
                  </a:schemeClr>
                </a:solidFill>
                <a:latin typeface="Arial" panose="020B0604020202020204" pitchFamily="34" charset="0"/>
                <a:cs typeface="Arial" panose="020B0604020202020204" pitchFamily="34" charset="0"/>
              </a:rPr>
              <a:t>Jeremiah </a:t>
            </a:r>
            <a:r>
              <a:rPr lang="en-US" kern="0" dirty="0" smtClean="0">
                <a:solidFill>
                  <a:schemeClr val="bg1">
                    <a:lumMod val="65000"/>
                  </a:schemeClr>
                </a:solidFill>
                <a:latin typeface="Arial" panose="020B0604020202020204" pitchFamily="34" charset="0"/>
                <a:cs typeface="Arial" panose="020B0604020202020204" pitchFamily="34" charset="0"/>
              </a:rPr>
              <a:t>31:33–34</a:t>
            </a:r>
            <a:br>
              <a:rPr lang="en-US" kern="0" dirty="0" smtClean="0">
                <a:solidFill>
                  <a:schemeClr val="bg1">
                    <a:lumMod val="65000"/>
                  </a:schemeClr>
                </a:solidFill>
                <a:latin typeface="Arial" panose="020B0604020202020204" pitchFamily="34" charset="0"/>
                <a:cs typeface="Arial" panose="020B0604020202020204" pitchFamily="34" charset="0"/>
              </a:rPr>
            </a:br>
            <a:r>
              <a:rPr lang="en-US" kern="0" dirty="0" smtClean="0">
                <a:solidFill>
                  <a:schemeClr val="bg1"/>
                </a:solidFill>
                <a:latin typeface="Arial" panose="020B0604020202020204" pitchFamily="34" charset="0"/>
                <a:cs typeface="Arial" panose="020B0604020202020204" pitchFamily="34" charset="0"/>
              </a:rPr>
              <a:t>For</a:t>
            </a:r>
            <a:r>
              <a:rPr lang="en-US" kern="0" dirty="0" smtClean="0">
                <a:solidFill>
                  <a:srgbClr val="F89378"/>
                </a:solidFill>
                <a:latin typeface="Arial" panose="020B0604020202020204" pitchFamily="34" charset="0"/>
                <a:cs typeface="Arial" panose="020B0604020202020204" pitchFamily="34" charset="0"/>
              </a:rPr>
              <a:t> </a:t>
            </a:r>
            <a:r>
              <a:rPr lang="en-US" kern="0" dirty="0">
                <a:solidFill>
                  <a:srgbClr val="F89378"/>
                </a:solidFill>
                <a:latin typeface="Arial" panose="020B0604020202020204" pitchFamily="34" charset="0"/>
                <a:cs typeface="Arial" panose="020B0604020202020204" pitchFamily="34" charset="0"/>
              </a:rPr>
              <a:t>this is the covenant</a:t>
            </a:r>
            <a:r>
              <a:rPr lang="en-US" kern="0" dirty="0">
                <a:solidFill>
                  <a:schemeClr val="bg1"/>
                </a:solidFill>
                <a:latin typeface="Arial" panose="020B0604020202020204" pitchFamily="34" charset="0"/>
                <a:cs typeface="Arial" panose="020B0604020202020204" pitchFamily="34" charset="0"/>
              </a:rPr>
              <a:t> that I will make with the house of Israel after those days, declares </a:t>
            </a:r>
            <a:r>
              <a:rPr lang="en-US" kern="0" dirty="0" smtClean="0">
                <a:solidFill>
                  <a:schemeClr val="bg1"/>
                </a:solidFill>
                <a:latin typeface="Arial" panose="020B0604020202020204" pitchFamily="34" charset="0"/>
                <a:cs typeface="Arial" panose="020B0604020202020204" pitchFamily="34" charset="0"/>
              </a:rPr>
              <a:t>YHWH: </a:t>
            </a:r>
            <a:r>
              <a:rPr lang="en-US" kern="0" dirty="0">
                <a:solidFill>
                  <a:schemeClr val="bg1"/>
                </a:solidFill>
                <a:latin typeface="Arial" panose="020B0604020202020204" pitchFamily="34" charset="0"/>
                <a:cs typeface="Arial" panose="020B0604020202020204" pitchFamily="34" charset="0"/>
              </a:rPr>
              <a:t>I will put my law </a:t>
            </a:r>
            <a:r>
              <a:rPr lang="en-US" kern="0" dirty="0" smtClean="0">
                <a:solidFill>
                  <a:srgbClr val="7878DE"/>
                </a:solidFill>
                <a:latin typeface="Arial" panose="020B0604020202020204" pitchFamily="34" charset="0"/>
                <a:cs typeface="Arial" panose="020B0604020202020204" pitchFamily="34" charset="0"/>
              </a:rPr>
              <a:t>[Torah]</a:t>
            </a:r>
            <a:r>
              <a:rPr lang="en-US" kern="0" dirty="0" smtClean="0">
                <a:solidFill>
                  <a:srgbClr val="F89378"/>
                </a:solidFill>
                <a:latin typeface="Arial" panose="020B0604020202020204" pitchFamily="34" charset="0"/>
                <a:cs typeface="Arial" panose="020B0604020202020204" pitchFamily="34" charset="0"/>
              </a:rPr>
              <a:t> </a:t>
            </a:r>
            <a:r>
              <a:rPr lang="en-US" kern="0" dirty="0" smtClean="0">
                <a:solidFill>
                  <a:schemeClr val="bg1"/>
                </a:solidFill>
                <a:latin typeface="Arial" panose="020B0604020202020204" pitchFamily="34" charset="0"/>
                <a:cs typeface="Arial" panose="020B0604020202020204" pitchFamily="34" charset="0"/>
              </a:rPr>
              <a:t>within </a:t>
            </a:r>
            <a:r>
              <a:rPr lang="en-US" kern="0" dirty="0">
                <a:solidFill>
                  <a:schemeClr val="bg1"/>
                </a:solidFill>
                <a:latin typeface="Arial" panose="020B0604020202020204" pitchFamily="34" charset="0"/>
                <a:cs typeface="Arial" panose="020B0604020202020204" pitchFamily="34" charset="0"/>
              </a:rPr>
              <a:t>them, and I will write it on their hearts. And I will be their God, and they shall be my people</a:t>
            </a:r>
            <a:r>
              <a:rPr lang="en-US" kern="0" dirty="0" smtClean="0">
                <a:solidFill>
                  <a:schemeClr val="bg1"/>
                </a:solidFill>
                <a:latin typeface="Arial" panose="020B0604020202020204" pitchFamily="34" charset="0"/>
                <a:cs typeface="Arial" panose="020B0604020202020204" pitchFamily="34" charset="0"/>
              </a:rPr>
              <a:t>. </a:t>
            </a:r>
            <a:r>
              <a:rPr lang="en-US" kern="0" dirty="0">
                <a:solidFill>
                  <a:srgbClr val="F89378"/>
                </a:solidFill>
                <a:latin typeface="Arial" panose="020B0604020202020204" pitchFamily="34" charset="0"/>
                <a:cs typeface="Arial" panose="020B0604020202020204" pitchFamily="34" charset="0"/>
              </a:rPr>
              <a:t>And no longer shall each one teach his neighbor </a:t>
            </a:r>
            <a:r>
              <a:rPr lang="en-US" kern="0" dirty="0">
                <a:solidFill>
                  <a:schemeClr val="bg1"/>
                </a:solidFill>
                <a:latin typeface="Arial" panose="020B0604020202020204" pitchFamily="34" charset="0"/>
                <a:cs typeface="Arial" panose="020B0604020202020204" pitchFamily="34" charset="0"/>
              </a:rPr>
              <a:t>and each his brother, saying, </a:t>
            </a:r>
            <a:r>
              <a:rPr lang="en-US" kern="0" dirty="0" smtClean="0">
                <a:solidFill>
                  <a:schemeClr val="bg1"/>
                </a:solidFill>
                <a:latin typeface="Arial" panose="020B0604020202020204" pitchFamily="34" charset="0"/>
                <a:cs typeface="Arial" panose="020B0604020202020204" pitchFamily="34" charset="0"/>
              </a:rPr>
              <a:t>“Know YHWH,” for </a:t>
            </a:r>
            <a:r>
              <a:rPr lang="en-US" kern="0" dirty="0">
                <a:solidFill>
                  <a:srgbClr val="F89378"/>
                </a:solidFill>
                <a:latin typeface="Arial" panose="020B0604020202020204" pitchFamily="34" charset="0"/>
                <a:cs typeface="Arial" panose="020B0604020202020204" pitchFamily="34" charset="0"/>
              </a:rPr>
              <a:t>they shall all know me</a:t>
            </a:r>
            <a:r>
              <a:rPr lang="en-US" kern="0" dirty="0">
                <a:solidFill>
                  <a:schemeClr val="bg1"/>
                </a:solidFill>
                <a:latin typeface="Arial" panose="020B0604020202020204" pitchFamily="34" charset="0"/>
                <a:cs typeface="Arial" panose="020B0604020202020204" pitchFamily="34" charset="0"/>
              </a:rPr>
              <a:t>, from the least of them to the greatest, declares </a:t>
            </a:r>
            <a:r>
              <a:rPr lang="en-US" kern="0" dirty="0" smtClean="0">
                <a:solidFill>
                  <a:schemeClr val="bg1"/>
                </a:solidFill>
                <a:latin typeface="Arial" panose="020B0604020202020204" pitchFamily="34" charset="0"/>
                <a:cs typeface="Arial" panose="020B0604020202020204" pitchFamily="34" charset="0"/>
              </a:rPr>
              <a:t>YHWH. </a:t>
            </a:r>
            <a:r>
              <a:rPr lang="en-US" kern="0" dirty="0">
                <a:solidFill>
                  <a:schemeClr val="bg1"/>
                </a:solidFill>
                <a:latin typeface="Arial" panose="020B0604020202020204" pitchFamily="34" charset="0"/>
                <a:cs typeface="Arial" panose="020B0604020202020204" pitchFamily="34" charset="0"/>
              </a:rPr>
              <a:t>For I will forgive their iniquity, and I will remember their sin no more</a:t>
            </a:r>
            <a:r>
              <a:rPr lang="en-US" kern="0" dirty="0" smtClean="0">
                <a:solidFill>
                  <a:schemeClr val="bg1"/>
                </a:solidFill>
                <a:latin typeface="Arial" panose="020B0604020202020204" pitchFamily="34" charset="0"/>
                <a:cs typeface="Arial" panose="020B0604020202020204" pitchFamily="34" charset="0"/>
              </a:rPr>
              <a:t>.</a:t>
            </a:r>
            <a:endParaRPr lang="en-US" kern="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04667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bwMode="auto">
          <a:xfrm>
            <a:off x="290015" y="381000"/>
            <a:ext cx="8648700" cy="594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FontTx/>
              <a:buNone/>
            </a:pPr>
            <a:r>
              <a:rPr lang="en-US" kern="0" dirty="0">
                <a:solidFill>
                  <a:schemeClr val="bg1">
                    <a:lumMod val="65000"/>
                  </a:schemeClr>
                </a:solidFill>
                <a:latin typeface="Arial" panose="020B0604020202020204" pitchFamily="34" charset="0"/>
                <a:cs typeface="Arial" panose="020B0604020202020204" pitchFamily="34" charset="0"/>
              </a:rPr>
              <a:t>Ezekiel </a:t>
            </a:r>
            <a:r>
              <a:rPr lang="en-US" kern="0" dirty="0" smtClean="0">
                <a:solidFill>
                  <a:schemeClr val="bg1">
                    <a:lumMod val="65000"/>
                  </a:schemeClr>
                </a:solidFill>
                <a:latin typeface="Arial" panose="020B0604020202020204" pitchFamily="34" charset="0"/>
                <a:cs typeface="Arial" panose="020B0604020202020204" pitchFamily="34" charset="0"/>
              </a:rPr>
              <a:t>36:24–26 </a:t>
            </a:r>
            <a:endParaRPr lang="en-US" kern="0" dirty="0">
              <a:solidFill>
                <a:schemeClr val="bg1">
                  <a:lumMod val="65000"/>
                </a:schemeClr>
              </a:solidFill>
              <a:latin typeface="Arial" panose="020B0604020202020204" pitchFamily="34" charset="0"/>
              <a:cs typeface="Arial" panose="020B0604020202020204" pitchFamily="34" charset="0"/>
            </a:endParaRPr>
          </a:p>
          <a:p>
            <a:pPr marL="0" indent="0">
              <a:buFontTx/>
              <a:buNone/>
            </a:pPr>
            <a:r>
              <a:rPr lang="en-US" kern="0" dirty="0" smtClean="0">
                <a:solidFill>
                  <a:schemeClr val="bg1"/>
                </a:solidFill>
                <a:latin typeface="Arial" panose="020B0604020202020204" pitchFamily="34" charset="0"/>
                <a:cs typeface="Arial" panose="020B0604020202020204" pitchFamily="34" charset="0"/>
              </a:rPr>
              <a:t>I </a:t>
            </a:r>
            <a:r>
              <a:rPr lang="en-US" kern="0" dirty="0">
                <a:solidFill>
                  <a:schemeClr val="bg1"/>
                </a:solidFill>
                <a:latin typeface="Arial" panose="020B0604020202020204" pitchFamily="34" charset="0"/>
                <a:cs typeface="Arial" panose="020B0604020202020204" pitchFamily="34" charset="0"/>
              </a:rPr>
              <a:t>will take you from the nations and </a:t>
            </a:r>
            <a:r>
              <a:rPr lang="en-US" kern="0" dirty="0">
                <a:solidFill>
                  <a:srgbClr val="F89378"/>
                </a:solidFill>
                <a:latin typeface="Arial" panose="020B0604020202020204" pitchFamily="34" charset="0"/>
                <a:cs typeface="Arial" panose="020B0604020202020204" pitchFamily="34" charset="0"/>
              </a:rPr>
              <a:t>gather you from all the countries and bring you into your own land.</a:t>
            </a:r>
            <a:r>
              <a:rPr lang="en-US" kern="0" dirty="0">
                <a:solidFill>
                  <a:schemeClr val="bg1"/>
                </a:solidFill>
                <a:latin typeface="Arial" panose="020B0604020202020204" pitchFamily="34" charset="0"/>
                <a:cs typeface="Arial" panose="020B0604020202020204" pitchFamily="34" charset="0"/>
              </a:rPr>
              <a:t> </a:t>
            </a:r>
            <a:r>
              <a:rPr lang="en-US" kern="0" dirty="0" smtClean="0">
                <a:solidFill>
                  <a:schemeClr val="bg1"/>
                </a:solidFill>
                <a:latin typeface="Arial" panose="020B0604020202020204" pitchFamily="34" charset="0"/>
                <a:cs typeface="Arial" panose="020B0604020202020204" pitchFamily="34" charset="0"/>
              </a:rPr>
              <a:t> </a:t>
            </a:r>
            <a:r>
              <a:rPr lang="en-US" kern="0" dirty="0">
                <a:solidFill>
                  <a:schemeClr val="bg1"/>
                </a:solidFill>
                <a:latin typeface="Arial" panose="020B0604020202020204" pitchFamily="34" charset="0"/>
                <a:cs typeface="Arial" panose="020B0604020202020204" pitchFamily="34" charset="0"/>
              </a:rPr>
              <a:t>I will sprinkle clean water on you, and you shall be clean from all your </a:t>
            </a:r>
            <a:r>
              <a:rPr lang="en-US" kern="0" dirty="0" err="1">
                <a:solidFill>
                  <a:schemeClr val="bg1"/>
                </a:solidFill>
                <a:latin typeface="Arial" panose="020B0604020202020204" pitchFamily="34" charset="0"/>
                <a:cs typeface="Arial" panose="020B0604020202020204" pitchFamily="34" charset="0"/>
              </a:rPr>
              <a:t>uncleannesses</a:t>
            </a:r>
            <a:r>
              <a:rPr lang="en-US" kern="0" dirty="0">
                <a:solidFill>
                  <a:schemeClr val="bg1"/>
                </a:solidFill>
                <a:latin typeface="Arial" panose="020B0604020202020204" pitchFamily="34" charset="0"/>
                <a:cs typeface="Arial" panose="020B0604020202020204" pitchFamily="34" charset="0"/>
              </a:rPr>
              <a:t>, and from all your idols I will cleanse you. </a:t>
            </a:r>
            <a:r>
              <a:rPr lang="en-US" kern="0" dirty="0" smtClean="0">
                <a:solidFill>
                  <a:schemeClr val="bg1"/>
                </a:solidFill>
                <a:latin typeface="Arial" panose="020B0604020202020204" pitchFamily="34" charset="0"/>
                <a:cs typeface="Arial" panose="020B0604020202020204" pitchFamily="34" charset="0"/>
              </a:rPr>
              <a:t>And </a:t>
            </a:r>
            <a:r>
              <a:rPr lang="en-US" kern="0" dirty="0">
                <a:solidFill>
                  <a:schemeClr val="bg1"/>
                </a:solidFill>
                <a:latin typeface="Arial" panose="020B0604020202020204" pitchFamily="34" charset="0"/>
                <a:cs typeface="Arial" panose="020B0604020202020204" pitchFamily="34" charset="0"/>
              </a:rPr>
              <a:t>I will give you a new heart, and a new spirit I will put within you. And I will remove the heart of stone from your flesh and give you a heart of flesh. </a:t>
            </a:r>
          </a:p>
        </p:txBody>
      </p:sp>
    </p:spTree>
    <p:extLst>
      <p:ext uri="{BB962C8B-B14F-4D97-AF65-F5344CB8AC3E}">
        <p14:creationId xmlns:p14="http://schemas.microsoft.com/office/powerpoint/2010/main" val="2535568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bwMode="auto">
          <a:xfrm>
            <a:off x="381000" y="533400"/>
            <a:ext cx="92202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FontTx/>
              <a:buNone/>
            </a:pPr>
            <a:r>
              <a:rPr lang="en-US" kern="0" dirty="0" smtClean="0">
                <a:solidFill>
                  <a:srgbClr val="7878DE"/>
                </a:solidFill>
                <a:latin typeface="Arial" panose="020B0604020202020204" pitchFamily="34" charset="0"/>
                <a:cs typeface="Arial" panose="020B0604020202020204" pitchFamily="34" charset="0"/>
              </a:rPr>
              <a:t>Yeshua’s</a:t>
            </a:r>
            <a:r>
              <a:rPr lang="en-US" kern="0" dirty="0" smtClean="0">
                <a:solidFill>
                  <a:schemeClr val="bg1"/>
                </a:solidFill>
                <a:latin typeface="Arial" panose="020B0604020202020204" pitchFamily="34" charset="0"/>
                <a:cs typeface="Arial" panose="020B0604020202020204" pitchFamily="34" charset="0"/>
              </a:rPr>
              <a:t> death &amp; resurrection </a:t>
            </a:r>
            <a:r>
              <a:rPr lang="en-US" kern="0" dirty="0" smtClean="0">
                <a:solidFill>
                  <a:srgbClr val="F89378"/>
                </a:solidFill>
                <a:latin typeface="Arial" panose="020B0604020202020204" pitchFamily="34" charset="0"/>
                <a:cs typeface="Arial" panose="020B0604020202020204" pitchFamily="34" charset="0"/>
              </a:rPr>
              <a:t>initiated </a:t>
            </a:r>
            <a:br>
              <a:rPr lang="en-US" kern="0" dirty="0" smtClean="0">
                <a:solidFill>
                  <a:srgbClr val="F89378"/>
                </a:solidFill>
                <a:latin typeface="Arial" panose="020B0604020202020204" pitchFamily="34" charset="0"/>
                <a:cs typeface="Arial" panose="020B0604020202020204" pitchFamily="34" charset="0"/>
              </a:rPr>
            </a:br>
            <a:r>
              <a:rPr lang="en-US" kern="0" dirty="0" smtClean="0">
                <a:solidFill>
                  <a:schemeClr val="bg1"/>
                </a:solidFill>
                <a:latin typeface="Arial" panose="020B0604020202020204" pitchFamily="34" charset="0"/>
                <a:cs typeface="Arial" panose="020B0604020202020204" pitchFamily="34" charset="0"/>
              </a:rPr>
              <a:t>the new covenant.</a:t>
            </a:r>
          </a:p>
          <a:p>
            <a:pPr marL="0" indent="0">
              <a:buFontTx/>
              <a:buNone/>
            </a:pPr>
            <a:endParaRPr lang="en-US" kern="0" dirty="0" smtClean="0">
              <a:solidFill>
                <a:schemeClr val="bg1"/>
              </a:solidFill>
              <a:latin typeface="Arial" panose="020B0604020202020204" pitchFamily="34" charset="0"/>
              <a:cs typeface="Arial" panose="020B0604020202020204" pitchFamily="34" charset="0"/>
            </a:endParaRPr>
          </a:p>
        </p:txBody>
      </p:sp>
      <p:sp>
        <p:nvSpPr>
          <p:cNvPr id="7" name="Content Placeholder 2"/>
          <p:cNvSpPr txBox="1">
            <a:spLocks/>
          </p:cNvSpPr>
          <p:nvPr/>
        </p:nvSpPr>
        <p:spPr bwMode="auto">
          <a:xfrm>
            <a:off x="367921" y="1752600"/>
            <a:ext cx="9220200" cy="920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FontTx/>
              <a:buNone/>
            </a:pPr>
            <a:r>
              <a:rPr lang="en-US" kern="0" dirty="0" smtClean="0">
                <a:solidFill>
                  <a:srgbClr val="F89378"/>
                </a:solidFill>
                <a:latin typeface="Arial" panose="020B0604020202020204" pitchFamily="34" charset="0"/>
                <a:cs typeface="Arial" panose="020B0604020202020204" pitchFamily="34" charset="0"/>
              </a:rPr>
              <a:t>But is the new covenant fully implemented??</a:t>
            </a:r>
          </a:p>
        </p:txBody>
      </p:sp>
      <p:sp>
        <p:nvSpPr>
          <p:cNvPr id="8" name="Content Placeholder 2"/>
          <p:cNvSpPr txBox="1">
            <a:spLocks/>
          </p:cNvSpPr>
          <p:nvPr/>
        </p:nvSpPr>
        <p:spPr bwMode="auto">
          <a:xfrm>
            <a:off x="706840" y="2516062"/>
            <a:ext cx="9220200" cy="7993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r>
              <a:rPr lang="en-US" kern="0" dirty="0" smtClean="0">
                <a:solidFill>
                  <a:schemeClr val="bg1"/>
                </a:solidFill>
                <a:latin typeface="Arial" panose="020B0604020202020204" pitchFamily="34" charset="0"/>
                <a:cs typeface="Arial" panose="020B0604020202020204" pitchFamily="34" charset="0"/>
              </a:rPr>
              <a:t>Is there still need to teach one another?</a:t>
            </a:r>
          </a:p>
        </p:txBody>
      </p:sp>
      <p:sp>
        <p:nvSpPr>
          <p:cNvPr id="9" name="Content Placeholder 2"/>
          <p:cNvSpPr txBox="1">
            <a:spLocks/>
          </p:cNvSpPr>
          <p:nvPr/>
        </p:nvSpPr>
        <p:spPr bwMode="auto">
          <a:xfrm>
            <a:off x="706840" y="3200400"/>
            <a:ext cx="9220200" cy="920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r>
              <a:rPr lang="en-US" kern="0" dirty="0" smtClean="0">
                <a:solidFill>
                  <a:schemeClr val="bg1"/>
                </a:solidFill>
                <a:latin typeface="Arial" panose="020B0604020202020204" pitchFamily="34" charset="0"/>
                <a:cs typeface="Arial" panose="020B0604020202020204" pitchFamily="34" charset="0"/>
              </a:rPr>
              <a:t>Do ALL know YHWH?</a:t>
            </a:r>
          </a:p>
        </p:txBody>
      </p:sp>
      <p:sp>
        <p:nvSpPr>
          <p:cNvPr id="10" name="Content Placeholder 2"/>
          <p:cNvSpPr txBox="1">
            <a:spLocks/>
          </p:cNvSpPr>
          <p:nvPr/>
        </p:nvSpPr>
        <p:spPr bwMode="auto">
          <a:xfrm>
            <a:off x="762000" y="4005618"/>
            <a:ext cx="9220200" cy="920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r>
              <a:rPr lang="en-US" kern="0" dirty="0" smtClean="0">
                <a:solidFill>
                  <a:schemeClr val="bg1"/>
                </a:solidFill>
                <a:latin typeface="Arial" panose="020B0604020202020204" pitchFamily="34" charset="0"/>
                <a:cs typeface="Arial" panose="020B0604020202020204" pitchFamily="34" charset="0"/>
              </a:rPr>
              <a:t>Are His people all </a:t>
            </a:r>
            <a:r>
              <a:rPr lang="en-US" kern="0" dirty="0" err="1" smtClean="0">
                <a:solidFill>
                  <a:schemeClr val="bg1"/>
                </a:solidFill>
                <a:latin typeface="Arial" panose="020B0604020202020204" pitchFamily="34" charset="0"/>
                <a:cs typeface="Arial" panose="020B0604020202020204" pitchFamily="34" charset="0"/>
              </a:rPr>
              <a:t>regathered</a:t>
            </a:r>
            <a:r>
              <a:rPr lang="en-US" kern="0" dirty="0" smtClean="0">
                <a:solidFill>
                  <a:schemeClr val="bg1"/>
                </a:solidFill>
                <a:latin typeface="Arial" panose="020B0604020202020204" pitchFamily="34" charset="0"/>
                <a:cs typeface="Arial" panose="020B0604020202020204" pitchFamily="34" charset="0"/>
              </a:rPr>
              <a:t> to Israel?</a:t>
            </a:r>
          </a:p>
        </p:txBody>
      </p:sp>
    </p:spTree>
    <p:extLst>
      <p:ext uri="{BB962C8B-B14F-4D97-AF65-F5344CB8AC3E}">
        <p14:creationId xmlns:p14="http://schemas.microsoft.com/office/powerpoint/2010/main" val="919033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fade">
                                      <p:cBhvr>
                                        <p:cTn id="10" dur="500"/>
                                        <p:tgtEl>
                                          <p:spTgt spid="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Effect transition="in" filter="fade">
                                      <p:cBhvr>
                                        <p:cTn id="15" dur="500"/>
                                        <p:tgtEl>
                                          <p:spTgt spid="8">
                                            <p:txEl>
                                              <p:pRg st="0" end="0"/>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9">
                                            <p:txEl>
                                              <p:pRg st="0" end="0"/>
                                            </p:txEl>
                                          </p:spTgt>
                                        </p:tgtEl>
                                        <p:attrNameLst>
                                          <p:attrName>style.visibility</p:attrName>
                                        </p:attrNameLst>
                                      </p:cBhvr>
                                      <p:to>
                                        <p:strVal val="visible"/>
                                      </p:to>
                                    </p:set>
                                    <p:animEffect transition="in" filter="fade">
                                      <p:cBhvr>
                                        <p:cTn id="18" dur="500"/>
                                        <p:tgtEl>
                                          <p:spTgt spid="9">
                                            <p:txEl>
                                              <p:pRg st="0" end="0"/>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10">
                                            <p:txEl>
                                              <p:pRg st="0" end="0"/>
                                            </p:txEl>
                                          </p:spTgt>
                                        </p:tgtEl>
                                        <p:attrNameLst>
                                          <p:attrName>style.visibility</p:attrName>
                                        </p:attrNameLst>
                                      </p:cBhvr>
                                      <p:to>
                                        <p:strVal val="visible"/>
                                      </p:to>
                                    </p:set>
                                    <p:animEffect transition="in" filter="fade">
                                      <p:cBhvr>
                                        <p:cTn id="21"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609600"/>
            <a:ext cx="8505826" cy="3962400"/>
          </a:xfrm>
        </p:spPr>
        <p:txBody>
          <a:bodyPr/>
          <a:lstStyle/>
          <a:p>
            <a:pPr marL="0" indent="0">
              <a:buNone/>
            </a:pPr>
            <a:r>
              <a:rPr lang="en-US" dirty="0" smtClean="0">
                <a:solidFill>
                  <a:srgbClr val="F89378"/>
                </a:solidFill>
                <a:latin typeface="Arial" panose="020B0604020202020204" pitchFamily="34" charset="0"/>
                <a:cs typeface="Arial" panose="020B0604020202020204" pitchFamily="34" charset="0"/>
              </a:rPr>
              <a:t>God’s covenant with Abraham: </a:t>
            </a:r>
          </a:p>
          <a:p>
            <a:r>
              <a:rPr lang="en-US" dirty="0" smtClean="0">
                <a:solidFill>
                  <a:schemeClr val="bg1"/>
                </a:solidFill>
                <a:latin typeface="Arial" panose="020B0604020202020204" pitchFamily="34" charset="0"/>
                <a:cs typeface="Arial" panose="020B0604020202020204" pitchFamily="34" charset="0"/>
              </a:rPr>
              <a:t>Not a one-time event</a:t>
            </a:r>
          </a:p>
          <a:p>
            <a:r>
              <a:rPr lang="en-US" dirty="0" smtClean="0">
                <a:solidFill>
                  <a:srgbClr val="7878DE"/>
                </a:solidFill>
                <a:latin typeface="Arial" panose="020B0604020202020204" pitchFamily="34" charset="0"/>
                <a:cs typeface="Arial" panose="020B0604020202020204" pitchFamily="34" charset="0"/>
              </a:rPr>
              <a:t>A series of promises</a:t>
            </a:r>
          </a:p>
          <a:p>
            <a:r>
              <a:rPr lang="en-US" dirty="0" smtClean="0">
                <a:solidFill>
                  <a:schemeClr val="bg1"/>
                </a:solidFill>
                <a:latin typeface="Arial" panose="020B0604020202020204" pitchFamily="34" charset="0"/>
                <a:cs typeface="Arial" panose="020B0604020202020204" pitchFamily="34" charset="0"/>
              </a:rPr>
              <a:t>Made over many years</a:t>
            </a:r>
          </a:p>
          <a:p>
            <a:r>
              <a:rPr lang="en-US" dirty="0" smtClean="0">
                <a:solidFill>
                  <a:srgbClr val="7878DE"/>
                </a:solidFill>
                <a:latin typeface="Arial" panose="020B0604020202020204" pitchFamily="34" charset="0"/>
                <a:cs typeface="Arial" panose="020B0604020202020204" pitchFamily="34" charset="0"/>
              </a:rPr>
              <a:t>With increasing definition</a:t>
            </a:r>
          </a:p>
          <a:p>
            <a:r>
              <a:rPr lang="en-US" dirty="0" smtClean="0">
                <a:solidFill>
                  <a:schemeClr val="bg1"/>
                </a:solidFill>
                <a:latin typeface="Arial" panose="020B0604020202020204" pitchFamily="34" charset="0"/>
                <a:cs typeface="Arial" panose="020B0604020202020204" pitchFamily="34" charset="0"/>
              </a:rPr>
              <a:t>To Abraham &amp; his offspring</a:t>
            </a:r>
          </a:p>
          <a:p>
            <a:pPr marL="0" indent="0">
              <a:buNone/>
            </a:pPr>
            <a:endParaRPr lang="en-US"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63363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bwMode="auto">
          <a:xfrm>
            <a:off x="685800" y="2209800"/>
            <a:ext cx="7162800" cy="26607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FontTx/>
              <a:buNone/>
            </a:pPr>
            <a:r>
              <a:rPr lang="en-US" kern="0" dirty="0" smtClean="0">
                <a:solidFill>
                  <a:schemeClr val="bg1">
                    <a:lumMod val="65000"/>
                  </a:schemeClr>
                </a:solidFill>
                <a:latin typeface="Arial" panose="020B0604020202020204" pitchFamily="34" charset="0"/>
                <a:cs typeface="Arial" panose="020B0604020202020204" pitchFamily="34" charset="0"/>
              </a:rPr>
              <a:t>Hebrews </a:t>
            </a:r>
            <a:r>
              <a:rPr lang="en-US" kern="0" dirty="0" smtClean="0">
                <a:solidFill>
                  <a:schemeClr val="bg1">
                    <a:lumMod val="65000"/>
                  </a:schemeClr>
                </a:solidFill>
                <a:latin typeface="Arial" panose="020B0604020202020204" pitchFamily="34" charset="0"/>
                <a:cs typeface="Arial" panose="020B0604020202020204" pitchFamily="34" charset="0"/>
              </a:rPr>
              <a:t>8:13</a:t>
            </a:r>
            <a:r>
              <a:rPr lang="en-US" kern="0" dirty="0">
                <a:solidFill>
                  <a:schemeClr val="bg1">
                    <a:lumMod val="65000"/>
                  </a:schemeClr>
                </a:solidFill>
                <a:latin typeface="Arial" panose="020B0604020202020204" pitchFamily="34" charset="0"/>
                <a:cs typeface="Arial" panose="020B0604020202020204" pitchFamily="34" charset="0"/>
              </a:rPr>
              <a:t/>
            </a:r>
            <a:br>
              <a:rPr lang="en-US" kern="0" dirty="0">
                <a:solidFill>
                  <a:schemeClr val="bg1">
                    <a:lumMod val="65000"/>
                  </a:schemeClr>
                </a:solidFill>
                <a:latin typeface="Arial" panose="020B0604020202020204" pitchFamily="34" charset="0"/>
                <a:cs typeface="Arial" panose="020B0604020202020204" pitchFamily="34" charset="0"/>
              </a:rPr>
            </a:br>
            <a:r>
              <a:rPr lang="en-US" kern="0" dirty="0" smtClean="0">
                <a:solidFill>
                  <a:schemeClr val="bg1"/>
                </a:solidFill>
                <a:latin typeface="Arial" panose="020B0604020202020204" pitchFamily="34" charset="0"/>
                <a:cs typeface="Arial" panose="020B0604020202020204" pitchFamily="34" charset="0"/>
              </a:rPr>
              <a:t>In </a:t>
            </a:r>
            <a:r>
              <a:rPr lang="en-US" kern="0" dirty="0">
                <a:solidFill>
                  <a:schemeClr val="bg1"/>
                </a:solidFill>
                <a:latin typeface="Arial" panose="020B0604020202020204" pitchFamily="34" charset="0"/>
                <a:cs typeface="Arial" panose="020B0604020202020204" pitchFamily="34" charset="0"/>
              </a:rPr>
              <a:t>speaking of a new covenant, he makes the first one obsolete. And </a:t>
            </a:r>
            <a:r>
              <a:rPr lang="en-US" kern="0" dirty="0">
                <a:solidFill>
                  <a:srgbClr val="F89378"/>
                </a:solidFill>
                <a:latin typeface="Arial" panose="020B0604020202020204" pitchFamily="34" charset="0"/>
                <a:cs typeface="Arial" panose="020B0604020202020204" pitchFamily="34" charset="0"/>
              </a:rPr>
              <a:t>what is becoming obsolete and growing old is ready to vanish away.</a:t>
            </a:r>
          </a:p>
        </p:txBody>
      </p:sp>
      <p:sp>
        <p:nvSpPr>
          <p:cNvPr id="6" name="Content Placeholder 2"/>
          <p:cNvSpPr>
            <a:spLocks noGrp="1"/>
          </p:cNvSpPr>
          <p:nvPr>
            <p:ph idx="1"/>
          </p:nvPr>
        </p:nvSpPr>
        <p:spPr>
          <a:xfrm>
            <a:off x="685800" y="381000"/>
            <a:ext cx="7543800" cy="1447800"/>
          </a:xfrm>
        </p:spPr>
        <p:txBody>
          <a:bodyPr/>
          <a:lstStyle/>
          <a:p>
            <a:pPr marL="0" indent="0">
              <a:buNone/>
            </a:pPr>
            <a:r>
              <a:rPr lang="en-US" dirty="0" smtClean="0">
                <a:solidFill>
                  <a:schemeClr val="bg1"/>
                </a:solidFill>
                <a:latin typeface="Arial" panose="020B0604020202020204" pitchFamily="34" charset="0"/>
                <a:cs typeface="Arial" panose="020B0604020202020204" pitchFamily="34" charset="0"/>
              </a:rPr>
              <a:t>That is why Hebrews seems to refer to the implementation of the New Covenant </a:t>
            </a:r>
            <a:r>
              <a:rPr lang="en-US" dirty="0" smtClean="0">
                <a:solidFill>
                  <a:srgbClr val="F89378"/>
                </a:solidFill>
                <a:latin typeface="Arial" panose="020B0604020202020204" pitchFamily="34" charset="0"/>
                <a:cs typeface="Arial" panose="020B0604020202020204" pitchFamily="34" charset="0"/>
              </a:rPr>
              <a:t>as a process.</a:t>
            </a:r>
          </a:p>
        </p:txBody>
      </p:sp>
    </p:spTree>
    <p:extLst>
      <p:ext uri="{BB962C8B-B14F-4D97-AF65-F5344CB8AC3E}">
        <p14:creationId xmlns:p14="http://schemas.microsoft.com/office/powerpoint/2010/main" val="3309188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bwMode="auto">
          <a:xfrm>
            <a:off x="762000" y="914400"/>
            <a:ext cx="8077200"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FontTx/>
              <a:buNone/>
            </a:pPr>
            <a:r>
              <a:rPr lang="en-US" kern="0" dirty="0">
                <a:solidFill>
                  <a:schemeClr val="bg1">
                    <a:lumMod val="65000"/>
                  </a:schemeClr>
                </a:solidFill>
                <a:latin typeface="Arial" panose="020B0604020202020204" pitchFamily="34" charset="0"/>
                <a:cs typeface="Arial" panose="020B0604020202020204" pitchFamily="34" charset="0"/>
              </a:rPr>
              <a:t>Acts 2:2–4 </a:t>
            </a:r>
            <a:r>
              <a:rPr lang="en-US" kern="0" dirty="0" smtClean="0">
                <a:solidFill>
                  <a:schemeClr val="bg1">
                    <a:lumMod val="65000"/>
                  </a:schemeClr>
                </a:solidFill>
                <a:latin typeface="Arial" panose="020B0604020202020204" pitchFamily="34" charset="0"/>
                <a:cs typeface="Arial" panose="020B0604020202020204" pitchFamily="34" charset="0"/>
              </a:rPr>
              <a:t/>
            </a:r>
            <a:br>
              <a:rPr lang="en-US" kern="0" dirty="0" smtClean="0">
                <a:solidFill>
                  <a:schemeClr val="bg1">
                    <a:lumMod val="65000"/>
                  </a:schemeClr>
                </a:solidFill>
                <a:latin typeface="Arial" panose="020B0604020202020204" pitchFamily="34" charset="0"/>
                <a:cs typeface="Arial" panose="020B0604020202020204" pitchFamily="34" charset="0"/>
              </a:rPr>
            </a:br>
            <a:r>
              <a:rPr lang="en-US" kern="0" dirty="0" smtClean="0">
                <a:solidFill>
                  <a:schemeClr val="bg1"/>
                </a:solidFill>
                <a:latin typeface="Arial" panose="020B0604020202020204" pitchFamily="34" charset="0"/>
                <a:cs typeface="Arial" panose="020B0604020202020204" pitchFamily="34" charset="0"/>
              </a:rPr>
              <a:t>And </a:t>
            </a:r>
            <a:r>
              <a:rPr lang="en-US" kern="0" dirty="0">
                <a:solidFill>
                  <a:schemeClr val="bg1"/>
                </a:solidFill>
                <a:latin typeface="Arial" panose="020B0604020202020204" pitchFamily="34" charset="0"/>
                <a:cs typeface="Arial" panose="020B0604020202020204" pitchFamily="34" charset="0"/>
              </a:rPr>
              <a:t>suddenly there came from heaven a sound like a mighty rushing wind, and it filled the entire house where they were sitting. </a:t>
            </a:r>
            <a:r>
              <a:rPr lang="en-US" kern="0" dirty="0" smtClean="0">
                <a:solidFill>
                  <a:schemeClr val="bg1"/>
                </a:solidFill>
                <a:latin typeface="Arial" panose="020B0604020202020204" pitchFamily="34" charset="0"/>
                <a:cs typeface="Arial" panose="020B0604020202020204" pitchFamily="34" charset="0"/>
              </a:rPr>
              <a:t> </a:t>
            </a:r>
            <a:r>
              <a:rPr lang="en-US" kern="0" dirty="0">
                <a:solidFill>
                  <a:schemeClr val="bg1"/>
                </a:solidFill>
                <a:latin typeface="Arial" panose="020B0604020202020204" pitchFamily="34" charset="0"/>
                <a:cs typeface="Arial" panose="020B0604020202020204" pitchFamily="34" charset="0"/>
              </a:rPr>
              <a:t>And divided tongues as of fire appeared to them and rested on each one of them. </a:t>
            </a:r>
            <a:r>
              <a:rPr lang="en-US" kern="0" dirty="0" smtClean="0">
                <a:solidFill>
                  <a:schemeClr val="bg1"/>
                </a:solidFill>
                <a:latin typeface="Arial" panose="020B0604020202020204" pitchFamily="34" charset="0"/>
                <a:cs typeface="Arial" panose="020B0604020202020204" pitchFamily="34" charset="0"/>
              </a:rPr>
              <a:t> </a:t>
            </a:r>
            <a:r>
              <a:rPr lang="en-US" kern="0" dirty="0">
                <a:solidFill>
                  <a:srgbClr val="F89378"/>
                </a:solidFill>
                <a:latin typeface="Arial" panose="020B0604020202020204" pitchFamily="34" charset="0"/>
                <a:cs typeface="Arial" panose="020B0604020202020204" pitchFamily="34" charset="0"/>
              </a:rPr>
              <a:t>And they were all filled with the Holy Spirit </a:t>
            </a:r>
            <a:r>
              <a:rPr lang="en-US" kern="0" dirty="0">
                <a:solidFill>
                  <a:schemeClr val="bg1"/>
                </a:solidFill>
                <a:latin typeface="Arial" panose="020B0604020202020204" pitchFamily="34" charset="0"/>
                <a:cs typeface="Arial" panose="020B0604020202020204" pitchFamily="34" charset="0"/>
              </a:rPr>
              <a:t>and began to speak in </a:t>
            </a:r>
            <a:r>
              <a:rPr lang="en-US" kern="0" dirty="0" smtClean="0">
                <a:solidFill>
                  <a:schemeClr val="bg1"/>
                </a:solidFill>
                <a:latin typeface="Arial" panose="020B0604020202020204" pitchFamily="34" charset="0"/>
                <a:cs typeface="Arial" panose="020B0604020202020204" pitchFamily="34" charset="0"/>
              </a:rPr>
              <a:t/>
            </a:r>
            <a:br>
              <a:rPr lang="en-US" kern="0" dirty="0" smtClean="0">
                <a:solidFill>
                  <a:schemeClr val="bg1"/>
                </a:solidFill>
                <a:latin typeface="Arial" panose="020B0604020202020204" pitchFamily="34" charset="0"/>
                <a:cs typeface="Arial" panose="020B0604020202020204" pitchFamily="34" charset="0"/>
              </a:rPr>
            </a:br>
            <a:r>
              <a:rPr lang="en-US" kern="0" dirty="0" smtClean="0">
                <a:solidFill>
                  <a:schemeClr val="bg1"/>
                </a:solidFill>
                <a:latin typeface="Arial" panose="020B0604020202020204" pitchFamily="34" charset="0"/>
                <a:cs typeface="Arial" panose="020B0604020202020204" pitchFamily="34" charset="0"/>
              </a:rPr>
              <a:t>other </a:t>
            </a:r>
            <a:r>
              <a:rPr lang="en-US" kern="0" dirty="0">
                <a:solidFill>
                  <a:schemeClr val="bg1"/>
                </a:solidFill>
                <a:latin typeface="Arial" panose="020B0604020202020204" pitchFamily="34" charset="0"/>
                <a:cs typeface="Arial" panose="020B0604020202020204" pitchFamily="34" charset="0"/>
              </a:rPr>
              <a:t>tongues as the </a:t>
            </a:r>
            <a:r>
              <a:rPr lang="en-US" kern="0" dirty="0" smtClean="0">
                <a:solidFill>
                  <a:schemeClr val="bg1"/>
                </a:solidFill>
                <a:latin typeface="Arial" panose="020B0604020202020204" pitchFamily="34" charset="0"/>
                <a:cs typeface="Arial" panose="020B0604020202020204" pitchFamily="34" charset="0"/>
              </a:rPr>
              <a:t>Spirit</a:t>
            </a:r>
            <a:br>
              <a:rPr lang="en-US" kern="0" dirty="0" smtClean="0">
                <a:solidFill>
                  <a:schemeClr val="bg1"/>
                </a:solidFill>
                <a:latin typeface="Arial" panose="020B0604020202020204" pitchFamily="34" charset="0"/>
                <a:cs typeface="Arial" panose="020B0604020202020204" pitchFamily="34" charset="0"/>
              </a:rPr>
            </a:br>
            <a:r>
              <a:rPr lang="en-US" kern="0" dirty="0" smtClean="0">
                <a:solidFill>
                  <a:schemeClr val="bg1"/>
                </a:solidFill>
                <a:latin typeface="Arial" panose="020B0604020202020204" pitchFamily="34" charset="0"/>
                <a:cs typeface="Arial" panose="020B0604020202020204" pitchFamily="34" charset="0"/>
              </a:rPr>
              <a:t>gave </a:t>
            </a:r>
            <a:r>
              <a:rPr lang="en-US" kern="0" dirty="0">
                <a:solidFill>
                  <a:schemeClr val="bg1"/>
                </a:solidFill>
                <a:latin typeface="Arial" panose="020B0604020202020204" pitchFamily="34" charset="0"/>
                <a:cs typeface="Arial" panose="020B0604020202020204" pitchFamily="34" charset="0"/>
              </a:rPr>
              <a:t>them utterance</a:t>
            </a:r>
            <a:r>
              <a:rPr lang="en-US" kern="0" dirty="0" smtClean="0">
                <a:solidFill>
                  <a:schemeClr val="bg1"/>
                </a:solidFill>
                <a:latin typeface="Arial" panose="020B0604020202020204" pitchFamily="34" charset="0"/>
                <a:cs typeface="Arial" panose="020B0604020202020204" pitchFamily="34" charset="0"/>
              </a:rPr>
              <a:t>.</a:t>
            </a:r>
            <a:endParaRPr lang="en-US" kern="0" dirty="0">
              <a:solidFill>
                <a:schemeClr val="bg1"/>
              </a:solidFill>
              <a:latin typeface="Arial" panose="020B0604020202020204" pitchFamily="34" charset="0"/>
              <a:cs typeface="Arial" panose="020B0604020202020204" pitchFamily="34" charset="0"/>
            </a:endParaRPr>
          </a:p>
        </p:txBody>
      </p:sp>
      <p:sp>
        <p:nvSpPr>
          <p:cNvPr id="4" name="Content Placeholder 2"/>
          <p:cNvSpPr txBox="1">
            <a:spLocks/>
          </p:cNvSpPr>
          <p:nvPr/>
        </p:nvSpPr>
        <p:spPr bwMode="auto">
          <a:xfrm>
            <a:off x="762000" y="228600"/>
            <a:ext cx="8534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FontTx/>
              <a:buNone/>
            </a:pPr>
            <a:r>
              <a:rPr lang="en-US" kern="0" dirty="0" smtClean="0">
                <a:solidFill>
                  <a:srgbClr val="7878DE"/>
                </a:solidFill>
                <a:latin typeface="Arial" panose="020B0604020202020204" pitchFamily="34" charset="0"/>
                <a:cs typeface="Arial" panose="020B0604020202020204" pitchFamily="34" charset="0"/>
              </a:rPr>
              <a:t>What about the Holy Spirit ?</a:t>
            </a:r>
            <a:endParaRPr lang="en-US" kern="0" dirty="0" smtClean="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04140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bwMode="auto">
          <a:xfrm>
            <a:off x="381000" y="762000"/>
            <a:ext cx="8077200" cy="655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FontTx/>
              <a:buNone/>
            </a:pPr>
            <a:r>
              <a:rPr lang="en-US" kern="0" dirty="0">
                <a:solidFill>
                  <a:schemeClr val="bg1">
                    <a:lumMod val="65000"/>
                  </a:schemeClr>
                </a:solidFill>
                <a:latin typeface="Arial" panose="020B0604020202020204" pitchFamily="34" charset="0"/>
                <a:cs typeface="Arial" panose="020B0604020202020204" pitchFamily="34" charset="0"/>
              </a:rPr>
              <a:t>2 Corinthians 3:3–6 </a:t>
            </a:r>
            <a:r>
              <a:rPr lang="en-US" kern="0" dirty="0" smtClean="0">
                <a:solidFill>
                  <a:schemeClr val="bg1">
                    <a:lumMod val="65000"/>
                  </a:schemeClr>
                </a:solidFill>
                <a:latin typeface="Arial" panose="020B0604020202020204" pitchFamily="34" charset="0"/>
                <a:cs typeface="Arial" panose="020B0604020202020204" pitchFamily="34" charset="0"/>
              </a:rPr>
              <a:t/>
            </a:r>
            <a:br>
              <a:rPr lang="en-US" kern="0" dirty="0" smtClean="0">
                <a:solidFill>
                  <a:schemeClr val="bg1">
                    <a:lumMod val="65000"/>
                  </a:schemeClr>
                </a:solidFill>
                <a:latin typeface="Arial" panose="020B0604020202020204" pitchFamily="34" charset="0"/>
                <a:cs typeface="Arial" panose="020B0604020202020204" pitchFamily="34" charset="0"/>
              </a:rPr>
            </a:br>
            <a:r>
              <a:rPr lang="en-US" kern="0" dirty="0" smtClean="0">
                <a:solidFill>
                  <a:schemeClr val="bg1"/>
                </a:solidFill>
                <a:latin typeface="Arial" panose="020B0604020202020204" pitchFamily="34" charset="0"/>
                <a:cs typeface="Arial" panose="020B0604020202020204" pitchFamily="34" charset="0"/>
              </a:rPr>
              <a:t>You </a:t>
            </a:r>
            <a:r>
              <a:rPr lang="en-US" kern="0" dirty="0">
                <a:solidFill>
                  <a:schemeClr val="bg1"/>
                </a:solidFill>
                <a:latin typeface="Arial" panose="020B0604020202020204" pitchFamily="34" charset="0"/>
                <a:cs typeface="Arial" panose="020B0604020202020204" pitchFamily="34" charset="0"/>
              </a:rPr>
              <a:t>are a letter from Christ delivered by us, written not with ink but with </a:t>
            </a:r>
            <a:r>
              <a:rPr lang="en-US" kern="0" dirty="0">
                <a:solidFill>
                  <a:srgbClr val="7878DE"/>
                </a:solidFill>
                <a:latin typeface="Arial" panose="020B0604020202020204" pitchFamily="34" charset="0"/>
                <a:cs typeface="Arial" panose="020B0604020202020204" pitchFamily="34" charset="0"/>
              </a:rPr>
              <a:t>the Spirit </a:t>
            </a:r>
            <a:r>
              <a:rPr lang="en-US" kern="0" dirty="0">
                <a:solidFill>
                  <a:schemeClr val="bg1"/>
                </a:solidFill>
                <a:latin typeface="Arial" panose="020B0604020202020204" pitchFamily="34" charset="0"/>
                <a:cs typeface="Arial" panose="020B0604020202020204" pitchFamily="34" charset="0"/>
              </a:rPr>
              <a:t>of the living God, not on </a:t>
            </a:r>
            <a:r>
              <a:rPr lang="en-US" kern="0" dirty="0">
                <a:solidFill>
                  <a:srgbClr val="F89378"/>
                </a:solidFill>
                <a:latin typeface="Arial" panose="020B0604020202020204" pitchFamily="34" charset="0"/>
                <a:cs typeface="Arial" panose="020B0604020202020204" pitchFamily="34" charset="0"/>
              </a:rPr>
              <a:t>tablets of stone </a:t>
            </a:r>
            <a:r>
              <a:rPr lang="en-US" kern="0" dirty="0">
                <a:solidFill>
                  <a:schemeClr val="bg1"/>
                </a:solidFill>
                <a:latin typeface="Arial" panose="020B0604020202020204" pitchFamily="34" charset="0"/>
                <a:cs typeface="Arial" panose="020B0604020202020204" pitchFamily="34" charset="0"/>
              </a:rPr>
              <a:t>but on </a:t>
            </a:r>
            <a:r>
              <a:rPr lang="en-US" kern="0" dirty="0">
                <a:solidFill>
                  <a:srgbClr val="F89378"/>
                </a:solidFill>
                <a:latin typeface="Arial" panose="020B0604020202020204" pitchFamily="34" charset="0"/>
                <a:cs typeface="Arial" panose="020B0604020202020204" pitchFamily="34" charset="0"/>
              </a:rPr>
              <a:t>tablets of human hearts</a:t>
            </a:r>
            <a:r>
              <a:rPr lang="en-US" kern="0" dirty="0">
                <a:solidFill>
                  <a:schemeClr val="bg1"/>
                </a:solidFill>
                <a:latin typeface="Arial" panose="020B0604020202020204" pitchFamily="34" charset="0"/>
                <a:cs typeface="Arial" panose="020B0604020202020204" pitchFamily="34" charset="0"/>
              </a:rPr>
              <a:t>. </a:t>
            </a:r>
            <a:r>
              <a:rPr lang="en-US" kern="0" dirty="0" smtClean="0">
                <a:solidFill>
                  <a:schemeClr val="bg1"/>
                </a:solidFill>
                <a:latin typeface="Arial" panose="020B0604020202020204" pitchFamily="34" charset="0"/>
                <a:cs typeface="Arial" panose="020B0604020202020204" pitchFamily="34" charset="0"/>
              </a:rPr>
              <a:t>Such </a:t>
            </a:r>
            <a:r>
              <a:rPr lang="en-US" kern="0" dirty="0">
                <a:solidFill>
                  <a:schemeClr val="bg1"/>
                </a:solidFill>
                <a:latin typeface="Arial" panose="020B0604020202020204" pitchFamily="34" charset="0"/>
                <a:cs typeface="Arial" panose="020B0604020202020204" pitchFamily="34" charset="0"/>
              </a:rPr>
              <a:t>is the confidence that we have through Christ toward God. </a:t>
            </a:r>
            <a:r>
              <a:rPr lang="en-US" kern="0" dirty="0" smtClean="0">
                <a:solidFill>
                  <a:schemeClr val="bg1"/>
                </a:solidFill>
                <a:latin typeface="Arial" panose="020B0604020202020204" pitchFamily="34" charset="0"/>
                <a:cs typeface="Arial" panose="020B0604020202020204" pitchFamily="34" charset="0"/>
              </a:rPr>
              <a:t> </a:t>
            </a:r>
            <a:r>
              <a:rPr lang="en-US" kern="0" dirty="0">
                <a:solidFill>
                  <a:schemeClr val="bg1"/>
                </a:solidFill>
                <a:latin typeface="Arial" panose="020B0604020202020204" pitchFamily="34" charset="0"/>
                <a:cs typeface="Arial" panose="020B0604020202020204" pitchFamily="34" charset="0"/>
              </a:rPr>
              <a:t>Not that we are sufficient in ourselves to claim anything as coming from us, but our sufficiency is from God, </a:t>
            </a:r>
            <a:r>
              <a:rPr lang="en-US" kern="0" dirty="0" smtClean="0">
                <a:solidFill>
                  <a:schemeClr val="bg1"/>
                </a:solidFill>
                <a:latin typeface="Arial" panose="020B0604020202020204" pitchFamily="34" charset="0"/>
                <a:cs typeface="Arial" panose="020B0604020202020204" pitchFamily="34" charset="0"/>
              </a:rPr>
              <a:t/>
            </a:r>
            <a:br>
              <a:rPr lang="en-US" kern="0" dirty="0" smtClean="0">
                <a:solidFill>
                  <a:schemeClr val="bg1"/>
                </a:solidFill>
                <a:latin typeface="Arial" panose="020B0604020202020204" pitchFamily="34" charset="0"/>
                <a:cs typeface="Arial" panose="020B0604020202020204" pitchFamily="34" charset="0"/>
              </a:rPr>
            </a:br>
            <a:r>
              <a:rPr lang="en-US" kern="0" dirty="0" smtClean="0">
                <a:solidFill>
                  <a:schemeClr val="bg1"/>
                </a:solidFill>
                <a:latin typeface="Arial" panose="020B0604020202020204" pitchFamily="34" charset="0"/>
                <a:cs typeface="Arial" panose="020B0604020202020204" pitchFamily="34" charset="0"/>
              </a:rPr>
              <a:t>who </a:t>
            </a:r>
            <a:r>
              <a:rPr lang="en-US" kern="0" dirty="0">
                <a:solidFill>
                  <a:schemeClr val="bg1"/>
                </a:solidFill>
                <a:latin typeface="Arial" panose="020B0604020202020204" pitchFamily="34" charset="0"/>
                <a:cs typeface="Arial" panose="020B0604020202020204" pitchFamily="34" charset="0"/>
              </a:rPr>
              <a:t>has made us sufficient to </a:t>
            </a:r>
            <a:r>
              <a:rPr lang="en-US" kern="0" dirty="0" smtClean="0">
                <a:solidFill>
                  <a:schemeClr val="bg1"/>
                </a:solidFill>
                <a:latin typeface="Arial" panose="020B0604020202020204" pitchFamily="34" charset="0"/>
                <a:cs typeface="Arial" panose="020B0604020202020204" pitchFamily="34" charset="0"/>
              </a:rPr>
              <a:t/>
            </a:r>
            <a:br>
              <a:rPr lang="en-US" kern="0" dirty="0" smtClean="0">
                <a:solidFill>
                  <a:schemeClr val="bg1"/>
                </a:solidFill>
                <a:latin typeface="Arial" panose="020B0604020202020204" pitchFamily="34" charset="0"/>
                <a:cs typeface="Arial" panose="020B0604020202020204" pitchFamily="34" charset="0"/>
              </a:rPr>
            </a:br>
            <a:r>
              <a:rPr lang="en-US" kern="0" dirty="0" smtClean="0">
                <a:solidFill>
                  <a:schemeClr val="bg1"/>
                </a:solidFill>
                <a:latin typeface="Arial" panose="020B0604020202020204" pitchFamily="34" charset="0"/>
                <a:cs typeface="Arial" panose="020B0604020202020204" pitchFamily="34" charset="0"/>
              </a:rPr>
              <a:t>be </a:t>
            </a:r>
            <a:r>
              <a:rPr lang="en-US" kern="0" dirty="0">
                <a:solidFill>
                  <a:srgbClr val="F89378"/>
                </a:solidFill>
                <a:latin typeface="Arial" panose="020B0604020202020204" pitchFamily="34" charset="0"/>
                <a:cs typeface="Arial" panose="020B0604020202020204" pitchFamily="34" charset="0"/>
              </a:rPr>
              <a:t>ministers of a new covenant</a:t>
            </a:r>
            <a:r>
              <a:rPr lang="en-US" kern="0" dirty="0">
                <a:solidFill>
                  <a:schemeClr val="bg1"/>
                </a:solidFill>
                <a:latin typeface="Arial" panose="020B0604020202020204" pitchFamily="34" charset="0"/>
                <a:cs typeface="Arial" panose="020B0604020202020204" pitchFamily="34" charset="0"/>
              </a:rPr>
              <a:t>, </a:t>
            </a:r>
            <a:r>
              <a:rPr lang="en-US" kern="0" dirty="0" smtClean="0">
                <a:solidFill>
                  <a:schemeClr val="bg1"/>
                </a:solidFill>
                <a:latin typeface="Arial" panose="020B0604020202020204" pitchFamily="34" charset="0"/>
                <a:cs typeface="Arial" panose="020B0604020202020204" pitchFamily="34" charset="0"/>
              </a:rPr>
              <a:t/>
            </a:r>
            <a:br>
              <a:rPr lang="en-US" kern="0" dirty="0" smtClean="0">
                <a:solidFill>
                  <a:schemeClr val="bg1"/>
                </a:solidFill>
                <a:latin typeface="Arial" panose="020B0604020202020204" pitchFamily="34" charset="0"/>
                <a:cs typeface="Arial" panose="020B0604020202020204" pitchFamily="34" charset="0"/>
              </a:rPr>
            </a:br>
            <a:r>
              <a:rPr lang="en-US" kern="0" dirty="0" smtClean="0">
                <a:solidFill>
                  <a:schemeClr val="bg1"/>
                </a:solidFill>
                <a:latin typeface="Arial" panose="020B0604020202020204" pitchFamily="34" charset="0"/>
                <a:cs typeface="Arial" panose="020B0604020202020204" pitchFamily="34" charset="0"/>
              </a:rPr>
              <a:t>not </a:t>
            </a:r>
            <a:r>
              <a:rPr lang="en-US" kern="0" dirty="0">
                <a:solidFill>
                  <a:schemeClr val="bg1"/>
                </a:solidFill>
                <a:latin typeface="Arial" panose="020B0604020202020204" pitchFamily="34" charset="0"/>
                <a:cs typeface="Arial" panose="020B0604020202020204" pitchFamily="34" charset="0"/>
              </a:rPr>
              <a:t>of the letter but of the Spirit</a:t>
            </a:r>
            <a:r>
              <a:rPr lang="en-US" kern="0" dirty="0" smtClean="0">
                <a:solidFill>
                  <a:schemeClr val="bg1"/>
                </a:solidFill>
                <a:latin typeface="Arial" panose="020B0604020202020204" pitchFamily="34" charset="0"/>
                <a:cs typeface="Arial" panose="020B0604020202020204" pitchFamily="34" charset="0"/>
              </a:rPr>
              <a:t>.</a:t>
            </a:r>
            <a:endParaRPr lang="en-US" kern="0" dirty="0">
              <a:solidFill>
                <a:schemeClr val="bg1"/>
              </a:solidFill>
              <a:latin typeface="Arial" panose="020B0604020202020204" pitchFamily="34" charset="0"/>
              <a:cs typeface="Arial" panose="020B0604020202020204" pitchFamily="34" charset="0"/>
            </a:endParaRPr>
          </a:p>
          <a:p>
            <a:pPr marL="0" indent="0">
              <a:buFontTx/>
              <a:buNone/>
            </a:pPr>
            <a:r>
              <a:rPr lang="en-US" kern="0" dirty="0" smtClean="0">
                <a:solidFill>
                  <a:srgbClr val="F89378"/>
                </a:solidFill>
                <a:latin typeface="Arial" panose="020B0604020202020204" pitchFamily="34" charset="0"/>
                <a:cs typeface="Arial" panose="020B0604020202020204" pitchFamily="34" charset="0"/>
              </a:rPr>
              <a:t>.</a:t>
            </a:r>
            <a:endParaRPr lang="en-US" kern="0" dirty="0">
              <a:solidFill>
                <a:srgbClr val="F89378"/>
              </a:solidFill>
              <a:latin typeface="Arial" panose="020B0604020202020204" pitchFamily="34" charset="0"/>
              <a:cs typeface="Arial" panose="020B0604020202020204" pitchFamily="34" charset="0"/>
            </a:endParaRPr>
          </a:p>
        </p:txBody>
      </p:sp>
      <p:sp>
        <p:nvSpPr>
          <p:cNvPr id="4" name="Content Placeholder 2"/>
          <p:cNvSpPr txBox="1">
            <a:spLocks/>
          </p:cNvSpPr>
          <p:nvPr/>
        </p:nvSpPr>
        <p:spPr bwMode="auto">
          <a:xfrm>
            <a:off x="381000" y="76200"/>
            <a:ext cx="8534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FontTx/>
              <a:buNone/>
            </a:pPr>
            <a:r>
              <a:rPr lang="en-US" kern="0" dirty="0" smtClean="0">
                <a:solidFill>
                  <a:schemeClr val="bg1"/>
                </a:solidFill>
                <a:latin typeface="Arial" panose="020B0604020202020204" pitchFamily="34" charset="0"/>
                <a:cs typeface="Arial" panose="020B0604020202020204" pitchFamily="34" charset="0"/>
              </a:rPr>
              <a:t>Paul links together Jeremiah &amp; Ezekiel:</a:t>
            </a:r>
          </a:p>
        </p:txBody>
      </p:sp>
    </p:spTree>
    <p:extLst>
      <p:ext uri="{BB962C8B-B14F-4D97-AF65-F5344CB8AC3E}">
        <p14:creationId xmlns:p14="http://schemas.microsoft.com/office/powerpoint/2010/main" val="2454917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bwMode="auto">
          <a:xfrm>
            <a:off x="330958" y="381000"/>
            <a:ext cx="85344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FontTx/>
              <a:buNone/>
            </a:pPr>
            <a:r>
              <a:rPr lang="en-US" kern="0" dirty="0" smtClean="0">
                <a:solidFill>
                  <a:srgbClr val="7878DE"/>
                </a:solidFill>
                <a:latin typeface="Arial" panose="020B0604020202020204" pitchFamily="34" charset="0"/>
                <a:cs typeface="Arial" panose="020B0604020202020204" pitchFamily="34" charset="0"/>
              </a:rPr>
              <a:t>The Holy Spirit</a:t>
            </a:r>
            <a:r>
              <a:rPr lang="en-US" kern="0" dirty="0" smtClean="0">
                <a:solidFill>
                  <a:schemeClr val="bg1"/>
                </a:solidFill>
                <a:latin typeface="Arial" panose="020B0604020202020204" pitchFamily="34" charset="0"/>
                <a:cs typeface="Arial" panose="020B0604020202020204" pitchFamily="34" charset="0"/>
              </a:rPr>
              <a:t> at Shavuot was prophesied </a:t>
            </a:r>
            <a:br>
              <a:rPr lang="en-US" kern="0" dirty="0" smtClean="0">
                <a:solidFill>
                  <a:schemeClr val="bg1"/>
                </a:solidFill>
                <a:latin typeface="Arial" panose="020B0604020202020204" pitchFamily="34" charset="0"/>
                <a:cs typeface="Arial" panose="020B0604020202020204" pitchFamily="34" charset="0"/>
              </a:rPr>
            </a:br>
            <a:r>
              <a:rPr lang="en-US" kern="0" dirty="0" smtClean="0">
                <a:solidFill>
                  <a:schemeClr val="bg1"/>
                </a:solidFill>
                <a:latin typeface="Arial" panose="020B0604020202020204" pitchFamily="34" charset="0"/>
                <a:cs typeface="Arial" panose="020B0604020202020204" pitchFamily="34" charset="0"/>
              </a:rPr>
              <a:t>as coming with the New Covenant.</a:t>
            </a:r>
          </a:p>
        </p:txBody>
      </p:sp>
      <p:sp>
        <p:nvSpPr>
          <p:cNvPr id="7" name="Content Placeholder 2"/>
          <p:cNvSpPr txBox="1">
            <a:spLocks/>
          </p:cNvSpPr>
          <p:nvPr/>
        </p:nvSpPr>
        <p:spPr bwMode="auto">
          <a:xfrm>
            <a:off x="330958" y="1925472"/>
            <a:ext cx="8534400" cy="142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FontTx/>
              <a:buNone/>
            </a:pPr>
            <a:r>
              <a:rPr lang="en-US" kern="0" dirty="0" smtClean="0">
                <a:solidFill>
                  <a:schemeClr val="bg1"/>
                </a:solidFill>
                <a:latin typeface="Arial" panose="020B0604020202020204" pitchFamily="34" charset="0"/>
                <a:cs typeface="Arial" panose="020B0604020202020204" pitchFamily="34" charset="0"/>
              </a:rPr>
              <a:t>Who did the Holy Spirit come upon that day?</a:t>
            </a:r>
          </a:p>
          <a:p>
            <a:pPr marL="0" indent="0">
              <a:buFontTx/>
              <a:buNone/>
            </a:pPr>
            <a:r>
              <a:rPr lang="en-US" kern="0" dirty="0" smtClean="0">
                <a:solidFill>
                  <a:srgbClr val="F89378"/>
                </a:solidFill>
                <a:latin typeface="Arial" panose="020B0604020202020204" pitchFamily="34" charset="0"/>
                <a:cs typeface="Arial" panose="020B0604020202020204" pitchFamily="34" charset="0"/>
              </a:rPr>
              <a:t>The people of Israel who came for Shavuot!</a:t>
            </a:r>
          </a:p>
        </p:txBody>
      </p:sp>
      <p:sp>
        <p:nvSpPr>
          <p:cNvPr id="8" name="Content Placeholder 2"/>
          <p:cNvSpPr txBox="1">
            <a:spLocks/>
          </p:cNvSpPr>
          <p:nvPr/>
        </p:nvSpPr>
        <p:spPr bwMode="auto">
          <a:xfrm>
            <a:off x="381000" y="3619500"/>
            <a:ext cx="7670042" cy="2552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FontTx/>
              <a:buNone/>
            </a:pPr>
            <a:r>
              <a:rPr lang="en-US" kern="0" dirty="0" smtClean="0">
                <a:solidFill>
                  <a:schemeClr val="bg1"/>
                </a:solidFill>
                <a:latin typeface="Arial" panose="020B0604020202020204" pitchFamily="34" charset="0"/>
                <a:cs typeface="Arial" panose="020B0604020202020204" pitchFamily="34" charset="0"/>
              </a:rPr>
              <a:t>But Paul was writing mostly to Gentile believers in Corinth…</a:t>
            </a:r>
          </a:p>
          <a:p>
            <a:pPr marL="0" indent="0">
              <a:buFontTx/>
              <a:buNone/>
            </a:pPr>
            <a:r>
              <a:rPr lang="en-US" kern="0" dirty="0" smtClean="0">
                <a:solidFill>
                  <a:srgbClr val="F89378"/>
                </a:solidFill>
                <a:latin typeface="Arial" panose="020B0604020202020204" pitchFamily="34" charset="0"/>
                <a:cs typeface="Arial" panose="020B0604020202020204" pitchFamily="34" charset="0"/>
              </a:rPr>
              <a:t>So…</a:t>
            </a:r>
            <a:br>
              <a:rPr lang="en-US" kern="0" dirty="0" smtClean="0">
                <a:solidFill>
                  <a:srgbClr val="F89378"/>
                </a:solidFill>
                <a:latin typeface="Arial" panose="020B0604020202020204" pitchFamily="34" charset="0"/>
                <a:cs typeface="Arial" panose="020B0604020202020204" pitchFamily="34" charset="0"/>
              </a:rPr>
            </a:br>
            <a:r>
              <a:rPr lang="en-US" kern="0" dirty="0" smtClean="0">
                <a:solidFill>
                  <a:srgbClr val="F89378"/>
                </a:solidFill>
                <a:latin typeface="Arial" panose="020B0604020202020204" pitchFamily="34" charset="0"/>
                <a:cs typeface="Arial" panose="020B0604020202020204" pitchFamily="34" charset="0"/>
              </a:rPr>
              <a:t>How do Gentiles get included?</a:t>
            </a:r>
          </a:p>
        </p:txBody>
      </p:sp>
    </p:spTree>
    <p:extLst>
      <p:ext uri="{BB962C8B-B14F-4D97-AF65-F5344CB8AC3E}">
        <p14:creationId xmlns:p14="http://schemas.microsoft.com/office/powerpoint/2010/main" val="3237915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fade">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fade">
                                      <p:cBhvr>
                                        <p:cTn id="22" dur="500"/>
                                        <p:tgtEl>
                                          <p:spTgt spid="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xEl>
                                              <p:pRg st="1" end="1"/>
                                            </p:txEl>
                                          </p:spTgt>
                                        </p:tgtEl>
                                        <p:attrNameLst>
                                          <p:attrName>style.visibility</p:attrName>
                                        </p:attrNameLst>
                                      </p:cBhvr>
                                      <p:to>
                                        <p:strVal val="visible"/>
                                      </p:to>
                                    </p:set>
                                    <p:animEffect transition="in" filter="fade">
                                      <p:cBhvr>
                                        <p:cTn id="27"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bwMode="auto">
          <a:xfrm>
            <a:off x="381000" y="381000"/>
            <a:ext cx="7670042"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FontTx/>
              <a:buNone/>
            </a:pPr>
            <a:r>
              <a:rPr lang="en-US" kern="0" dirty="0" smtClean="0">
                <a:solidFill>
                  <a:schemeClr val="bg1"/>
                </a:solidFill>
                <a:latin typeface="Arial" panose="020B0604020202020204" pitchFamily="34" charset="0"/>
                <a:cs typeface="Arial" panose="020B0604020202020204" pitchFamily="34" charset="0"/>
              </a:rPr>
              <a:t>How do </a:t>
            </a:r>
            <a:r>
              <a:rPr lang="en-US" kern="0" dirty="0" smtClean="0">
                <a:solidFill>
                  <a:schemeClr val="bg1"/>
                </a:solidFill>
                <a:latin typeface="Arial" panose="020B0604020202020204" pitchFamily="34" charset="0"/>
                <a:cs typeface="Arial" panose="020B0604020202020204" pitchFamily="34" charset="0"/>
              </a:rPr>
              <a:t>Gentiles </a:t>
            </a:r>
            <a:r>
              <a:rPr lang="en-US" kern="0" dirty="0" smtClean="0">
                <a:solidFill>
                  <a:schemeClr val="bg1"/>
                </a:solidFill>
                <a:latin typeface="Arial" panose="020B0604020202020204" pitchFamily="34" charset="0"/>
                <a:cs typeface="Arial" panose="020B0604020202020204" pitchFamily="34" charset="0"/>
              </a:rPr>
              <a:t>get included??</a:t>
            </a:r>
            <a:endParaRPr lang="en-US" kern="0" dirty="0" smtClean="0">
              <a:solidFill>
                <a:srgbClr val="F89378"/>
              </a:solidFill>
              <a:latin typeface="Arial" panose="020B0604020202020204" pitchFamily="34" charset="0"/>
              <a:cs typeface="Arial" panose="020B0604020202020204" pitchFamily="34" charset="0"/>
            </a:endParaRPr>
          </a:p>
        </p:txBody>
      </p:sp>
      <p:sp>
        <p:nvSpPr>
          <p:cNvPr id="5" name="Content Placeholder 2"/>
          <p:cNvSpPr txBox="1">
            <a:spLocks/>
          </p:cNvSpPr>
          <p:nvPr/>
        </p:nvSpPr>
        <p:spPr bwMode="auto">
          <a:xfrm>
            <a:off x="326409" y="1406856"/>
            <a:ext cx="8055591" cy="879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FontTx/>
              <a:buNone/>
            </a:pPr>
            <a:r>
              <a:rPr lang="en-US" kern="0" dirty="0" smtClean="0">
                <a:solidFill>
                  <a:schemeClr val="bg1"/>
                </a:solidFill>
                <a:latin typeface="Arial" panose="020B0604020202020204" pitchFamily="34" charset="0"/>
                <a:cs typeface="Arial" panose="020B0604020202020204" pitchFamily="34" charset="0"/>
              </a:rPr>
              <a:t>They were </a:t>
            </a:r>
            <a:r>
              <a:rPr lang="en-US" kern="0" dirty="0" smtClean="0">
                <a:solidFill>
                  <a:srgbClr val="F89378"/>
                </a:solidFill>
                <a:latin typeface="Arial" panose="020B0604020202020204" pitchFamily="34" charset="0"/>
                <a:cs typeface="Arial" panose="020B0604020202020204" pitchFamily="34" charset="0"/>
              </a:rPr>
              <a:t>always</a:t>
            </a:r>
            <a:r>
              <a:rPr lang="en-US" kern="0" dirty="0" smtClean="0">
                <a:solidFill>
                  <a:schemeClr val="bg1"/>
                </a:solidFill>
                <a:latin typeface="Arial" panose="020B0604020202020204" pitchFamily="34" charset="0"/>
                <a:cs typeface="Arial" panose="020B0604020202020204" pitchFamily="34" charset="0"/>
              </a:rPr>
              <a:t> meant to be included!</a:t>
            </a:r>
            <a:endParaRPr lang="en-US" kern="0" dirty="0" smtClean="0">
              <a:solidFill>
                <a:srgbClr val="F89378"/>
              </a:solidFill>
              <a:latin typeface="Arial" panose="020B0604020202020204" pitchFamily="34" charset="0"/>
              <a:cs typeface="Arial" panose="020B0604020202020204" pitchFamily="34" charset="0"/>
            </a:endParaRPr>
          </a:p>
        </p:txBody>
      </p:sp>
      <p:sp>
        <p:nvSpPr>
          <p:cNvPr id="6" name="Content Placeholder 2"/>
          <p:cNvSpPr txBox="1">
            <a:spLocks/>
          </p:cNvSpPr>
          <p:nvPr/>
        </p:nvSpPr>
        <p:spPr bwMode="auto">
          <a:xfrm>
            <a:off x="382704" y="2590801"/>
            <a:ext cx="8400198" cy="2649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FontTx/>
              <a:buNone/>
            </a:pPr>
            <a:r>
              <a:rPr lang="en-US" kern="0" dirty="0" smtClean="0">
                <a:solidFill>
                  <a:schemeClr val="bg1"/>
                </a:solidFill>
                <a:latin typeface="Arial" panose="020B0604020202020204" pitchFamily="34" charset="0"/>
                <a:cs typeface="Arial" panose="020B0604020202020204" pitchFamily="34" charset="0"/>
              </a:rPr>
              <a:t>Scripture refers to the </a:t>
            </a:r>
            <a:r>
              <a:rPr lang="en-US" kern="0" dirty="0" smtClean="0">
                <a:solidFill>
                  <a:srgbClr val="F89378"/>
                </a:solidFill>
                <a:latin typeface="Arial" panose="020B0604020202020204" pitchFamily="34" charset="0"/>
                <a:cs typeface="Arial" panose="020B0604020202020204" pitchFamily="34" charset="0"/>
              </a:rPr>
              <a:t>“stranger</a:t>
            </a:r>
            <a:r>
              <a:rPr lang="en-US" kern="0" dirty="0" smtClean="0">
                <a:solidFill>
                  <a:schemeClr val="bg1"/>
                </a:solidFill>
                <a:latin typeface="Arial" panose="020B0604020202020204" pitchFamily="34" charset="0"/>
                <a:cs typeface="Arial" panose="020B0604020202020204" pitchFamily="34" charset="0"/>
              </a:rPr>
              <a:t> </a:t>
            </a:r>
            <a:r>
              <a:rPr lang="en-US" kern="0" dirty="0" smtClean="0">
                <a:solidFill>
                  <a:srgbClr val="7878DE"/>
                </a:solidFill>
                <a:latin typeface="Arial" panose="020B0604020202020204" pitchFamily="34" charset="0"/>
                <a:cs typeface="Arial" panose="020B0604020202020204" pitchFamily="34" charset="0"/>
              </a:rPr>
              <a:t>(Hebrew </a:t>
            </a:r>
            <a:r>
              <a:rPr lang="en-US" kern="0" dirty="0" err="1" smtClean="0">
                <a:solidFill>
                  <a:srgbClr val="7878DE"/>
                </a:solidFill>
                <a:latin typeface="Arial" panose="020B0604020202020204" pitchFamily="34" charset="0"/>
                <a:cs typeface="Arial" panose="020B0604020202020204" pitchFamily="34" charset="0"/>
              </a:rPr>
              <a:t>ger</a:t>
            </a:r>
            <a:r>
              <a:rPr lang="en-US" kern="0" dirty="0" smtClean="0">
                <a:solidFill>
                  <a:srgbClr val="7878DE"/>
                </a:solidFill>
                <a:latin typeface="Arial" panose="020B0604020202020204" pitchFamily="34" charset="0"/>
                <a:cs typeface="Arial" panose="020B0604020202020204" pitchFamily="34" charset="0"/>
              </a:rPr>
              <a:t>) </a:t>
            </a:r>
            <a:r>
              <a:rPr lang="en-US" kern="0" dirty="0" smtClean="0">
                <a:solidFill>
                  <a:srgbClr val="F89378"/>
                </a:solidFill>
                <a:latin typeface="Arial" panose="020B0604020202020204" pitchFamily="34" charset="0"/>
                <a:cs typeface="Arial" panose="020B0604020202020204" pitchFamily="34" charset="0"/>
              </a:rPr>
              <a:t>who sojourns among you”.  </a:t>
            </a:r>
            <a:r>
              <a:rPr lang="en-US" kern="0" dirty="0" smtClean="0">
                <a:solidFill>
                  <a:schemeClr val="bg1"/>
                </a:solidFill>
                <a:latin typeface="Arial" panose="020B0604020202020204" pitchFamily="34" charset="0"/>
                <a:cs typeface="Arial" panose="020B0604020202020204" pitchFamily="34" charset="0"/>
              </a:rPr>
              <a:t>These are Gentiles that choose to “attach themselves” to Israel and worship the God of Israel.</a:t>
            </a:r>
            <a:endParaRPr lang="en-US" kern="0" dirty="0" smtClean="0">
              <a:solidFill>
                <a:srgbClr val="F89378"/>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11218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bwMode="auto">
          <a:xfrm>
            <a:off x="559558" y="1066800"/>
            <a:ext cx="8077200"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FontTx/>
              <a:buNone/>
            </a:pPr>
            <a:r>
              <a:rPr lang="en-US" kern="0" dirty="0" smtClean="0">
                <a:solidFill>
                  <a:schemeClr val="bg1">
                    <a:lumMod val="65000"/>
                  </a:schemeClr>
                </a:solidFill>
                <a:latin typeface="Arial" panose="020B0604020202020204" pitchFamily="34" charset="0"/>
                <a:cs typeface="Arial" panose="020B0604020202020204" pitchFamily="34" charset="0"/>
              </a:rPr>
              <a:t>Leviticus 19:34</a:t>
            </a:r>
            <a:br>
              <a:rPr lang="en-US" kern="0" dirty="0" smtClean="0">
                <a:solidFill>
                  <a:schemeClr val="bg1">
                    <a:lumMod val="65000"/>
                  </a:schemeClr>
                </a:solidFill>
                <a:latin typeface="Arial" panose="020B0604020202020204" pitchFamily="34" charset="0"/>
                <a:cs typeface="Arial" panose="020B0604020202020204" pitchFamily="34" charset="0"/>
              </a:rPr>
            </a:br>
            <a:r>
              <a:rPr lang="en-US" kern="0" dirty="0" smtClean="0">
                <a:solidFill>
                  <a:schemeClr val="bg1"/>
                </a:solidFill>
                <a:latin typeface="Arial" panose="020B0604020202020204" pitchFamily="34" charset="0"/>
                <a:cs typeface="Arial" panose="020B0604020202020204" pitchFamily="34" charset="0"/>
              </a:rPr>
              <a:t>You </a:t>
            </a:r>
            <a:r>
              <a:rPr lang="en-US" kern="0" dirty="0">
                <a:solidFill>
                  <a:schemeClr val="bg1"/>
                </a:solidFill>
                <a:latin typeface="Arial" panose="020B0604020202020204" pitchFamily="34" charset="0"/>
                <a:cs typeface="Arial" panose="020B0604020202020204" pitchFamily="34" charset="0"/>
              </a:rPr>
              <a:t>shall </a:t>
            </a:r>
            <a:r>
              <a:rPr lang="en-US" kern="0" dirty="0">
                <a:solidFill>
                  <a:srgbClr val="F89378"/>
                </a:solidFill>
                <a:latin typeface="Arial" panose="020B0604020202020204" pitchFamily="34" charset="0"/>
                <a:cs typeface="Arial" panose="020B0604020202020204" pitchFamily="34" charset="0"/>
              </a:rPr>
              <a:t>treat the </a:t>
            </a:r>
            <a:r>
              <a:rPr lang="en-US" kern="0" dirty="0">
                <a:solidFill>
                  <a:srgbClr val="7878DE"/>
                </a:solidFill>
                <a:latin typeface="Arial" panose="020B0604020202020204" pitchFamily="34" charset="0"/>
                <a:cs typeface="Arial" panose="020B0604020202020204" pitchFamily="34" charset="0"/>
              </a:rPr>
              <a:t>stranger</a:t>
            </a:r>
            <a:r>
              <a:rPr lang="en-US" kern="0" dirty="0">
                <a:solidFill>
                  <a:srgbClr val="F89378"/>
                </a:solidFill>
                <a:latin typeface="Arial" panose="020B0604020202020204" pitchFamily="34" charset="0"/>
                <a:cs typeface="Arial" panose="020B0604020202020204" pitchFamily="34" charset="0"/>
              </a:rPr>
              <a:t> who sojourns with you as the native</a:t>
            </a:r>
            <a:r>
              <a:rPr lang="en-US" kern="0" dirty="0">
                <a:solidFill>
                  <a:schemeClr val="bg1"/>
                </a:solidFill>
                <a:latin typeface="Arial" panose="020B0604020202020204" pitchFamily="34" charset="0"/>
                <a:cs typeface="Arial" panose="020B0604020202020204" pitchFamily="34" charset="0"/>
              </a:rPr>
              <a:t> among you, and you shall love him as yourself, for you were strangers in the land of Egypt: I </a:t>
            </a:r>
            <a:r>
              <a:rPr lang="en-US" kern="0" dirty="0" smtClean="0">
                <a:solidFill>
                  <a:schemeClr val="bg1"/>
                </a:solidFill>
                <a:latin typeface="Arial" panose="020B0604020202020204" pitchFamily="34" charset="0"/>
                <a:cs typeface="Arial" panose="020B0604020202020204" pitchFamily="34" charset="0"/>
              </a:rPr>
              <a:t>am YHWH </a:t>
            </a:r>
            <a:r>
              <a:rPr lang="en-US" kern="0" dirty="0">
                <a:solidFill>
                  <a:schemeClr val="bg1"/>
                </a:solidFill>
                <a:latin typeface="Arial" panose="020B0604020202020204" pitchFamily="34" charset="0"/>
                <a:cs typeface="Arial" panose="020B0604020202020204" pitchFamily="34" charset="0"/>
              </a:rPr>
              <a:t>your God</a:t>
            </a:r>
            <a:r>
              <a:rPr lang="en-US" kern="0" dirty="0" smtClean="0">
                <a:solidFill>
                  <a:schemeClr val="bg1"/>
                </a:solidFill>
                <a:latin typeface="Arial" panose="020B0604020202020204" pitchFamily="34" charset="0"/>
                <a:cs typeface="Arial" panose="020B0604020202020204" pitchFamily="34" charset="0"/>
              </a:rPr>
              <a:t>.</a:t>
            </a:r>
            <a:endParaRPr lang="en-US" kern="0" dirty="0">
              <a:solidFill>
                <a:schemeClr val="bg1"/>
              </a:solidFill>
              <a:latin typeface="Arial" panose="020B0604020202020204" pitchFamily="34" charset="0"/>
              <a:cs typeface="Arial" panose="020B0604020202020204" pitchFamily="34" charset="0"/>
            </a:endParaRPr>
          </a:p>
        </p:txBody>
      </p:sp>
      <p:sp>
        <p:nvSpPr>
          <p:cNvPr id="4" name="Content Placeholder 2"/>
          <p:cNvSpPr txBox="1">
            <a:spLocks/>
          </p:cNvSpPr>
          <p:nvPr/>
        </p:nvSpPr>
        <p:spPr bwMode="auto">
          <a:xfrm>
            <a:off x="330958" y="381000"/>
            <a:ext cx="8534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FontTx/>
              <a:buNone/>
            </a:pPr>
            <a:r>
              <a:rPr lang="en-US" kern="0" dirty="0" smtClean="0">
                <a:solidFill>
                  <a:schemeClr val="bg1"/>
                </a:solidFill>
                <a:latin typeface="Arial" panose="020B0604020202020204" pitchFamily="34" charset="0"/>
                <a:cs typeface="Arial" panose="020B0604020202020204" pitchFamily="34" charset="0"/>
              </a:rPr>
              <a:t>For example:</a:t>
            </a:r>
          </a:p>
        </p:txBody>
      </p:sp>
    </p:spTree>
    <p:extLst>
      <p:ext uri="{BB962C8B-B14F-4D97-AF65-F5344CB8AC3E}">
        <p14:creationId xmlns:p14="http://schemas.microsoft.com/office/powerpoint/2010/main" val="3028024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bwMode="auto">
          <a:xfrm>
            <a:off x="503830" y="1447800"/>
            <a:ext cx="8077200"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FontTx/>
              <a:buNone/>
            </a:pPr>
            <a:r>
              <a:rPr lang="en-US" kern="0" dirty="0">
                <a:solidFill>
                  <a:schemeClr val="bg1">
                    <a:lumMod val="65000"/>
                  </a:schemeClr>
                </a:solidFill>
                <a:latin typeface="Arial" panose="020B0604020202020204" pitchFamily="34" charset="0"/>
                <a:cs typeface="Arial" panose="020B0604020202020204" pitchFamily="34" charset="0"/>
              </a:rPr>
              <a:t>Exodus </a:t>
            </a:r>
            <a:r>
              <a:rPr lang="en-US" kern="0" dirty="0" smtClean="0">
                <a:solidFill>
                  <a:schemeClr val="bg1">
                    <a:lumMod val="65000"/>
                  </a:schemeClr>
                </a:solidFill>
                <a:latin typeface="Arial" panose="020B0604020202020204" pitchFamily="34" charset="0"/>
                <a:cs typeface="Arial" panose="020B0604020202020204" pitchFamily="34" charset="0"/>
              </a:rPr>
              <a:t>12:49</a:t>
            </a:r>
            <a:endParaRPr lang="en-US" kern="0" dirty="0">
              <a:solidFill>
                <a:schemeClr val="bg1"/>
              </a:solidFill>
              <a:latin typeface="Arial" panose="020B0604020202020204" pitchFamily="34" charset="0"/>
              <a:cs typeface="Arial" panose="020B0604020202020204" pitchFamily="34" charset="0"/>
            </a:endParaRPr>
          </a:p>
          <a:p>
            <a:pPr marL="0" indent="0">
              <a:buFontTx/>
              <a:buNone/>
            </a:pPr>
            <a:r>
              <a:rPr lang="en-US" kern="0" dirty="0" smtClean="0">
                <a:solidFill>
                  <a:schemeClr val="bg1"/>
                </a:solidFill>
                <a:latin typeface="Arial" panose="020B0604020202020204" pitchFamily="34" charset="0"/>
                <a:cs typeface="Arial" panose="020B0604020202020204" pitchFamily="34" charset="0"/>
              </a:rPr>
              <a:t>There </a:t>
            </a:r>
            <a:r>
              <a:rPr lang="en-US" kern="0" dirty="0">
                <a:solidFill>
                  <a:schemeClr val="bg1"/>
                </a:solidFill>
                <a:latin typeface="Arial" panose="020B0604020202020204" pitchFamily="34" charset="0"/>
                <a:cs typeface="Arial" panose="020B0604020202020204" pitchFamily="34" charset="0"/>
              </a:rPr>
              <a:t>shall be </a:t>
            </a:r>
            <a:r>
              <a:rPr lang="en-US" kern="0" dirty="0">
                <a:solidFill>
                  <a:srgbClr val="F89378"/>
                </a:solidFill>
                <a:latin typeface="Arial" panose="020B0604020202020204" pitchFamily="34" charset="0"/>
                <a:cs typeface="Arial" panose="020B0604020202020204" pitchFamily="34" charset="0"/>
              </a:rPr>
              <a:t>one law </a:t>
            </a:r>
            <a:r>
              <a:rPr lang="en-US" kern="0" dirty="0" smtClean="0">
                <a:solidFill>
                  <a:srgbClr val="7878DE"/>
                </a:solidFill>
                <a:latin typeface="Arial" panose="020B0604020202020204" pitchFamily="34" charset="0"/>
                <a:cs typeface="Arial" panose="020B0604020202020204" pitchFamily="34" charset="0"/>
              </a:rPr>
              <a:t>[Torah] </a:t>
            </a:r>
            <a:r>
              <a:rPr lang="en-US" kern="0" dirty="0" smtClean="0">
                <a:solidFill>
                  <a:srgbClr val="F89378"/>
                </a:solidFill>
                <a:latin typeface="Arial" panose="020B0604020202020204" pitchFamily="34" charset="0"/>
                <a:cs typeface="Arial" panose="020B0604020202020204" pitchFamily="34" charset="0"/>
              </a:rPr>
              <a:t>for </a:t>
            </a:r>
            <a:r>
              <a:rPr lang="en-US" kern="0" dirty="0">
                <a:solidFill>
                  <a:srgbClr val="F89378"/>
                </a:solidFill>
                <a:latin typeface="Arial" panose="020B0604020202020204" pitchFamily="34" charset="0"/>
                <a:cs typeface="Arial" panose="020B0604020202020204" pitchFamily="34" charset="0"/>
              </a:rPr>
              <a:t>the native and for the </a:t>
            </a:r>
            <a:r>
              <a:rPr lang="en-US" kern="0" dirty="0">
                <a:solidFill>
                  <a:srgbClr val="7878DE"/>
                </a:solidFill>
                <a:latin typeface="Arial" panose="020B0604020202020204" pitchFamily="34" charset="0"/>
                <a:cs typeface="Arial" panose="020B0604020202020204" pitchFamily="34" charset="0"/>
              </a:rPr>
              <a:t>stranger</a:t>
            </a:r>
            <a:r>
              <a:rPr lang="en-US" kern="0" dirty="0">
                <a:solidFill>
                  <a:srgbClr val="F89378"/>
                </a:solidFill>
                <a:latin typeface="Arial" panose="020B0604020202020204" pitchFamily="34" charset="0"/>
                <a:cs typeface="Arial" panose="020B0604020202020204" pitchFamily="34" charset="0"/>
              </a:rPr>
              <a:t> </a:t>
            </a:r>
            <a:r>
              <a:rPr lang="en-US" kern="0" dirty="0">
                <a:solidFill>
                  <a:schemeClr val="bg1"/>
                </a:solidFill>
                <a:latin typeface="Arial" panose="020B0604020202020204" pitchFamily="34" charset="0"/>
                <a:cs typeface="Arial" panose="020B0604020202020204" pitchFamily="34" charset="0"/>
              </a:rPr>
              <a:t>who sojourns among you</a:t>
            </a:r>
            <a:r>
              <a:rPr lang="en-US" kern="0" dirty="0" smtClean="0">
                <a:solidFill>
                  <a:schemeClr val="bg1"/>
                </a:solidFill>
                <a:latin typeface="Arial" panose="020B0604020202020204" pitchFamily="34" charset="0"/>
                <a:cs typeface="Arial" panose="020B0604020202020204" pitchFamily="34" charset="0"/>
              </a:rPr>
              <a:t>.</a:t>
            </a:r>
            <a:endParaRPr lang="en-US" kern="0" dirty="0">
              <a:solidFill>
                <a:schemeClr val="bg1"/>
              </a:solidFill>
              <a:latin typeface="Arial" panose="020B0604020202020204" pitchFamily="34" charset="0"/>
              <a:cs typeface="Arial" panose="020B0604020202020204" pitchFamily="34" charset="0"/>
            </a:endParaRPr>
          </a:p>
        </p:txBody>
      </p:sp>
      <p:sp>
        <p:nvSpPr>
          <p:cNvPr id="4" name="Content Placeholder 2"/>
          <p:cNvSpPr txBox="1">
            <a:spLocks/>
          </p:cNvSpPr>
          <p:nvPr/>
        </p:nvSpPr>
        <p:spPr bwMode="auto">
          <a:xfrm>
            <a:off x="523164" y="533400"/>
            <a:ext cx="85344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FontTx/>
              <a:buNone/>
            </a:pPr>
            <a:r>
              <a:rPr lang="en-US" kern="0" dirty="0" smtClean="0">
                <a:solidFill>
                  <a:schemeClr val="bg1"/>
                </a:solidFill>
                <a:latin typeface="Arial" panose="020B0604020202020204" pitchFamily="34" charset="0"/>
                <a:cs typeface="Arial" panose="020B0604020202020204" pitchFamily="34" charset="0"/>
              </a:rPr>
              <a:t>Regarding the observance of Passover:</a:t>
            </a:r>
          </a:p>
        </p:txBody>
      </p:sp>
    </p:spTree>
    <p:extLst>
      <p:ext uri="{BB962C8B-B14F-4D97-AF65-F5344CB8AC3E}">
        <p14:creationId xmlns:p14="http://schemas.microsoft.com/office/powerpoint/2010/main" val="3366631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bwMode="auto">
          <a:xfrm>
            <a:off x="523164" y="762000"/>
            <a:ext cx="8077200" cy="601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FontTx/>
              <a:buNone/>
            </a:pPr>
            <a:r>
              <a:rPr lang="en-US" kern="0" dirty="0">
                <a:solidFill>
                  <a:schemeClr val="bg1">
                    <a:lumMod val="65000"/>
                  </a:schemeClr>
                </a:solidFill>
                <a:latin typeface="Arial" panose="020B0604020202020204" pitchFamily="34" charset="0"/>
                <a:cs typeface="Arial" panose="020B0604020202020204" pitchFamily="34" charset="0"/>
              </a:rPr>
              <a:t>Numbers 15:14–16 </a:t>
            </a:r>
            <a:r>
              <a:rPr lang="en-US" kern="0" dirty="0" smtClean="0">
                <a:solidFill>
                  <a:schemeClr val="bg1">
                    <a:lumMod val="65000"/>
                  </a:schemeClr>
                </a:solidFill>
                <a:latin typeface="Arial" panose="020B0604020202020204" pitchFamily="34" charset="0"/>
                <a:cs typeface="Arial" panose="020B0604020202020204" pitchFamily="34" charset="0"/>
              </a:rPr>
              <a:t/>
            </a:r>
            <a:br>
              <a:rPr lang="en-US" kern="0" dirty="0" smtClean="0">
                <a:solidFill>
                  <a:schemeClr val="bg1">
                    <a:lumMod val="65000"/>
                  </a:schemeClr>
                </a:solidFill>
                <a:latin typeface="Arial" panose="020B0604020202020204" pitchFamily="34" charset="0"/>
                <a:cs typeface="Arial" panose="020B0604020202020204" pitchFamily="34" charset="0"/>
              </a:rPr>
            </a:br>
            <a:r>
              <a:rPr lang="en-US" kern="0" dirty="0" smtClean="0">
                <a:solidFill>
                  <a:schemeClr val="bg1"/>
                </a:solidFill>
                <a:latin typeface="Arial" panose="020B0604020202020204" pitchFamily="34" charset="0"/>
                <a:cs typeface="Arial" panose="020B0604020202020204" pitchFamily="34" charset="0"/>
              </a:rPr>
              <a:t>And </a:t>
            </a:r>
            <a:r>
              <a:rPr lang="en-US" kern="0" dirty="0">
                <a:solidFill>
                  <a:schemeClr val="bg1"/>
                </a:solidFill>
                <a:latin typeface="Arial" panose="020B0604020202020204" pitchFamily="34" charset="0"/>
                <a:cs typeface="Arial" panose="020B0604020202020204" pitchFamily="34" charset="0"/>
              </a:rPr>
              <a:t>if a </a:t>
            </a:r>
            <a:r>
              <a:rPr lang="en-US" kern="0" dirty="0">
                <a:solidFill>
                  <a:srgbClr val="7878DE"/>
                </a:solidFill>
                <a:latin typeface="Arial" panose="020B0604020202020204" pitchFamily="34" charset="0"/>
                <a:cs typeface="Arial" panose="020B0604020202020204" pitchFamily="34" charset="0"/>
              </a:rPr>
              <a:t>stranger </a:t>
            </a:r>
            <a:r>
              <a:rPr lang="en-US" kern="0" dirty="0">
                <a:solidFill>
                  <a:schemeClr val="bg1"/>
                </a:solidFill>
                <a:latin typeface="Arial" panose="020B0604020202020204" pitchFamily="34" charset="0"/>
                <a:cs typeface="Arial" panose="020B0604020202020204" pitchFamily="34" charset="0"/>
              </a:rPr>
              <a:t>is sojourning with you, or anyone is living permanently among you, and he wishes to offer a food offering, with a pleasing aroma to </a:t>
            </a:r>
            <a:r>
              <a:rPr lang="en-US" kern="0" dirty="0" smtClean="0">
                <a:solidFill>
                  <a:schemeClr val="bg1"/>
                </a:solidFill>
                <a:latin typeface="Arial" panose="020B0604020202020204" pitchFamily="34" charset="0"/>
                <a:cs typeface="Arial" panose="020B0604020202020204" pitchFamily="34" charset="0"/>
              </a:rPr>
              <a:t>YHWH, </a:t>
            </a:r>
            <a:r>
              <a:rPr lang="en-US" kern="0" dirty="0">
                <a:solidFill>
                  <a:srgbClr val="F89378"/>
                </a:solidFill>
                <a:latin typeface="Arial" panose="020B0604020202020204" pitchFamily="34" charset="0"/>
                <a:cs typeface="Arial" panose="020B0604020202020204" pitchFamily="34" charset="0"/>
              </a:rPr>
              <a:t>he shall do as you do</a:t>
            </a:r>
            <a:r>
              <a:rPr lang="en-US" kern="0" dirty="0">
                <a:solidFill>
                  <a:schemeClr val="bg1"/>
                </a:solidFill>
                <a:latin typeface="Arial" panose="020B0604020202020204" pitchFamily="34" charset="0"/>
                <a:cs typeface="Arial" panose="020B0604020202020204" pitchFamily="34" charset="0"/>
              </a:rPr>
              <a:t>. </a:t>
            </a:r>
            <a:r>
              <a:rPr lang="en-US" kern="0" dirty="0" smtClean="0">
                <a:solidFill>
                  <a:schemeClr val="bg1"/>
                </a:solidFill>
                <a:latin typeface="Arial" panose="020B0604020202020204" pitchFamily="34" charset="0"/>
                <a:cs typeface="Arial" panose="020B0604020202020204" pitchFamily="34" charset="0"/>
              </a:rPr>
              <a:t>For </a:t>
            </a:r>
            <a:r>
              <a:rPr lang="en-US" kern="0" dirty="0">
                <a:solidFill>
                  <a:schemeClr val="bg1"/>
                </a:solidFill>
                <a:latin typeface="Arial" panose="020B0604020202020204" pitchFamily="34" charset="0"/>
                <a:cs typeface="Arial" panose="020B0604020202020204" pitchFamily="34" charset="0"/>
              </a:rPr>
              <a:t>the assembly, there shall be </a:t>
            </a:r>
            <a:r>
              <a:rPr lang="en-US" kern="0" dirty="0">
                <a:solidFill>
                  <a:srgbClr val="F89378"/>
                </a:solidFill>
                <a:latin typeface="Arial" panose="020B0604020202020204" pitchFamily="34" charset="0"/>
                <a:cs typeface="Arial" panose="020B0604020202020204" pitchFamily="34" charset="0"/>
              </a:rPr>
              <a:t>one statute for you and for the </a:t>
            </a:r>
            <a:r>
              <a:rPr lang="en-US" kern="0" dirty="0">
                <a:solidFill>
                  <a:srgbClr val="7878DE"/>
                </a:solidFill>
                <a:latin typeface="Arial" panose="020B0604020202020204" pitchFamily="34" charset="0"/>
                <a:cs typeface="Arial" panose="020B0604020202020204" pitchFamily="34" charset="0"/>
              </a:rPr>
              <a:t>stranger</a:t>
            </a:r>
            <a:r>
              <a:rPr lang="en-US" kern="0" dirty="0">
                <a:solidFill>
                  <a:srgbClr val="F89378"/>
                </a:solidFill>
                <a:latin typeface="Arial" panose="020B0604020202020204" pitchFamily="34" charset="0"/>
                <a:cs typeface="Arial" panose="020B0604020202020204" pitchFamily="34" charset="0"/>
              </a:rPr>
              <a:t> who sojourns with you</a:t>
            </a:r>
            <a:r>
              <a:rPr lang="en-US" kern="0" dirty="0">
                <a:solidFill>
                  <a:schemeClr val="bg1"/>
                </a:solidFill>
                <a:latin typeface="Arial" panose="020B0604020202020204" pitchFamily="34" charset="0"/>
                <a:cs typeface="Arial" panose="020B0604020202020204" pitchFamily="34" charset="0"/>
              </a:rPr>
              <a:t>, a statute forever throughout your generations. </a:t>
            </a:r>
            <a:r>
              <a:rPr lang="en-US" kern="0" dirty="0">
                <a:solidFill>
                  <a:srgbClr val="F89378"/>
                </a:solidFill>
                <a:latin typeface="Arial" panose="020B0604020202020204" pitchFamily="34" charset="0"/>
                <a:cs typeface="Arial" panose="020B0604020202020204" pitchFamily="34" charset="0"/>
              </a:rPr>
              <a:t>You and the sojourner shall be alike before </a:t>
            </a:r>
            <a:r>
              <a:rPr lang="en-US" kern="0" dirty="0" smtClean="0">
                <a:solidFill>
                  <a:srgbClr val="F89378"/>
                </a:solidFill>
                <a:latin typeface="Arial" panose="020B0604020202020204" pitchFamily="34" charset="0"/>
                <a:cs typeface="Arial" panose="020B0604020202020204" pitchFamily="34" charset="0"/>
              </a:rPr>
              <a:t>YHWH</a:t>
            </a:r>
            <a:r>
              <a:rPr lang="en-US" kern="0" dirty="0" smtClean="0">
                <a:solidFill>
                  <a:schemeClr val="bg1"/>
                </a:solidFill>
                <a:latin typeface="Arial" panose="020B0604020202020204" pitchFamily="34" charset="0"/>
                <a:cs typeface="Arial" panose="020B0604020202020204" pitchFamily="34" charset="0"/>
              </a:rPr>
              <a:t>. </a:t>
            </a:r>
            <a:r>
              <a:rPr lang="en-US" kern="0" dirty="0" smtClean="0">
                <a:solidFill>
                  <a:srgbClr val="F89378"/>
                </a:solidFill>
                <a:latin typeface="Arial" panose="020B0604020202020204" pitchFamily="34" charset="0"/>
                <a:cs typeface="Arial" panose="020B0604020202020204" pitchFamily="34" charset="0"/>
              </a:rPr>
              <a:t>One </a:t>
            </a:r>
            <a:r>
              <a:rPr lang="en-US" kern="0" dirty="0">
                <a:solidFill>
                  <a:srgbClr val="F89378"/>
                </a:solidFill>
                <a:latin typeface="Arial" panose="020B0604020202020204" pitchFamily="34" charset="0"/>
                <a:cs typeface="Arial" panose="020B0604020202020204" pitchFamily="34" charset="0"/>
              </a:rPr>
              <a:t>law </a:t>
            </a:r>
            <a:r>
              <a:rPr lang="en-US" kern="0" dirty="0" smtClean="0">
                <a:solidFill>
                  <a:srgbClr val="F89378"/>
                </a:solidFill>
                <a:latin typeface="Arial" panose="020B0604020202020204" pitchFamily="34" charset="0"/>
                <a:cs typeface="Arial" panose="020B0604020202020204" pitchFamily="34" charset="0"/>
              </a:rPr>
              <a:t>[</a:t>
            </a:r>
            <a:r>
              <a:rPr lang="en-US" kern="0" dirty="0" smtClean="0">
                <a:solidFill>
                  <a:srgbClr val="7878DE"/>
                </a:solidFill>
                <a:latin typeface="Arial" panose="020B0604020202020204" pitchFamily="34" charset="0"/>
                <a:cs typeface="Arial" panose="020B0604020202020204" pitchFamily="34" charset="0"/>
              </a:rPr>
              <a:t>Torah</a:t>
            </a:r>
            <a:r>
              <a:rPr lang="en-US" kern="0" dirty="0" smtClean="0">
                <a:solidFill>
                  <a:srgbClr val="F89378"/>
                </a:solidFill>
                <a:latin typeface="Arial" panose="020B0604020202020204" pitchFamily="34" charset="0"/>
                <a:cs typeface="Arial" panose="020B0604020202020204" pitchFamily="34" charset="0"/>
              </a:rPr>
              <a:t>] and </a:t>
            </a:r>
            <a:r>
              <a:rPr lang="en-US" kern="0" dirty="0">
                <a:solidFill>
                  <a:srgbClr val="F89378"/>
                </a:solidFill>
                <a:latin typeface="Arial" panose="020B0604020202020204" pitchFamily="34" charset="0"/>
                <a:cs typeface="Arial" panose="020B0604020202020204" pitchFamily="34" charset="0"/>
              </a:rPr>
              <a:t>one rule shall be for you and for the </a:t>
            </a:r>
            <a:r>
              <a:rPr lang="en-US" kern="0" dirty="0">
                <a:solidFill>
                  <a:srgbClr val="7878DE"/>
                </a:solidFill>
                <a:latin typeface="Arial" panose="020B0604020202020204" pitchFamily="34" charset="0"/>
                <a:cs typeface="Arial" panose="020B0604020202020204" pitchFamily="34" charset="0"/>
              </a:rPr>
              <a:t>stranger </a:t>
            </a:r>
            <a:r>
              <a:rPr lang="en-US" kern="0" dirty="0">
                <a:solidFill>
                  <a:srgbClr val="F89378"/>
                </a:solidFill>
                <a:latin typeface="Arial" panose="020B0604020202020204" pitchFamily="34" charset="0"/>
                <a:cs typeface="Arial" panose="020B0604020202020204" pitchFamily="34" charset="0"/>
              </a:rPr>
              <a:t>who sojourns with you</a:t>
            </a:r>
            <a:r>
              <a:rPr lang="en-US" kern="0" dirty="0" smtClean="0">
                <a:solidFill>
                  <a:srgbClr val="F89378"/>
                </a:solidFill>
                <a:latin typeface="Arial" panose="020B0604020202020204" pitchFamily="34" charset="0"/>
                <a:cs typeface="Arial" panose="020B0604020202020204" pitchFamily="34" charset="0"/>
              </a:rPr>
              <a:t>.</a:t>
            </a:r>
            <a:endParaRPr lang="en-US" kern="0" dirty="0">
              <a:solidFill>
                <a:srgbClr val="F89378"/>
              </a:solidFill>
              <a:latin typeface="Arial" panose="020B0604020202020204" pitchFamily="34" charset="0"/>
              <a:cs typeface="Arial" panose="020B0604020202020204" pitchFamily="34" charset="0"/>
            </a:endParaRPr>
          </a:p>
        </p:txBody>
      </p:sp>
      <p:sp>
        <p:nvSpPr>
          <p:cNvPr id="4" name="Content Placeholder 2"/>
          <p:cNvSpPr txBox="1">
            <a:spLocks/>
          </p:cNvSpPr>
          <p:nvPr/>
        </p:nvSpPr>
        <p:spPr bwMode="auto">
          <a:xfrm>
            <a:off x="544773" y="152400"/>
            <a:ext cx="85344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FontTx/>
              <a:buNone/>
            </a:pPr>
            <a:r>
              <a:rPr lang="en-US" kern="0" dirty="0" smtClean="0">
                <a:solidFill>
                  <a:schemeClr val="bg1"/>
                </a:solidFill>
                <a:latin typeface="Arial" panose="020B0604020202020204" pitchFamily="34" charset="0"/>
                <a:cs typeface="Arial" panose="020B0604020202020204" pitchFamily="34" charset="0"/>
              </a:rPr>
              <a:t>Regarding the offering of sacrifices:</a:t>
            </a:r>
          </a:p>
        </p:txBody>
      </p:sp>
    </p:spTree>
    <p:extLst>
      <p:ext uri="{BB962C8B-B14F-4D97-AF65-F5344CB8AC3E}">
        <p14:creationId xmlns:p14="http://schemas.microsoft.com/office/powerpoint/2010/main" val="2920495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bwMode="auto">
          <a:xfrm>
            <a:off x="457200" y="990600"/>
            <a:ext cx="8077200"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FontTx/>
              <a:buNone/>
            </a:pPr>
            <a:r>
              <a:rPr lang="en-US" kern="0" dirty="0">
                <a:solidFill>
                  <a:schemeClr val="bg1">
                    <a:lumMod val="65000"/>
                  </a:schemeClr>
                </a:solidFill>
                <a:latin typeface="Arial" panose="020B0604020202020204" pitchFamily="34" charset="0"/>
                <a:cs typeface="Arial" panose="020B0604020202020204" pitchFamily="34" charset="0"/>
              </a:rPr>
              <a:t>Isaiah </a:t>
            </a:r>
            <a:r>
              <a:rPr lang="en-US" kern="0" dirty="0" smtClean="0">
                <a:solidFill>
                  <a:schemeClr val="bg1">
                    <a:lumMod val="65000"/>
                  </a:schemeClr>
                </a:solidFill>
                <a:latin typeface="Arial" panose="020B0604020202020204" pitchFamily="34" charset="0"/>
                <a:cs typeface="Arial" panose="020B0604020202020204" pitchFamily="34" charset="0"/>
              </a:rPr>
              <a:t>56:1–3</a:t>
            </a:r>
            <a:br>
              <a:rPr lang="en-US" kern="0" dirty="0" smtClean="0">
                <a:solidFill>
                  <a:schemeClr val="bg1">
                    <a:lumMod val="65000"/>
                  </a:schemeClr>
                </a:solidFill>
                <a:latin typeface="Arial" panose="020B0604020202020204" pitchFamily="34" charset="0"/>
                <a:cs typeface="Arial" panose="020B0604020202020204" pitchFamily="34" charset="0"/>
              </a:rPr>
            </a:br>
            <a:r>
              <a:rPr lang="en-US" kern="0" dirty="0" smtClean="0">
                <a:solidFill>
                  <a:schemeClr val="bg1"/>
                </a:solidFill>
                <a:latin typeface="Arial" panose="020B0604020202020204" pitchFamily="34" charset="0"/>
                <a:cs typeface="Arial" panose="020B0604020202020204" pitchFamily="34" charset="0"/>
              </a:rPr>
              <a:t>Thus </a:t>
            </a:r>
            <a:r>
              <a:rPr lang="en-US" kern="0" dirty="0">
                <a:solidFill>
                  <a:schemeClr val="bg1"/>
                </a:solidFill>
                <a:latin typeface="Arial" panose="020B0604020202020204" pitchFamily="34" charset="0"/>
                <a:cs typeface="Arial" panose="020B0604020202020204" pitchFamily="34" charset="0"/>
              </a:rPr>
              <a:t>says </a:t>
            </a:r>
            <a:r>
              <a:rPr lang="en-US" kern="0" dirty="0" smtClean="0">
                <a:solidFill>
                  <a:schemeClr val="bg1"/>
                </a:solidFill>
                <a:latin typeface="Arial" panose="020B0604020202020204" pitchFamily="34" charset="0"/>
                <a:cs typeface="Arial" panose="020B0604020202020204" pitchFamily="34" charset="0"/>
              </a:rPr>
              <a:t>YHWH: </a:t>
            </a:r>
            <a:r>
              <a:rPr lang="en-US" kern="0" dirty="0">
                <a:solidFill>
                  <a:schemeClr val="bg1"/>
                </a:solidFill>
                <a:latin typeface="Arial" panose="020B0604020202020204" pitchFamily="34" charset="0"/>
                <a:cs typeface="Arial" panose="020B0604020202020204" pitchFamily="34" charset="0"/>
              </a:rPr>
              <a:t>“Keep justice, and do righteousness, for soon my salvation will come, and my righteousness be revealed. </a:t>
            </a:r>
            <a:r>
              <a:rPr lang="en-US" kern="0" dirty="0" smtClean="0">
                <a:solidFill>
                  <a:schemeClr val="bg1"/>
                </a:solidFill>
                <a:latin typeface="Arial" panose="020B0604020202020204" pitchFamily="34" charset="0"/>
                <a:cs typeface="Arial" panose="020B0604020202020204" pitchFamily="34" charset="0"/>
              </a:rPr>
              <a:t> </a:t>
            </a:r>
            <a:r>
              <a:rPr lang="en-US" kern="0" dirty="0">
                <a:solidFill>
                  <a:schemeClr val="bg1"/>
                </a:solidFill>
                <a:latin typeface="Arial" panose="020B0604020202020204" pitchFamily="34" charset="0"/>
                <a:cs typeface="Arial" panose="020B0604020202020204" pitchFamily="34" charset="0"/>
              </a:rPr>
              <a:t>Blessed is the man who does this, and the son of man who holds it fast, who keeps the Sabbath, not profaning it, and keeps his hand from doing any evil.” </a:t>
            </a:r>
            <a:r>
              <a:rPr lang="en-US" kern="0" dirty="0" smtClean="0">
                <a:solidFill>
                  <a:schemeClr val="bg1"/>
                </a:solidFill>
                <a:latin typeface="Arial" panose="020B0604020202020204" pitchFamily="34" charset="0"/>
                <a:cs typeface="Arial" panose="020B0604020202020204" pitchFamily="34" charset="0"/>
              </a:rPr>
              <a:t> </a:t>
            </a:r>
            <a:r>
              <a:rPr lang="en-US" kern="0" dirty="0">
                <a:solidFill>
                  <a:srgbClr val="F89378"/>
                </a:solidFill>
                <a:latin typeface="Arial" panose="020B0604020202020204" pitchFamily="34" charset="0"/>
                <a:cs typeface="Arial" panose="020B0604020202020204" pitchFamily="34" charset="0"/>
              </a:rPr>
              <a:t>Let not the </a:t>
            </a:r>
            <a:r>
              <a:rPr lang="en-US" kern="0" dirty="0">
                <a:solidFill>
                  <a:srgbClr val="7878DE"/>
                </a:solidFill>
                <a:latin typeface="Arial" panose="020B0604020202020204" pitchFamily="34" charset="0"/>
                <a:cs typeface="Arial" panose="020B0604020202020204" pitchFamily="34" charset="0"/>
              </a:rPr>
              <a:t>foreigner</a:t>
            </a:r>
            <a:r>
              <a:rPr lang="en-US" kern="0" dirty="0">
                <a:solidFill>
                  <a:srgbClr val="F89378"/>
                </a:solidFill>
                <a:latin typeface="Arial" panose="020B0604020202020204" pitchFamily="34" charset="0"/>
                <a:cs typeface="Arial" panose="020B0604020202020204" pitchFamily="34" charset="0"/>
              </a:rPr>
              <a:t> who has joined himself to </a:t>
            </a:r>
            <a:r>
              <a:rPr lang="en-US" kern="0" dirty="0" smtClean="0">
                <a:solidFill>
                  <a:srgbClr val="F89378"/>
                </a:solidFill>
                <a:latin typeface="Arial" panose="020B0604020202020204" pitchFamily="34" charset="0"/>
                <a:cs typeface="Arial" panose="020B0604020202020204" pitchFamily="34" charset="0"/>
              </a:rPr>
              <a:t/>
            </a:r>
            <a:br>
              <a:rPr lang="en-US" kern="0" dirty="0" smtClean="0">
                <a:solidFill>
                  <a:srgbClr val="F89378"/>
                </a:solidFill>
                <a:latin typeface="Arial" panose="020B0604020202020204" pitchFamily="34" charset="0"/>
                <a:cs typeface="Arial" panose="020B0604020202020204" pitchFamily="34" charset="0"/>
              </a:rPr>
            </a:br>
            <a:r>
              <a:rPr lang="en-US" kern="0" dirty="0" smtClean="0">
                <a:solidFill>
                  <a:srgbClr val="F89378"/>
                </a:solidFill>
                <a:latin typeface="Arial" panose="020B0604020202020204" pitchFamily="34" charset="0"/>
                <a:cs typeface="Arial" panose="020B0604020202020204" pitchFamily="34" charset="0"/>
              </a:rPr>
              <a:t>YHWH </a:t>
            </a:r>
            <a:r>
              <a:rPr lang="en-US" kern="0" dirty="0">
                <a:solidFill>
                  <a:srgbClr val="F89378"/>
                </a:solidFill>
                <a:latin typeface="Arial" panose="020B0604020202020204" pitchFamily="34" charset="0"/>
                <a:cs typeface="Arial" panose="020B0604020202020204" pitchFamily="34" charset="0"/>
              </a:rPr>
              <a:t>say, </a:t>
            </a:r>
            <a:r>
              <a:rPr lang="en-US" kern="0" dirty="0" smtClean="0">
                <a:solidFill>
                  <a:srgbClr val="F89378"/>
                </a:solidFill>
                <a:latin typeface="Arial" panose="020B0604020202020204" pitchFamily="34" charset="0"/>
                <a:cs typeface="Arial" panose="020B0604020202020204" pitchFamily="34" charset="0"/>
              </a:rPr>
              <a:t>“YHWH will </a:t>
            </a:r>
            <a:r>
              <a:rPr lang="en-US" kern="0" dirty="0">
                <a:solidFill>
                  <a:srgbClr val="F89378"/>
                </a:solidFill>
                <a:latin typeface="Arial" panose="020B0604020202020204" pitchFamily="34" charset="0"/>
                <a:cs typeface="Arial" panose="020B0604020202020204" pitchFamily="34" charset="0"/>
              </a:rPr>
              <a:t>surely </a:t>
            </a:r>
            <a:r>
              <a:rPr lang="en-US" kern="0" dirty="0" smtClean="0">
                <a:solidFill>
                  <a:srgbClr val="F89378"/>
                </a:solidFill>
                <a:latin typeface="Arial" panose="020B0604020202020204" pitchFamily="34" charset="0"/>
                <a:cs typeface="Arial" panose="020B0604020202020204" pitchFamily="34" charset="0"/>
              </a:rPr>
              <a:t/>
            </a:r>
            <a:br>
              <a:rPr lang="en-US" kern="0" dirty="0" smtClean="0">
                <a:solidFill>
                  <a:srgbClr val="F89378"/>
                </a:solidFill>
                <a:latin typeface="Arial" panose="020B0604020202020204" pitchFamily="34" charset="0"/>
                <a:cs typeface="Arial" panose="020B0604020202020204" pitchFamily="34" charset="0"/>
              </a:rPr>
            </a:br>
            <a:r>
              <a:rPr lang="en-US" kern="0" dirty="0" smtClean="0">
                <a:solidFill>
                  <a:srgbClr val="F89378"/>
                </a:solidFill>
                <a:latin typeface="Arial" panose="020B0604020202020204" pitchFamily="34" charset="0"/>
                <a:cs typeface="Arial" panose="020B0604020202020204" pitchFamily="34" charset="0"/>
              </a:rPr>
              <a:t>separate </a:t>
            </a:r>
            <a:r>
              <a:rPr lang="en-US" kern="0" dirty="0">
                <a:solidFill>
                  <a:srgbClr val="F89378"/>
                </a:solidFill>
                <a:latin typeface="Arial" panose="020B0604020202020204" pitchFamily="34" charset="0"/>
                <a:cs typeface="Arial" panose="020B0604020202020204" pitchFamily="34" charset="0"/>
              </a:rPr>
              <a:t>me from his people</a:t>
            </a:r>
            <a:r>
              <a:rPr lang="en-US" kern="0" dirty="0" smtClean="0">
                <a:solidFill>
                  <a:srgbClr val="F89378"/>
                </a:solidFill>
                <a:latin typeface="Arial" panose="020B0604020202020204" pitchFamily="34" charset="0"/>
                <a:cs typeface="Arial" panose="020B0604020202020204" pitchFamily="34" charset="0"/>
              </a:rPr>
              <a:t>”.</a:t>
            </a:r>
            <a:endParaRPr lang="en-US" kern="0" dirty="0">
              <a:solidFill>
                <a:srgbClr val="F89378"/>
              </a:solidFill>
              <a:latin typeface="Arial" panose="020B0604020202020204" pitchFamily="34" charset="0"/>
              <a:cs typeface="Arial" panose="020B0604020202020204" pitchFamily="34" charset="0"/>
            </a:endParaRPr>
          </a:p>
        </p:txBody>
      </p:sp>
      <p:sp>
        <p:nvSpPr>
          <p:cNvPr id="4" name="Content Placeholder 2"/>
          <p:cNvSpPr txBox="1">
            <a:spLocks/>
          </p:cNvSpPr>
          <p:nvPr/>
        </p:nvSpPr>
        <p:spPr bwMode="auto">
          <a:xfrm>
            <a:off x="457200" y="304800"/>
            <a:ext cx="85344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FontTx/>
              <a:buNone/>
            </a:pPr>
            <a:r>
              <a:rPr lang="en-US" kern="0" dirty="0" smtClean="0">
                <a:solidFill>
                  <a:srgbClr val="F89378"/>
                </a:solidFill>
                <a:latin typeface="Arial" panose="020B0604020202020204" pitchFamily="34" charset="0"/>
                <a:cs typeface="Arial" panose="020B0604020202020204" pitchFamily="34" charset="0"/>
              </a:rPr>
              <a:t>Isaiah speaks clearly to this:</a:t>
            </a:r>
          </a:p>
        </p:txBody>
      </p:sp>
    </p:spTree>
    <p:extLst>
      <p:ext uri="{BB962C8B-B14F-4D97-AF65-F5344CB8AC3E}">
        <p14:creationId xmlns:p14="http://schemas.microsoft.com/office/powerpoint/2010/main" val="3403719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bwMode="auto">
          <a:xfrm>
            <a:off x="457200" y="0"/>
            <a:ext cx="8077200" cy="647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FontTx/>
              <a:buNone/>
            </a:pPr>
            <a:r>
              <a:rPr lang="en-US" kern="0" dirty="0">
                <a:solidFill>
                  <a:schemeClr val="bg1">
                    <a:lumMod val="65000"/>
                  </a:schemeClr>
                </a:solidFill>
                <a:latin typeface="Arial" panose="020B0604020202020204" pitchFamily="34" charset="0"/>
                <a:cs typeface="Arial" panose="020B0604020202020204" pitchFamily="34" charset="0"/>
              </a:rPr>
              <a:t>Isaiah </a:t>
            </a:r>
            <a:r>
              <a:rPr lang="en-US" kern="0" dirty="0" smtClean="0">
                <a:solidFill>
                  <a:schemeClr val="bg1">
                    <a:lumMod val="65000"/>
                  </a:schemeClr>
                </a:solidFill>
                <a:latin typeface="Arial" panose="020B0604020202020204" pitchFamily="34" charset="0"/>
                <a:cs typeface="Arial" panose="020B0604020202020204" pitchFamily="34" charset="0"/>
              </a:rPr>
              <a:t>56:4-7</a:t>
            </a:r>
            <a:br>
              <a:rPr lang="en-US" kern="0" dirty="0" smtClean="0">
                <a:solidFill>
                  <a:schemeClr val="bg1">
                    <a:lumMod val="65000"/>
                  </a:schemeClr>
                </a:solidFill>
                <a:latin typeface="Arial" panose="020B0604020202020204" pitchFamily="34" charset="0"/>
                <a:cs typeface="Arial" panose="020B0604020202020204" pitchFamily="34" charset="0"/>
              </a:rPr>
            </a:br>
            <a:r>
              <a:rPr lang="en-US" kern="0" dirty="0" smtClean="0">
                <a:solidFill>
                  <a:schemeClr val="bg1"/>
                </a:solidFill>
                <a:latin typeface="Arial" panose="020B0604020202020204" pitchFamily="34" charset="0"/>
                <a:cs typeface="Arial" panose="020B0604020202020204" pitchFamily="34" charset="0"/>
              </a:rPr>
              <a:t>For </a:t>
            </a:r>
            <a:r>
              <a:rPr lang="en-US" kern="0" dirty="0">
                <a:solidFill>
                  <a:schemeClr val="bg1"/>
                </a:solidFill>
                <a:latin typeface="Arial" panose="020B0604020202020204" pitchFamily="34" charset="0"/>
                <a:cs typeface="Arial" panose="020B0604020202020204" pitchFamily="34" charset="0"/>
              </a:rPr>
              <a:t>thus says </a:t>
            </a:r>
            <a:r>
              <a:rPr lang="en-US" kern="0" dirty="0" smtClean="0">
                <a:solidFill>
                  <a:schemeClr val="bg1"/>
                </a:solidFill>
                <a:latin typeface="Arial" panose="020B0604020202020204" pitchFamily="34" charset="0"/>
                <a:cs typeface="Arial" panose="020B0604020202020204" pitchFamily="34" charset="0"/>
              </a:rPr>
              <a:t>YHWH “To... </a:t>
            </a:r>
            <a:r>
              <a:rPr lang="en-US" kern="0" dirty="0" smtClean="0">
                <a:solidFill>
                  <a:srgbClr val="7878DE"/>
                </a:solidFill>
                <a:latin typeface="Arial" panose="020B0604020202020204" pitchFamily="34" charset="0"/>
                <a:cs typeface="Arial" panose="020B0604020202020204" pitchFamily="34" charset="0"/>
              </a:rPr>
              <a:t>the </a:t>
            </a:r>
            <a:r>
              <a:rPr lang="en-US" kern="0" dirty="0">
                <a:solidFill>
                  <a:srgbClr val="7878DE"/>
                </a:solidFill>
                <a:latin typeface="Arial" panose="020B0604020202020204" pitchFamily="34" charset="0"/>
                <a:cs typeface="Arial" panose="020B0604020202020204" pitchFamily="34" charset="0"/>
              </a:rPr>
              <a:t>foreigners </a:t>
            </a:r>
            <a:r>
              <a:rPr lang="en-US" kern="0" dirty="0">
                <a:solidFill>
                  <a:srgbClr val="F89378"/>
                </a:solidFill>
                <a:latin typeface="Arial" panose="020B0604020202020204" pitchFamily="34" charset="0"/>
                <a:cs typeface="Arial" panose="020B0604020202020204" pitchFamily="34" charset="0"/>
              </a:rPr>
              <a:t>who join themselves to </a:t>
            </a:r>
            <a:r>
              <a:rPr lang="en-US" kern="0" dirty="0" smtClean="0">
                <a:solidFill>
                  <a:srgbClr val="F89378"/>
                </a:solidFill>
                <a:latin typeface="Arial" panose="020B0604020202020204" pitchFamily="34" charset="0"/>
                <a:cs typeface="Arial" panose="020B0604020202020204" pitchFamily="34" charset="0"/>
              </a:rPr>
              <a:t>YHWH, </a:t>
            </a:r>
            <a:r>
              <a:rPr lang="en-US" kern="0" dirty="0">
                <a:solidFill>
                  <a:schemeClr val="bg1"/>
                </a:solidFill>
                <a:latin typeface="Arial" panose="020B0604020202020204" pitchFamily="34" charset="0"/>
                <a:cs typeface="Arial" panose="020B0604020202020204" pitchFamily="34" charset="0"/>
              </a:rPr>
              <a:t>to minister to him, to love the name of </a:t>
            </a:r>
            <a:r>
              <a:rPr lang="en-US" kern="0" dirty="0" smtClean="0">
                <a:solidFill>
                  <a:schemeClr val="bg1"/>
                </a:solidFill>
                <a:latin typeface="Arial" panose="020B0604020202020204" pitchFamily="34" charset="0"/>
                <a:cs typeface="Arial" panose="020B0604020202020204" pitchFamily="34" charset="0"/>
              </a:rPr>
              <a:t>YHWH, </a:t>
            </a:r>
            <a:r>
              <a:rPr lang="en-US" kern="0" dirty="0">
                <a:solidFill>
                  <a:schemeClr val="bg1"/>
                </a:solidFill>
                <a:latin typeface="Arial" panose="020B0604020202020204" pitchFamily="34" charset="0"/>
                <a:cs typeface="Arial" panose="020B0604020202020204" pitchFamily="34" charset="0"/>
              </a:rPr>
              <a:t>and to be his servants, </a:t>
            </a:r>
            <a:r>
              <a:rPr lang="en-US" kern="0" dirty="0">
                <a:solidFill>
                  <a:srgbClr val="7878DE"/>
                </a:solidFill>
                <a:latin typeface="Arial" panose="020B0604020202020204" pitchFamily="34" charset="0"/>
                <a:cs typeface="Arial" panose="020B0604020202020204" pitchFamily="34" charset="0"/>
              </a:rPr>
              <a:t>everyone</a:t>
            </a:r>
            <a:r>
              <a:rPr lang="en-US" kern="0" dirty="0">
                <a:solidFill>
                  <a:srgbClr val="F89378"/>
                </a:solidFill>
                <a:latin typeface="Arial" panose="020B0604020202020204" pitchFamily="34" charset="0"/>
                <a:cs typeface="Arial" panose="020B0604020202020204" pitchFamily="34" charset="0"/>
              </a:rPr>
              <a:t> who keeps the Sabbath and does not profane it, and holds fast my </a:t>
            </a:r>
            <a:r>
              <a:rPr lang="en-US" kern="0" dirty="0" smtClean="0">
                <a:solidFill>
                  <a:srgbClr val="F89378"/>
                </a:solidFill>
                <a:latin typeface="Arial" panose="020B0604020202020204" pitchFamily="34" charset="0"/>
                <a:cs typeface="Arial" panose="020B0604020202020204" pitchFamily="34" charset="0"/>
              </a:rPr>
              <a:t>covenant</a:t>
            </a:r>
            <a:r>
              <a:rPr lang="en-US" kern="0" dirty="0" smtClean="0">
                <a:solidFill>
                  <a:schemeClr val="bg1"/>
                </a:solidFill>
                <a:latin typeface="Arial" panose="020B0604020202020204" pitchFamily="34" charset="0"/>
                <a:cs typeface="Arial" panose="020B0604020202020204" pitchFamily="34" charset="0"/>
              </a:rPr>
              <a:t> —  </a:t>
            </a:r>
            <a:r>
              <a:rPr lang="en-US" kern="0" dirty="0">
                <a:solidFill>
                  <a:schemeClr val="bg1"/>
                </a:solidFill>
                <a:latin typeface="Arial" panose="020B0604020202020204" pitchFamily="34" charset="0"/>
                <a:cs typeface="Arial" panose="020B0604020202020204" pitchFamily="34" charset="0"/>
              </a:rPr>
              <a:t>these I will bring to my holy mountain, and make them joyful in my house of prayer; </a:t>
            </a:r>
            <a:r>
              <a:rPr lang="en-US" kern="0" dirty="0">
                <a:solidFill>
                  <a:srgbClr val="F89378"/>
                </a:solidFill>
                <a:latin typeface="Arial" panose="020B0604020202020204" pitchFamily="34" charset="0"/>
                <a:cs typeface="Arial" panose="020B0604020202020204" pitchFamily="34" charset="0"/>
              </a:rPr>
              <a:t>their burnt offerings and their sacrifices will be accepted on </a:t>
            </a:r>
            <a:r>
              <a:rPr lang="en-US" kern="0" dirty="0" smtClean="0">
                <a:solidFill>
                  <a:srgbClr val="F89378"/>
                </a:solidFill>
                <a:latin typeface="Arial" panose="020B0604020202020204" pitchFamily="34" charset="0"/>
                <a:cs typeface="Arial" panose="020B0604020202020204" pitchFamily="34" charset="0"/>
              </a:rPr>
              <a:t/>
            </a:r>
            <a:br>
              <a:rPr lang="en-US" kern="0" dirty="0" smtClean="0">
                <a:solidFill>
                  <a:srgbClr val="F89378"/>
                </a:solidFill>
                <a:latin typeface="Arial" panose="020B0604020202020204" pitchFamily="34" charset="0"/>
                <a:cs typeface="Arial" panose="020B0604020202020204" pitchFamily="34" charset="0"/>
              </a:rPr>
            </a:br>
            <a:r>
              <a:rPr lang="en-US" kern="0" dirty="0" smtClean="0">
                <a:solidFill>
                  <a:srgbClr val="F89378"/>
                </a:solidFill>
                <a:latin typeface="Arial" panose="020B0604020202020204" pitchFamily="34" charset="0"/>
                <a:cs typeface="Arial" panose="020B0604020202020204" pitchFamily="34" charset="0"/>
              </a:rPr>
              <a:t>my altar</a:t>
            </a:r>
            <a:r>
              <a:rPr lang="en-US" kern="0" dirty="0">
                <a:solidFill>
                  <a:schemeClr val="bg1"/>
                </a:solidFill>
                <a:latin typeface="Arial" panose="020B0604020202020204" pitchFamily="34" charset="0"/>
                <a:cs typeface="Arial" panose="020B0604020202020204" pitchFamily="34" charset="0"/>
              </a:rPr>
              <a:t>; for my house shall </a:t>
            </a:r>
            <a:r>
              <a:rPr lang="en-US" kern="0" dirty="0" smtClean="0">
                <a:solidFill>
                  <a:schemeClr val="bg1"/>
                </a:solidFill>
                <a:latin typeface="Arial" panose="020B0604020202020204" pitchFamily="34" charset="0"/>
                <a:cs typeface="Arial" panose="020B0604020202020204" pitchFamily="34" charset="0"/>
              </a:rPr>
              <a:t/>
            </a:r>
            <a:br>
              <a:rPr lang="en-US" kern="0" dirty="0" smtClean="0">
                <a:solidFill>
                  <a:schemeClr val="bg1"/>
                </a:solidFill>
                <a:latin typeface="Arial" panose="020B0604020202020204" pitchFamily="34" charset="0"/>
                <a:cs typeface="Arial" panose="020B0604020202020204" pitchFamily="34" charset="0"/>
              </a:rPr>
            </a:br>
            <a:r>
              <a:rPr lang="en-US" kern="0" dirty="0" smtClean="0">
                <a:solidFill>
                  <a:schemeClr val="bg1"/>
                </a:solidFill>
                <a:latin typeface="Arial" panose="020B0604020202020204" pitchFamily="34" charset="0"/>
                <a:cs typeface="Arial" panose="020B0604020202020204" pitchFamily="34" charset="0"/>
              </a:rPr>
              <a:t>be called </a:t>
            </a:r>
            <a:r>
              <a:rPr lang="en-US" kern="0" dirty="0">
                <a:solidFill>
                  <a:schemeClr val="bg1"/>
                </a:solidFill>
                <a:latin typeface="Arial" panose="020B0604020202020204" pitchFamily="34" charset="0"/>
                <a:cs typeface="Arial" panose="020B0604020202020204" pitchFamily="34" charset="0"/>
              </a:rPr>
              <a:t>a house of prayer </a:t>
            </a:r>
            <a:r>
              <a:rPr lang="en-US" kern="0" dirty="0" smtClean="0">
                <a:solidFill>
                  <a:schemeClr val="bg1"/>
                </a:solidFill>
                <a:latin typeface="Arial" panose="020B0604020202020204" pitchFamily="34" charset="0"/>
                <a:cs typeface="Arial" panose="020B0604020202020204" pitchFamily="34" charset="0"/>
              </a:rPr>
              <a:t/>
            </a:r>
            <a:br>
              <a:rPr lang="en-US" kern="0" dirty="0" smtClean="0">
                <a:solidFill>
                  <a:schemeClr val="bg1"/>
                </a:solidFill>
                <a:latin typeface="Arial" panose="020B0604020202020204" pitchFamily="34" charset="0"/>
                <a:cs typeface="Arial" panose="020B0604020202020204" pitchFamily="34" charset="0"/>
              </a:rPr>
            </a:br>
            <a:r>
              <a:rPr lang="en-US" kern="0" dirty="0" smtClean="0">
                <a:solidFill>
                  <a:srgbClr val="7878DE"/>
                </a:solidFill>
                <a:latin typeface="Arial" panose="020B0604020202020204" pitchFamily="34" charset="0"/>
                <a:cs typeface="Arial" panose="020B0604020202020204" pitchFamily="34" charset="0"/>
              </a:rPr>
              <a:t>for </a:t>
            </a:r>
            <a:r>
              <a:rPr lang="en-US" kern="0" dirty="0">
                <a:solidFill>
                  <a:srgbClr val="7878DE"/>
                </a:solidFill>
                <a:latin typeface="Arial" panose="020B0604020202020204" pitchFamily="34" charset="0"/>
                <a:cs typeface="Arial" panose="020B0604020202020204" pitchFamily="34" charset="0"/>
              </a:rPr>
              <a:t>all peoples</a:t>
            </a:r>
            <a:r>
              <a:rPr lang="en-US" kern="0" dirty="0" smtClean="0">
                <a:solidFill>
                  <a:srgbClr val="7878DE"/>
                </a:solidFill>
                <a:latin typeface="Arial" panose="020B0604020202020204" pitchFamily="34" charset="0"/>
                <a:cs typeface="Arial" panose="020B0604020202020204" pitchFamily="34" charset="0"/>
              </a:rPr>
              <a:t>.</a:t>
            </a:r>
            <a:endParaRPr lang="en-US" kern="0" dirty="0">
              <a:solidFill>
                <a:srgbClr val="7878D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92852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457200"/>
            <a:ext cx="8505826" cy="1143000"/>
          </a:xfrm>
        </p:spPr>
        <p:txBody>
          <a:bodyPr/>
          <a:lstStyle/>
          <a:p>
            <a:pPr marL="0" indent="0">
              <a:buNone/>
            </a:pPr>
            <a:r>
              <a:rPr lang="en-US" dirty="0">
                <a:solidFill>
                  <a:srgbClr val="F89378"/>
                </a:solidFill>
                <a:latin typeface="Arial" panose="020B0604020202020204" pitchFamily="34" charset="0"/>
                <a:cs typeface="Arial" panose="020B0604020202020204" pitchFamily="34" charset="0"/>
              </a:rPr>
              <a:t>YHWH calls Abram </a:t>
            </a:r>
            <a:r>
              <a:rPr lang="en-US" dirty="0">
                <a:solidFill>
                  <a:schemeClr val="bg1"/>
                </a:solidFill>
                <a:latin typeface="Arial" panose="020B0604020202020204" pitchFamily="34" charset="0"/>
                <a:cs typeface="Arial" panose="020B0604020202020204" pitchFamily="34" charset="0"/>
              </a:rPr>
              <a:t>out of </a:t>
            </a:r>
            <a:r>
              <a:rPr lang="en-US" dirty="0" smtClean="0">
                <a:solidFill>
                  <a:schemeClr val="bg1"/>
                </a:solidFill>
                <a:latin typeface="Arial" panose="020B0604020202020204" pitchFamily="34" charset="0"/>
                <a:cs typeface="Arial" panose="020B0604020202020204" pitchFamily="34" charset="0"/>
              </a:rPr>
              <a:t>Haran &amp; </a:t>
            </a:r>
            <a:r>
              <a:rPr lang="en-US" dirty="0">
                <a:solidFill>
                  <a:schemeClr val="bg1"/>
                </a:solidFill>
                <a:latin typeface="Arial" panose="020B0604020202020204" pitchFamily="34" charset="0"/>
                <a:cs typeface="Arial" panose="020B0604020202020204" pitchFamily="34" charset="0"/>
              </a:rPr>
              <a:t>tells him </a:t>
            </a:r>
            <a:r>
              <a:rPr lang="en-US" dirty="0" smtClean="0">
                <a:solidFill>
                  <a:schemeClr val="bg1"/>
                </a:solidFill>
                <a:latin typeface="Arial" panose="020B0604020202020204" pitchFamily="34" charset="0"/>
                <a:cs typeface="Arial" panose="020B0604020202020204" pitchFamily="34" charset="0"/>
              </a:rPr>
              <a:t/>
            </a:r>
            <a:br>
              <a:rPr lang="en-US" dirty="0" smtClean="0">
                <a:solidFill>
                  <a:schemeClr val="bg1"/>
                </a:solidFill>
                <a:latin typeface="Arial" panose="020B0604020202020204" pitchFamily="34" charset="0"/>
                <a:cs typeface="Arial" panose="020B0604020202020204" pitchFamily="34" charset="0"/>
              </a:rPr>
            </a:br>
            <a:r>
              <a:rPr lang="en-US" dirty="0" smtClean="0">
                <a:solidFill>
                  <a:schemeClr val="bg1"/>
                </a:solidFill>
                <a:latin typeface="Arial" panose="020B0604020202020204" pitchFamily="34" charset="0"/>
                <a:cs typeface="Arial" panose="020B0604020202020204" pitchFamily="34" charset="0"/>
              </a:rPr>
              <a:t>to </a:t>
            </a:r>
            <a:r>
              <a:rPr lang="en-US" dirty="0">
                <a:solidFill>
                  <a:schemeClr val="bg1"/>
                </a:solidFill>
                <a:latin typeface="Arial" panose="020B0604020202020204" pitchFamily="34" charset="0"/>
                <a:cs typeface="Arial" panose="020B0604020202020204" pitchFamily="34" charset="0"/>
              </a:rPr>
              <a:t>move away to the land of Canaan.</a:t>
            </a:r>
          </a:p>
        </p:txBody>
      </p:sp>
      <p:sp>
        <p:nvSpPr>
          <p:cNvPr id="5" name="Content Placeholder 2"/>
          <p:cNvSpPr txBox="1">
            <a:spLocks/>
          </p:cNvSpPr>
          <p:nvPr/>
        </p:nvSpPr>
        <p:spPr bwMode="auto">
          <a:xfrm>
            <a:off x="381000" y="1905000"/>
            <a:ext cx="87630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FontTx/>
              <a:buNone/>
            </a:pPr>
            <a:r>
              <a:rPr lang="en-US" kern="0" dirty="0">
                <a:solidFill>
                  <a:schemeClr val="bg1">
                    <a:lumMod val="65000"/>
                  </a:schemeClr>
                </a:solidFill>
                <a:latin typeface="Arial" panose="020B0604020202020204" pitchFamily="34" charset="0"/>
                <a:cs typeface="Arial" panose="020B0604020202020204" pitchFamily="34" charset="0"/>
              </a:rPr>
              <a:t>Genesis </a:t>
            </a:r>
            <a:r>
              <a:rPr lang="en-US" kern="0" dirty="0" smtClean="0">
                <a:solidFill>
                  <a:schemeClr val="bg1">
                    <a:lumMod val="65000"/>
                  </a:schemeClr>
                </a:solidFill>
                <a:latin typeface="Arial" panose="020B0604020202020204" pitchFamily="34" charset="0"/>
                <a:cs typeface="Arial" panose="020B0604020202020204" pitchFamily="34" charset="0"/>
              </a:rPr>
              <a:t>12:1</a:t>
            </a:r>
            <a:endParaRPr lang="en-US" kern="0" dirty="0">
              <a:solidFill>
                <a:schemeClr val="bg1">
                  <a:lumMod val="65000"/>
                </a:schemeClr>
              </a:solidFill>
              <a:latin typeface="Arial" panose="020B0604020202020204" pitchFamily="34" charset="0"/>
              <a:cs typeface="Arial" panose="020B0604020202020204" pitchFamily="34" charset="0"/>
            </a:endParaRPr>
          </a:p>
          <a:p>
            <a:pPr marL="0" indent="0">
              <a:buFontTx/>
              <a:buNone/>
            </a:pPr>
            <a:r>
              <a:rPr lang="en-US" kern="0" dirty="0" smtClean="0">
                <a:solidFill>
                  <a:schemeClr val="bg1"/>
                </a:solidFill>
                <a:latin typeface="Arial" panose="020B0604020202020204" pitchFamily="34" charset="0"/>
                <a:cs typeface="Arial" panose="020B0604020202020204" pitchFamily="34" charset="0"/>
              </a:rPr>
              <a:t>Now YHWH said </a:t>
            </a:r>
            <a:r>
              <a:rPr lang="en-US" kern="0" dirty="0">
                <a:solidFill>
                  <a:schemeClr val="bg1"/>
                </a:solidFill>
                <a:latin typeface="Arial" panose="020B0604020202020204" pitchFamily="34" charset="0"/>
                <a:cs typeface="Arial" panose="020B0604020202020204" pitchFamily="34" charset="0"/>
              </a:rPr>
              <a:t>to Abram, “</a:t>
            </a:r>
            <a:r>
              <a:rPr lang="en-US" kern="0" dirty="0">
                <a:solidFill>
                  <a:srgbClr val="7878DE"/>
                </a:solidFill>
                <a:latin typeface="Arial" panose="020B0604020202020204" pitchFamily="34" charset="0"/>
                <a:cs typeface="Arial" panose="020B0604020202020204" pitchFamily="34" charset="0"/>
              </a:rPr>
              <a:t>Go</a:t>
            </a:r>
            <a:r>
              <a:rPr lang="en-US" kern="0" dirty="0">
                <a:solidFill>
                  <a:schemeClr val="bg1"/>
                </a:solidFill>
                <a:latin typeface="Arial" panose="020B0604020202020204" pitchFamily="34" charset="0"/>
                <a:cs typeface="Arial" panose="020B0604020202020204" pitchFamily="34" charset="0"/>
              </a:rPr>
              <a:t> from your country and your kindred and your father’s house </a:t>
            </a:r>
            <a:r>
              <a:rPr lang="en-US" kern="0" dirty="0">
                <a:solidFill>
                  <a:srgbClr val="7878DE"/>
                </a:solidFill>
                <a:latin typeface="Arial" panose="020B0604020202020204" pitchFamily="34" charset="0"/>
                <a:cs typeface="Arial" panose="020B0604020202020204" pitchFamily="34" charset="0"/>
              </a:rPr>
              <a:t>to the land </a:t>
            </a:r>
            <a:r>
              <a:rPr lang="en-US" kern="0" dirty="0">
                <a:solidFill>
                  <a:schemeClr val="bg1"/>
                </a:solidFill>
                <a:latin typeface="Arial" panose="020B0604020202020204" pitchFamily="34" charset="0"/>
                <a:cs typeface="Arial" panose="020B0604020202020204" pitchFamily="34" charset="0"/>
              </a:rPr>
              <a:t>that I will show you. </a:t>
            </a:r>
            <a:r>
              <a:rPr lang="en-US" kern="0" dirty="0" smtClean="0">
                <a:solidFill>
                  <a:schemeClr val="bg1"/>
                </a:solidFill>
                <a:latin typeface="Arial" panose="020B0604020202020204" pitchFamily="34" charset="0"/>
                <a:cs typeface="Arial" panose="020B0604020202020204" pitchFamily="34" charset="0"/>
              </a:rPr>
              <a:t> </a:t>
            </a:r>
            <a:endParaRPr lang="en-US" kern="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72597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fade">
                                      <p:cBhvr>
                                        <p:cTn id="15"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bwMode="auto">
          <a:xfrm>
            <a:off x="351430" y="39806"/>
            <a:ext cx="8534400" cy="1636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FontTx/>
              <a:buNone/>
            </a:pPr>
            <a:r>
              <a:rPr lang="en-US" kern="0" dirty="0" smtClean="0">
                <a:solidFill>
                  <a:schemeClr val="bg1"/>
                </a:solidFill>
                <a:latin typeface="Arial" panose="020B0604020202020204" pitchFamily="34" charset="0"/>
                <a:cs typeface="Arial" panose="020B0604020202020204" pitchFamily="34" charset="0"/>
              </a:rPr>
              <a:t>The Torah teaches </a:t>
            </a:r>
            <a:r>
              <a:rPr lang="en-US" kern="0" dirty="0" smtClean="0">
                <a:solidFill>
                  <a:srgbClr val="F89378"/>
                </a:solidFill>
                <a:latin typeface="Arial" panose="020B0604020202020204" pitchFamily="34" charset="0"/>
                <a:cs typeface="Arial" panose="020B0604020202020204" pitchFamily="34" charset="0"/>
              </a:rPr>
              <a:t>that </a:t>
            </a:r>
            <a:r>
              <a:rPr lang="en-US" kern="0" dirty="0" smtClean="0">
                <a:solidFill>
                  <a:srgbClr val="7878DE"/>
                </a:solidFill>
                <a:latin typeface="Arial" panose="020B0604020202020204" pitchFamily="34" charset="0"/>
                <a:cs typeface="Arial" panose="020B0604020202020204" pitchFamily="34" charset="0"/>
              </a:rPr>
              <a:t>Gentiles</a:t>
            </a:r>
            <a:r>
              <a:rPr lang="en-US" kern="0" dirty="0" smtClean="0">
                <a:solidFill>
                  <a:srgbClr val="F89378"/>
                </a:solidFill>
                <a:latin typeface="Arial" panose="020B0604020202020204" pitchFamily="34" charset="0"/>
                <a:cs typeface="Arial" panose="020B0604020202020204" pitchFamily="34" charset="0"/>
              </a:rPr>
              <a:t> who obey the covenant of YHWH will be included </a:t>
            </a:r>
            <a:r>
              <a:rPr lang="en-US" kern="0" dirty="0" smtClean="0">
                <a:solidFill>
                  <a:schemeClr val="bg1"/>
                </a:solidFill>
                <a:latin typeface="Arial" panose="020B0604020202020204" pitchFamily="34" charset="0"/>
                <a:cs typeface="Arial" panose="020B0604020202020204" pitchFamily="34" charset="0"/>
              </a:rPr>
              <a:t>as His people.</a:t>
            </a:r>
          </a:p>
        </p:txBody>
      </p:sp>
      <p:sp>
        <p:nvSpPr>
          <p:cNvPr id="6" name="Content Placeholder 2"/>
          <p:cNvSpPr txBox="1">
            <a:spLocks/>
          </p:cNvSpPr>
          <p:nvPr/>
        </p:nvSpPr>
        <p:spPr bwMode="auto">
          <a:xfrm>
            <a:off x="351430" y="1828800"/>
            <a:ext cx="8534400"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FontTx/>
              <a:buNone/>
            </a:pPr>
            <a:r>
              <a:rPr lang="en-US" kern="0" dirty="0" smtClean="0">
                <a:solidFill>
                  <a:srgbClr val="F89378"/>
                </a:solidFill>
                <a:latin typeface="Arial" panose="020B0604020202020204" pitchFamily="34" charset="0"/>
                <a:cs typeface="Arial" panose="020B0604020202020204" pitchFamily="34" charset="0"/>
              </a:rPr>
              <a:t>This was certainly </a:t>
            </a:r>
            <a:r>
              <a:rPr lang="en-US" kern="0" dirty="0" smtClean="0">
                <a:solidFill>
                  <a:schemeClr val="bg1"/>
                </a:solidFill>
                <a:latin typeface="Arial" panose="020B0604020202020204" pitchFamily="34" charset="0"/>
                <a:cs typeface="Arial" panose="020B0604020202020204" pitchFamily="34" charset="0"/>
              </a:rPr>
              <a:t>NOT</a:t>
            </a:r>
            <a:r>
              <a:rPr lang="en-US" kern="0" dirty="0" smtClean="0">
                <a:solidFill>
                  <a:srgbClr val="F89378"/>
                </a:solidFill>
                <a:latin typeface="Arial" panose="020B0604020202020204" pitchFamily="34" charset="0"/>
                <a:cs typeface="Arial" panose="020B0604020202020204" pitchFamily="34" charset="0"/>
              </a:rPr>
              <a:t> the practice in the days of Yeshua, </a:t>
            </a:r>
            <a:r>
              <a:rPr lang="en-US" kern="0" dirty="0" smtClean="0">
                <a:solidFill>
                  <a:schemeClr val="bg1"/>
                </a:solidFill>
                <a:latin typeface="Arial" panose="020B0604020202020204" pitchFamily="34" charset="0"/>
                <a:cs typeface="Arial" panose="020B0604020202020204" pitchFamily="34" charset="0"/>
              </a:rPr>
              <a:t>and therefore the subject of considerable corrective teaching by both Yeshua and Paul.</a:t>
            </a:r>
          </a:p>
        </p:txBody>
      </p:sp>
      <p:sp>
        <p:nvSpPr>
          <p:cNvPr id="5" name="Content Placeholder 2"/>
          <p:cNvSpPr txBox="1">
            <a:spLocks/>
          </p:cNvSpPr>
          <p:nvPr/>
        </p:nvSpPr>
        <p:spPr bwMode="auto">
          <a:xfrm>
            <a:off x="381000" y="3962400"/>
            <a:ext cx="8534400"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FontTx/>
              <a:buNone/>
            </a:pPr>
            <a:r>
              <a:rPr lang="en-US" kern="0" dirty="0" smtClean="0">
                <a:solidFill>
                  <a:schemeClr val="bg1"/>
                </a:solidFill>
                <a:latin typeface="Arial" panose="020B0604020202020204" pitchFamily="34" charset="0"/>
                <a:cs typeface="Arial" panose="020B0604020202020204" pitchFamily="34" charset="0"/>
              </a:rPr>
              <a:t>Because practice was not in line with Torah, </a:t>
            </a:r>
            <a:r>
              <a:rPr lang="en-US" kern="0" dirty="0" smtClean="0">
                <a:solidFill>
                  <a:srgbClr val="F89378"/>
                </a:solidFill>
                <a:latin typeface="Arial" panose="020B0604020202020204" pitchFamily="34" charset="0"/>
                <a:cs typeface="Arial" panose="020B0604020202020204" pitchFamily="34" charset="0"/>
              </a:rPr>
              <a:t>there needed to be a clear sign </a:t>
            </a:r>
            <a:br>
              <a:rPr lang="en-US" kern="0" dirty="0" smtClean="0">
                <a:solidFill>
                  <a:srgbClr val="F89378"/>
                </a:solidFill>
                <a:latin typeface="Arial" panose="020B0604020202020204" pitchFamily="34" charset="0"/>
                <a:cs typeface="Arial" panose="020B0604020202020204" pitchFamily="34" charset="0"/>
              </a:rPr>
            </a:br>
            <a:r>
              <a:rPr lang="en-US" kern="0" dirty="0" smtClean="0">
                <a:solidFill>
                  <a:schemeClr val="bg1"/>
                </a:solidFill>
                <a:latin typeface="Arial" panose="020B0604020202020204" pitchFamily="34" charset="0"/>
                <a:cs typeface="Arial" panose="020B0604020202020204" pitchFamily="34" charset="0"/>
              </a:rPr>
              <a:t>to show that God intended </a:t>
            </a:r>
            <a:br>
              <a:rPr lang="en-US" kern="0" dirty="0" smtClean="0">
                <a:solidFill>
                  <a:schemeClr val="bg1"/>
                </a:solidFill>
                <a:latin typeface="Arial" panose="020B0604020202020204" pitchFamily="34" charset="0"/>
                <a:cs typeface="Arial" panose="020B0604020202020204" pitchFamily="34" charset="0"/>
              </a:rPr>
            </a:br>
            <a:r>
              <a:rPr lang="en-US" kern="0" dirty="0" smtClean="0">
                <a:solidFill>
                  <a:srgbClr val="7878DE"/>
                </a:solidFill>
                <a:latin typeface="Arial" panose="020B0604020202020204" pitchFamily="34" charset="0"/>
                <a:cs typeface="Arial" panose="020B0604020202020204" pitchFamily="34" charset="0"/>
              </a:rPr>
              <a:t>Gentiles to be included </a:t>
            </a:r>
            <a:r>
              <a:rPr lang="en-US" kern="0" dirty="0" smtClean="0">
                <a:solidFill>
                  <a:schemeClr val="bg1"/>
                </a:solidFill>
                <a:latin typeface="Arial" panose="020B0604020202020204" pitchFamily="34" charset="0"/>
                <a:cs typeface="Arial" panose="020B0604020202020204" pitchFamily="34" charset="0"/>
              </a:rPr>
              <a:t/>
            </a:r>
            <a:br>
              <a:rPr lang="en-US" kern="0" dirty="0" smtClean="0">
                <a:solidFill>
                  <a:schemeClr val="bg1"/>
                </a:solidFill>
                <a:latin typeface="Arial" panose="020B0604020202020204" pitchFamily="34" charset="0"/>
                <a:cs typeface="Arial" panose="020B0604020202020204" pitchFamily="34" charset="0"/>
              </a:rPr>
            </a:br>
            <a:r>
              <a:rPr lang="en-US" kern="0" dirty="0" smtClean="0">
                <a:solidFill>
                  <a:schemeClr val="bg1"/>
                </a:solidFill>
                <a:latin typeface="Arial" panose="020B0604020202020204" pitchFamily="34" charset="0"/>
                <a:cs typeface="Arial" panose="020B0604020202020204" pitchFamily="34" charset="0"/>
              </a:rPr>
              <a:t>in the New Covenant.</a:t>
            </a:r>
          </a:p>
        </p:txBody>
      </p:sp>
    </p:spTree>
    <p:extLst>
      <p:ext uri="{BB962C8B-B14F-4D97-AF65-F5344CB8AC3E}">
        <p14:creationId xmlns:p14="http://schemas.microsoft.com/office/powerpoint/2010/main" val="281920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fade">
                                      <p:cBhvr>
                                        <p:cTn id="1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bwMode="auto">
          <a:xfrm>
            <a:off x="381000" y="685800"/>
            <a:ext cx="8610600" cy="617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FontTx/>
              <a:buNone/>
            </a:pPr>
            <a:r>
              <a:rPr lang="en-US" kern="0" dirty="0">
                <a:solidFill>
                  <a:schemeClr val="bg1">
                    <a:lumMod val="65000"/>
                  </a:schemeClr>
                </a:solidFill>
                <a:latin typeface="Arial" panose="020B0604020202020204" pitchFamily="34" charset="0"/>
                <a:cs typeface="Arial" panose="020B0604020202020204" pitchFamily="34" charset="0"/>
              </a:rPr>
              <a:t>Acts </a:t>
            </a:r>
            <a:r>
              <a:rPr lang="en-US" kern="0" dirty="0" smtClean="0">
                <a:solidFill>
                  <a:schemeClr val="bg1">
                    <a:lumMod val="65000"/>
                  </a:schemeClr>
                </a:solidFill>
                <a:latin typeface="Arial" panose="020B0604020202020204" pitchFamily="34" charset="0"/>
                <a:cs typeface="Arial" panose="020B0604020202020204" pitchFamily="34" charset="0"/>
              </a:rPr>
              <a:t>10:44–47</a:t>
            </a:r>
            <a:br>
              <a:rPr lang="en-US" kern="0" dirty="0" smtClean="0">
                <a:solidFill>
                  <a:schemeClr val="bg1">
                    <a:lumMod val="65000"/>
                  </a:schemeClr>
                </a:solidFill>
                <a:latin typeface="Arial" panose="020B0604020202020204" pitchFamily="34" charset="0"/>
                <a:cs typeface="Arial" panose="020B0604020202020204" pitchFamily="34" charset="0"/>
              </a:rPr>
            </a:br>
            <a:r>
              <a:rPr lang="en-US" kern="0" dirty="0" smtClean="0">
                <a:solidFill>
                  <a:schemeClr val="bg1"/>
                </a:solidFill>
                <a:latin typeface="Arial" panose="020B0604020202020204" pitchFamily="34" charset="0"/>
                <a:cs typeface="Arial" panose="020B0604020202020204" pitchFamily="34" charset="0"/>
              </a:rPr>
              <a:t>While </a:t>
            </a:r>
            <a:r>
              <a:rPr lang="en-US" kern="0" dirty="0">
                <a:solidFill>
                  <a:schemeClr val="bg1"/>
                </a:solidFill>
                <a:latin typeface="Arial" panose="020B0604020202020204" pitchFamily="34" charset="0"/>
                <a:cs typeface="Arial" panose="020B0604020202020204" pitchFamily="34" charset="0"/>
              </a:rPr>
              <a:t>Peter was still saying these things, the Holy Spirit fell on all who heard the word. </a:t>
            </a:r>
            <a:r>
              <a:rPr lang="en-US" kern="0" dirty="0" smtClean="0">
                <a:solidFill>
                  <a:schemeClr val="bg1"/>
                </a:solidFill>
                <a:latin typeface="Arial" panose="020B0604020202020204" pitchFamily="34" charset="0"/>
                <a:cs typeface="Arial" panose="020B0604020202020204" pitchFamily="34" charset="0"/>
              </a:rPr>
              <a:t>And </a:t>
            </a:r>
            <a:r>
              <a:rPr lang="en-US" kern="0" dirty="0">
                <a:solidFill>
                  <a:schemeClr val="bg1"/>
                </a:solidFill>
                <a:latin typeface="Arial" panose="020B0604020202020204" pitchFamily="34" charset="0"/>
                <a:cs typeface="Arial" panose="020B0604020202020204" pitchFamily="34" charset="0"/>
              </a:rPr>
              <a:t>the believers from among the circumcised who had come with Peter were amazed, because the </a:t>
            </a:r>
            <a:r>
              <a:rPr lang="en-US" kern="0" dirty="0">
                <a:solidFill>
                  <a:srgbClr val="F89378"/>
                </a:solidFill>
                <a:latin typeface="Arial" panose="020B0604020202020204" pitchFamily="34" charset="0"/>
                <a:cs typeface="Arial" panose="020B0604020202020204" pitchFamily="34" charset="0"/>
              </a:rPr>
              <a:t>gift of the Holy Spirit was poured out even on the Gentiles</a:t>
            </a:r>
            <a:r>
              <a:rPr lang="en-US" kern="0" dirty="0">
                <a:solidFill>
                  <a:schemeClr val="bg1"/>
                </a:solidFill>
                <a:latin typeface="Arial" panose="020B0604020202020204" pitchFamily="34" charset="0"/>
                <a:cs typeface="Arial" panose="020B0604020202020204" pitchFamily="34" charset="0"/>
              </a:rPr>
              <a:t>. </a:t>
            </a:r>
            <a:r>
              <a:rPr lang="en-US" kern="0" dirty="0" smtClean="0">
                <a:solidFill>
                  <a:schemeClr val="bg1"/>
                </a:solidFill>
                <a:latin typeface="Arial" panose="020B0604020202020204" pitchFamily="34" charset="0"/>
                <a:cs typeface="Arial" panose="020B0604020202020204" pitchFamily="34" charset="0"/>
              </a:rPr>
              <a:t> </a:t>
            </a:r>
            <a:r>
              <a:rPr lang="en-US" kern="0" dirty="0">
                <a:solidFill>
                  <a:schemeClr val="bg1"/>
                </a:solidFill>
                <a:latin typeface="Arial" panose="020B0604020202020204" pitchFamily="34" charset="0"/>
                <a:cs typeface="Arial" panose="020B0604020202020204" pitchFamily="34" charset="0"/>
              </a:rPr>
              <a:t>For they were hearing them speaking in tongues and extolling God. Then Peter declared, </a:t>
            </a:r>
            <a:r>
              <a:rPr lang="en-US" kern="0" dirty="0" smtClean="0">
                <a:solidFill>
                  <a:schemeClr val="bg1"/>
                </a:solidFill>
                <a:latin typeface="Arial" panose="020B0604020202020204" pitchFamily="34" charset="0"/>
                <a:cs typeface="Arial" panose="020B0604020202020204" pitchFamily="34" charset="0"/>
              </a:rPr>
              <a:t>“Can </a:t>
            </a:r>
            <a:r>
              <a:rPr lang="en-US" kern="0" dirty="0">
                <a:solidFill>
                  <a:schemeClr val="bg1"/>
                </a:solidFill>
                <a:latin typeface="Arial" panose="020B0604020202020204" pitchFamily="34" charset="0"/>
                <a:cs typeface="Arial" panose="020B0604020202020204" pitchFamily="34" charset="0"/>
              </a:rPr>
              <a:t>anyone </a:t>
            </a:r>
            <a:r>
              <a:rPr lang="en-US" kern="0" dirty="0" smtClean="0">
                <a:solidFill>
                  <a:schemeClr val="bg1"/>
                </a:solidFill>
                <a:latin typeface="Arial" panose="020B0604020202020204" pitchFamily="34" charset="0"/>
                <a:cs typeface="Arial" panose="020B0604020202020204" pitchFamily="34" charset="0"/>
              </a:rPr>
              <a:t>withhold water </a:t>
            </a:r>
            <a:r>
              <a:rPr lang="en-US" kern="0" dirty="0">
                <a:solidFill>
                  <a:schemeClr val="bg1"/>
                </a:solidFill>
                <a:latin typeface="Arial" panose="020B0604020202020204" pitchFamily="34" charset="0"/>
                <a:cs typeface="Arial" panose="020B0604020202020204" pitchFamily="34" charset="0"/>
              </a:rPr>
              <a:t>for baptizing these </a:t>
            </a:r>
            <a:r>
              <a:rPr lang="en-US" kern="0" dirty="0" smtClean="0">
                <a:solidFill>
                  <a:schemeClr val="bg1"/>
                </a:solidFill>
                <a:latin typeface="Arial" panose="020B0604020202020204" pitchFamily="34" charset="0"/>
                <a:cs typeface="Arial" panose="020B0604020202020204" pitchFamily="34" charset="0"/>
              </a:rPr>
              <a:t>people</a:t>
            </a:r>
            <a:r>
              <a:rPr lang="en-US" kern="0" dirty="0">
                <a:solidFill>
                  <a:schemeClr val="bg1"/>
                </a:solidFill>
                <a:latin typeface="Arial" panose="020B0604020202020204" pitchFamily="34" charset="0"/>
                <a:cs typeface="Arial" panose="020B0604020202020204" pitchFamily="34" charset="0"/>
              </a:rPr>
              <a:t>, </a:t>
            </a:r>
            <a:r>
              <a:rPr lang="en-US" kern="0" dirty="0" smtClean="0">
                <a:solidFill>
                  <a:schemeClr val="bg1"/>
                </a:solidFill>
                <a:latin typeface="Arial" panose="020B0604020202020204" pitchFamily="34" charset="0"/>
                <a:cs typeface="Arial" panose="020B0604020202020204" pitchFamily="34" charset="0"/>
              </a:rPr>
              <a:t/>
            </a:r>
            <a:br>
              <a:rPr lang="en-US" kern="0" dirty="0" smtClean="0">
                <a:solidFill>
                  <a:schemeClr val="bg1"/>
                </a:solidFill>
                <a:latin typeface="Arial" panose="020B0604020202020204" pitchFamily="34" charset="0"/>
                <a:cs typeface="Arial" panose="020B0604020202020204" pitchFamily="34" charset="0"/>
              </a:rPr>
            </a:br>
            <a:r>
              <a:rPr lang="en-US" kern="0" dirty="0" smtClean="0">
                <a:solidFill>
                  <a:schemeClr val="bg1"/>
                </a:solidFill>
                <a:latin typeface="Arial" panose="020B0604020202020204" pitchFamily="34" charset="0"/>
                <a:cs typeface="Arial" panose="020B0604020202020204" pitchFamily="34" charset="0"/>
              </a:rPr>
              <a:t>who </a:t>
            </a:r>
            <a:r>
              <a:rPr lang="en-US" kern="0" dirty="0">
                <a:solidFill>
                  <a:schemeClr val="bg1"/>
                </a:solidFill>
                <a:latin typeface="Arial" panose="020B0604020202020204" pitchFamily="34" charset="0"/>
                <a:cs typeface="Arial" panose="020B0604020202020204" pitchFamily="34" charset="0"/>
              </a:rPr>
              <a:t>have </a:t>
            </a:r>
            <a:r>
              <a:rPr lang="en-US" kern="0" dirty="0">
                <a:solidFill>
                  <a:srgbClr val="F89378"/>
                </a:solidFill>
                <a:latin typeface="Arial" panose="020B0604020202020204" pitchFamily="34" charset="0"/>
                <a:cs typeface="Arial" panose="020B0604020202020204" pitchFamily="34" charset="0"/>
              </a:rPr>
              <a:t>received </a:t>
            </a:r>
            <a:r>
              <a:rPr lang="en-US" kern="0" dirty="0" smtClean="0">
                <a:solidFill>
                  <a:srgbClr val="F89378"/>
                </a:solidFill>
                <a:latin typeface="Arial" panose="020B0604020202020204" pitchFamily="34" charset="0"/>
                <a:cs typeface="Arial" panose="020B0604020202020204" pitchFamily="34" charset="0"/>
              </a:rPr>
              <a:t>the </a:t>
            </a:r>
            <a:r>
              <a:rPr lang="en-US" kern="0" dirty="0">
                <a:solidFill>
                  <a:srgbClr val="F89378"/>
                </a:solidFill>
                <a:latin typeface="Arial" panose="020B0604020202020204" pitchFamily="34" charset="0"/>
                <a:cs typeface="Arial" panose="020B0604020202020204" pitchFamily="34" charset="0"/>
              </a:rPr>
              <a:t>Holy </a:t>
            </a:r>
            <a:r>
              <a:rPr lang="en-US" kern="0" dirty="0" smtClean="0">
                <a:solidFill>
                  <a:srgbClr val="F89378"/>
                </a:solidFill>
                <a:latin typeface="Arial" panose="020B0604020202020204" pitchFamily="34" charset="0"/>
                <a:cs typeface="Arial" panose="020B0604020202020204" pitchFamily="34" charset="0"/>
              </a:rPr>
              <a:t/>
            </a:r>
            <a:br>
              <a:rPr lang="en-US" kern="0" dirty="0" smtClean="0">
                <a:solidFill>
                  <a:srgbClr val="F89378"/>
                </a:solidFill>
                <a:latin typeface="Arial" panose="020B0604020202020204" pitchFamily="34" charset="0"/>
                <a:cs typeface="Arial" panose="020B0604020202020204" pitchFamily="34" charset="0"/>
              </a:rPr>
            </a:br>
            <a:r>
              <a:rPr lang="en-US" kern="0" dirty="0" smtClean="0">
                <a:solidFill>
                  <a:srgbClr val="F89378"/>
                </a:solidFill>
                <a:latin typeface="Arial" panose="020B0604020202020204" pitchFamily="34" charset="0"/>
                <a:cs typeface="Arial" panose="020B0604020202020204" pitchFamily="34" charset="0"/>
              </a:rPr>
              <a:t>Spirit </a:t>
            </a:r>
            <a:r>
              <a:rPr lang="en-US" kern="0" dirty="0">
                <a:solidFill>
                  <a:srgbClr val="F89378"/>
                </a:solidFill>
                <a:latin typeface="Arial" panose="020B0604020202020204" pitchFamily="34" charset="0"/>
                <a:cs typeface="Arial" panose="020B0604020202020204" pitchFamily="34" charset="0"/>
              </a:rPr>
              <a:t>just as we have</a:t>
            </a:r>
            <a:r>
              <a:rPr lang="en-US" kern="0" dirty="0" smtClean="0">
                <a:solidFill>
                  <a:srgbClr val="F89378"/>
                </a:solidFill>
                <a:latin typeface="Arial" panose="020B0604020202020204" pitchFamily="34" charset="0"/>
                <a:cs typeface="Arial" panose="020B0604020202020204" pitchFamily="34" charset="0"/>
              </a:rPr>
              <a:t>?”</a:t>
            </a:r>
            <a:endParaRPr lang="en-US" kern="0" dirty="0">
              <a:solidFill>
                <a:srgbClr val="F89378"/>
              </a:solidFill>
              <a:latin typeface="Arial" panose="020B0604020202020204" pitchFamily="34" charset="0"/>
              <a:cs typeface="Arial" panose="020B0604020202020204" pitchFamily="34" charset="0"/>
            </a:endParaRPr>
          </a:p>
        </p:txBody>
      </p:sp>
      <p:sp>
        <p:nvSpPr>
          <p:cNvPr id="4" name="Content Placeholder 2"/>
          <p:cNvSpPr txBox="1">
            <a:spLocks/>
          </p:cNvSpPr>
          <p:nvPr/>
        </p:nvSpPr>
        <p:spPr bwMode="auto">
          <a:xfrm>
            <a:off x="351430" y="39806"/>
            <a:ext cx="8534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FontTx/>
              <a:buNone/>
            </a:pPr>
            <a:r>
              <a:rPr lang="en-US" kern="0" dirty="0" smtClean="0">
                <a:solidFill>
                  <a:schemeClr val="bg1"/>
                </a:solidFill>
                <a:latin typeface="Arial" panose="020B0604020202020204" pitchFamily="34" charset="0"/>
                <a:cs typeface="Arial" panose="020B0604020202020204" pitchFamily="34" charset="0"/>
              </a:rPr>
              <a:t>That happened with </a:t>
            </a:r>
            <a:r>
              <a:rPr lang="en-US" kern="0" dirty="0" smtClean="0">
                <a:solidFill>
                  <a:srgbClr val="F89378"/>
                </a:solidFill>
                <a:latin typeface="Arial" panose="020B0604020202020204" pitchFamily="34" charset="0"/>
                <a:cs typeface="Arial" panose="020B0604020202020204" pitchFamily="34" charset="0"/>
              </a:rPr>
              <a:t>Peter at Cornelius’ house:</a:t>
            </a:r>
          </a:p>
        </p:txBody>
      </p:sp>
    </p:spTree>
    <p:extLst>
      <p:ext uri="{BB962C8B-B14F-4D97-AF65-F5344CB8AC3E}">
        <p14:creationId xmlns:p14="http://schemas.microsoft.com/office/powerpoint/2010/main" val="536999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bwMode="auto">
          <a:xfrm>
            <a:off x="351430" y="39806"/>
            <a:ext cx="8534400" cy="19413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FontTx/>
              <a:buNone/>
            </a:pPr>
            <a:r>
              <a:rPr lang="en-US" kern="0" dirty="0" smtClean="0">
                <a:solidFill>
                  <a:schemeClr val="bg1"/>
                </a:solidFill>
                <a:latin typeface="Arial" panose="020B0604020202020204" pitchFamily="34" charset="0"/>
                <a:cs typeface="Arial" panose="020B0604020202020204" pitchFamily="34" charset="0"/>
              </a:rPr>
              <a:t>The New Covenant was spreading to the Gentiles, as seen by their </a:t>
            </a:r>
            <a:r>
              <a:rPr lang="en-US" kern="0" dirty="0" smtClean="0">
                <a:solidFill>
                  <a:srgbClr val="F89378"/>
                </a:solidFill>
                <a:latin typeface="Arial" panose="020B0604020202020204" pitchFamily="34" charset="0"/>
                <a:cs typeface="Arial" panose="020B0604020202020204" pitchFamily="34" charset="0"/>
              </a:rPr>
              <a:t>being filled with the Holy Spirit in the very same way </a:t>
            </a:r>
            <a:r>
              <a:rPr lang="en-US" kern="0" dirty="0" smtClean="0">
                <a:solidFill>
                  <a:schemeClr val="bg1"/>
                </a:solidFill>
                <a:latin typeface="Arial" panose="020B0604020202020204" pitchFamily="34" charset="0"/>
                <a:cs typeface="Arial" panose="020B0604020202020204" pitchFamily="34" charset="0"/>
              </a:rPr>
              <a:t>that the </a:t>
            </a:r>
            <a:r>
              <a:rPr lang="en-US" kern="0" dirty="0">
                <a:solidFill>
                  <a:schemeClr val="bg1"/>
                </a:solidFill>
                <a:latin typeface="Arial" panose="020B0604020202020204" pitchFamily="34" charset="0"/>
                <a:cs typeface="Arial" panose="020B0604020202020204" pitchFamily="34" charset="0"/>
              </a:rPr>
              <a:t>J</a:t>
            </a:r>
            <a:r>
              <a:rPr lang="en-US" kern="0" dirty="0" smtClean="0">
                <a:solidFill>
                  <a:schemeClr val="bg1"/>
                </a:solidFill>
                <a:latin typeface="Arial" panose="020B0604020202020204" pitchFamily="34" charset="0"/>
                <a:cs typeface="Arial" panose="020B0604020202020204" pitchFamily="34" charset="0"/>
              </a:rPr>
              <a:t>ewish believers were filled!</a:t>
            </a:r>
          </a:p>
        </p:txBody>
      </p:sp>
      <p:sp>
        <p:nvSpPr>
          <p:cNvPr id="6" name="Content Placeholder 2"/>
          <p:cNvSpPr txBox="1">
            <a:spLocks/>
          </p:cNvSpPr>
          <p:nvPr/>
        </p:nvSpPr>
        <p:spPr bwMode="auto">
          <a:xfrm>
            <a:off x="373039" y="2514600"/>
            <a:ext cx="8534400" cy="19413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FontTx/>
              <a:buNone/>
            </a:pPr>
            <a:r>
              <a:rPr lang="en-US" kern="0" dirty="0" smtClean="0">
                <a:solidFill>
                  <a:schemeClr val="bg1"/>
                </a:solidFill>
                <a:latin typeface="Arial" panose="020B0604020202020204" pitchFamily="34" charset="0"/>
                <a:cs typeface="Arial" panose="020B0604020202020204" pitchFamily="34" charset="0"/>
              </a:rPr>
              <a:t>Later Paul writes to the Gentiles in Rome about them being </a:t>
            </a:r>
            <a:r>
              <a:rPr lang="en-US" kern="0" dirty="0" smtClean="0">
                <a:solidFill>
                  <a:srgbClr val="F89378"/>
                </a:solidFill>
                <a:latin typeface="Arial" panose="020B0604020202020204" pitchFamily="34" charset="0"/>
                <a:cs typeface="Arial" panose="020B0604020202020204" pitchFamily="34" charset="0"/>
              </a:rPr>
              <a:t>“grafted in” </a:t>
            </a:r>
            <a:r>
              <a:rPr lang="en-US" kern="0" dirty="0" smtClean="0">
                <a:solidFill>
                  <a:schemeClr val="bg1"/>
                </a:solidFill>
                <a:latin typeface="Arial" panose="020B0604020202020204" pitchFamily="34" charset="0"/>
                <a:cs typeface="Arial" panose="020B0604020202020204" pitchFamily="34" charset="0"/>
              </a:rPr>
              <a:t>as wild branches onto the </a:t>
            </a:r>
            <a:r>
              <a:rPr lang="en-US" kern="0" dirty="0" smtClean="0">
                <a:solidFill>
                  <a:srgbClr val="F89378"/>
                </a:solidFill>
                <a:latin typeface="Arial" panose="020B0604020202020204" pitchFamily="34" charset="0"/>
                <a:cs typeface="Arial" panose="020B0604020202020204" pitchFamily="34" charset="0"/>
              </a:rPr>
              <a:t>olive tree, which is Israel</a:t>
            </a:r>
            <a:r>
              <a:rPr lang="en-US" kern="0" dirty="0" smtClean="0">
                <a:solidFill>
                  <a:schemeClr val="bg1"/>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880721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bwMode="auto">
          <a:xfrm>
            <a:off x="351430" y="1143000"/>
            <a:ext cx="8529851"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FontTx/>
              <a:buNone/>
            </a:pPr>
            <a:r>
              <a:rPr lang="en-US" kern="0" dirty="0">
                <a:solidFill>
                  <a:schemeClr val="bg1">
                    <a:lumMod val="65000"/>
                  </a:schemeClr>
                </a:solidFill>
                <a:latin typeface="Arial" panose="020B0604020202020204" pitchFamily="34" charset="0"/>
                <a:cs typeface="Arial" panose="020B0604020202020204" pitchFamily="34" charset="0"/>
              </a:rPr>
              <a:t>Romans </a:t>
            </a:r>
            <a:r>
              <a:rPr lang="en-US" kern="0" dirty="0" smtClean="0">
                <a:solidFill>
                  <a:schemeClr val="bg1">
                    <a:lumMod val="65000"/>
                  </a:schemeClr>
                </a:solidFill>
                <a:latin typeface="Arial" panose="020B0604020202020204" pitchFamily="34" charset="0"/>
                <a:cs typeface="Arial" panose="020B0604020202020204" pitchFamily="34" charset="0"/>
              </a:rPr>
              <a:t>11:17–18 </a:t>
            </a:r>
            <a:br>
              <a:rPr lang="en-US" kern="0" dirty="0" smtClean="0">
                <a:solidFill>
                  <a:schemeClr val="bg1">
                    <a:lumMod val="65000"/>
                  </a:schemeClr>
                </a:solidFill>
                <a:latin typeface="Arial" panose="020B0604020202020204" pitchFamily="34" charset="0"/>
                <a:cs typeface="Arial" panose="020B0604020202020204" pitchFamily="34" charset="0"/>
              </a:rPr>
            </a:br>
            <a:r>
              <a:rPr lang="en-US" kern="0" dirty="0" smtClean="0">
                <a:solidFill>
                  <a:schemeClr val="bg1"/>
                </a:solidFill>
                <a:latin typeface="Arial" panose="020B0604020202020204" pitchFamily="34" charset="0"/>
                <a:cs typeface="Arial" panose="020B0604020202020204" pitchFamily="34" charset="0"/>
              </a:rPr>
              <a:t>But </a:t>
            </a:r>
            <a:r>
              <a:rPr lang="en-US" kern="0" dirty="0">
                <a:solidFill>
                  <a:schemeClr val="bg1"/>
                </a:solidFill>
                <a:latin typeface="Arial" panose="020B0604020202020204" pitchFamily="34" charset="0"/>
                <a:cs typeface="Arial" panose="020B0604020202020204" pitchFamily="34" charset="0"/>
              </a:rPr>
              <a:t>if some of the branches were broken off, and you, although a wild olive shoot, </a:t>
            </a:r>
            <a:r>
              <a:rPr lang="en-US" kern="0" dirty="0">
                <a:solidFill>
                  <a:srgbClr val="F89378"/>
                </a:solidFill>
                <a:latin typeface="Arial" panose="020B0604020202020204" pitchFamily="34" charset="0"/>
                <a:cs typeface="Arial" panose="020B0604020202020204" pitchFamily="34" charset="0"/>
              </a:rPr>
              <a:t>were grafted in </a:t>
            </a:r>
            <a:r>
              <a:rPr lang="en-US" kern="0" dirty="0">
                <a:solidFill>
                  <a:schemeClr val="bg1"/>
                </a:solidFill>
                <a:latin typeface="Arial" panose="020B0604020202020204" pitchFamily="34" charset="0"/>
                <a:cs typeface="Arial" panose="020B0604020202020204" pitchFamily="34" charset="0"/>
              </a:rPr>
              <a:t>among the others and </a:t>
            </a:r>
            <a:r>
              <a:rPr lang="en-US" kern="0" dirty="0">
                <a:solidFill>
                  <a:srgbClr val="F89378"/>
                </a:solidFill>
                <a:latin typeface="Arial" panose="020B0604020202020204" pitchFamily="34" charset="0"/>
                <a:cs typeface="Arial" panose="020B0604020202020204" pitchFamily="34" charset="0"/>
              </a:rPr>
              <a:t>now share in the nourishing root</a:t>
            </a:r>
            <a:r>
              <a:rPr lang="en-US" kern="0" dirty="0">
                <a:solidFill>
                  <a:schemeClr val="bg1"/>
                </a:solidFill>
                <a:latin typeface="Arial" panose="020B0604020202020204" pitchFamily="34" charset="0"/>
                <a:cs typeface="Arial" panose="020B0604020202020204" pitchFamily="34" charset="0"/>
              </a:rPr>
              <a:t> of the olive tree, </a:t>
            </a:r>
            <a:r>
              <a:rPr lang="en-US" kern="0" dirty="0" smtClean="0">
                <a:solidFill>
                  <a:schemeClr val="bg1"/>
                </a:solidFill>
                <a:latin typeface="Arial" panose="020B0604020202020204" pitchFamily="34" charset="0"/>
                <a:cs typeface="Arial" panose="020B0604020202020204" pitchFamily="34" charset="0"/>
              </a:rPr>
              <a:t>do </a:t>
            </a:r>
            <a:r>
              <a:rPr lang="en-US" kern="0" dirty="0">
                <a:solidFill>
                  <a:schemeClr val="bg1"/>
                </a:solidFill>
                <a:latin typeface="Arial" panose="020B0604020202020204" pitchFamily="34" charset="0"/>
                <a:cs typeface="Arial" panose="020B0604020202020204" pitchFamily="34" charset="0"/>
              </a:rPr>
              <a:t>not be arrogant toward the branches. If you are, remember it is not you who support the root, but the root that supports you. </a:t>
            </a:r>
            <a:endParaRPr lang="en-US" kern="0" dirty="0" smtClean="0">
              <a:solidFill>
                <a:schemeClr val="bg1"/>
              </a:solidFill>
              <a:latin typeface="Arial" panose="020B0604020202020204" pitchFamily="34" charset="0"/>
              <a:cs typeface="Arial" panose="020B0604020202020204" pitchFamily="34" charset="0"/>
            </a:endParaRPr>
          </a:p>
        </p:txBody>
      </p:sp>
      <p:sp>
        <p:nvSpPr>
          <p:cNvPr id="4" name="Content Placeholder 2"/>
          <p:cNvSpPr txBox="1">
            <a:spLocks/>
          </p:cNvSpPr>
          <p:nvPr/>
        </p:nvSpPr>
        <p:spPr bwMode="auto">
          <a:xfrm>
            <a:off x="346881" y="152400"/>
            <a:ext cx="8534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FontTx/>
              <a:buNone/>
            </a:pPr>
            <a:r>
              <a:rPr lang="en-US" kern="0" dirty="0" smtClean="0">
                <a:solidFill>
                  <a:schemeClr val="bg1"/>
                </a:solidFill>
                <a:latin typeface="Arial" panose="020B0604020202020204" pitchFamily="34" charset="0"/>
                <a:cs typeface="Arial" panose="020B0604020202020204" pitchFamily="34" charset="0"/>
              </a:rPr>
              <a:t>Paul to the Gentile believers in Rome:</a:t>
            </a:r>
          </a:p>
        </p:txBody>
      </p:sp>
    </p:spTree>
    <p:extLst>
      <p:ext uri="{BB962C8B-B14F-4D97-AF65-F5344CB8AC3E}">
        <p14:creationId xmlns:p14="http://schemas.microsoft.com/office/powerpoint/2010/main" val="1810302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bwMode="auto">
          <a:xfrm>
            <a:off x="304800" y="228600"/>
            <a:ext cx="8529851"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FontTx/>
              <a:buNone/>
            </a:pPr>
            <a:r>
              <a:rPr lang="en-US" kern="0" dirty="0">
                <a:solidFill>
                  <a:schemeClr val="bg1">
                    <a:lumMod val="65000"/>
                  </a:schemeClr>
                </a:solidFill>
                <a:latin typeface="Arial" panose="020B0604020202020204" pitchFamily="34" charset="0"/>
                <a:cs typeface="Arial" panose="020B0604020202020204" pitchFamily="34" charset="0"/>
              </a:rPr>
              <a:t>Romans </a:t>
            </a:r>
            <a:r>
              <a:rPr lang="en-US" kern="0" dirty="0" smtClean="0">
                <a:solidFill>
                  <a:schemeClr val="bg1">
                    <a:lumMod val="65000"/>
                  </a:schemeClr>
                </a:solidFill>
                <a:latin typeface="Arial" panose="020B0604020202020204" pitchFamily="34" charset="0"/>
                <a:cs typeface="Arial" panose="020B0604020202020204" pitchFamily="34" charset="0"/>
              </a:rPr>
              <a:t>11:19–21 </a:t>
            </a:r>
            <a:br>
              <a:rPr lang="en-US" kern="0" dirty="0" smtClean="0">
                <a:solidFill>
                  <a:schemeClr val="bg1">
                    <a:lumMod val="65000"/>
                  </a:schemeClr>
                </a:solidFill>
                <a:latin typeface="Arial" panose="020B0604020202020204" pitchFamily="34" charset="0"/>
                <a:cs typeface="Arial" panose="020B0604020202020204" pitchFamily="34" charset="0"/>
              </a:rPr>
            </a:br>
            <a:r>
              <a:rPr lang="en-US" kern="0" dirty="0" smtClean="0">
                <a:solidFill>
                  <a:schemeClr val="bg1"/>
                </a:solidFill>
                <a:latin typeface="Arial" panose="020B0604020202020204" pitchFamily="34" charset="0"/>
                <a:cs typeface="Arial" panose="020B0604020202020204" pitchFamily="34" charset="0"/>
              </a:rPr>
              <a:t>Then </a:t>
            </a:r>
            <a:r>
              <a:rPr lang="en-US" kern="0" dirty="0">
                <a:solidFill>
                  <a:schemeClr val="bg1"/>
                </a:solidFill>
                <a:latin typeface="Arial" panose="020B0604020202020204" pitchFamily="34" charset="0"/>
                <a:cs typeface="Arial" panose="020B0604020202020204" pitchFamily="34" charset="0"/>
              </a:rPr>
              <a:t>you will say, “Branches were broken off so </a:t>
            </a:r>
            <a:r>
              <a:rPr lang="en-US" kern="0" dirty="0">
                <a:solidFill>
                  <a:srgbClr val="F89378"/>
                </a:solidFill>
                <a:latin typeface="Arial" panose="020B0604020202020204" pitchFamily="34" charset="0"/>
                <a:cs typeface="Arial" panose="020B0604020202020204" pitchFamily="34" charset="0"/>
              </a:rPr>
              <a:t>that I might be grafted in</a:t>
            </a:r>
            <a:r>
              <a:rPr lang="en-US" kern="0" dirty="0">
                <a:solidFill>
                  <a:schemeClr val="bg1"/>
                </a:solidFill>
                <a:latin typeface="Arial" panose="020B0604020202020204" pitchFamily="34" charset="0"/>
                <a:cs typeface="Arial" panose="020B0604020202020204" pitchFamily="34" charset="0"/>
              </a:rPr>
              <a:t>.” </a:t>
            </a:r>
            <a:r>
              <a:rPr lang="en-US" kern="0" dirty="0" smtClean="0">
                <a:solidFill>
                  <a:schemeClr val="bg1"/>
                </a:solidFill>
                <a:latin typeface="Arial" panose="020B0604020202020204" pitchFamily="34" charset="0"/>
                <a:cs typeface="Arial" panose="020B0604020202020204" pitchFamily="34" charset="0"/>
              </a:rPr>
              <a:t> </a:t>
            </a:r>
            <a:r>
              <a:rPr lang="en-US" kern="0" dirty="0">
                <a:solidFill>
                  <a:schemeClr val="bg1"/>
                </a:solidFill>
                <a:latin typeface="Arial" panose="020B0604020202020204" pitchFamily="34" charset="0"/>
                <a:cs typeface="Arial" panose="020B0604020202020204" pitchFamily="34" charset="0"/>
              </a:rPr>
              <a:t>That is true. They were broken off because of their unbelief, but </a:t>
            </a:r>
            <a:r>
              <a:rPr lang="en-US" kern="0" dirty="0">
                <a:solidFill>
                  <a:srgbClr val="F89378"/>
                </a:solidFill>
                <a:latin typeface="Arial" panose="020B0604020202020204" pitchFamily="34" charset="0"/>
                <a:cs typeface="Arial" panose="020B0604020202020204" pitchFamily="34" charset="0"/>
              </a:rPr>
              <a:t>you stand fast through faith</a:t>
            </a:r>
            <a:r>
              <a:rPr lang="en-US" kern="0" dirty="0">
                <a:solidFill>
                  <a:schemeClr val="bg1"/>
                </a:solidFill>
                <a:latin typeface="Arial" panose="020B0604020202020204" pitchFamily="34" charset="0"/>
                <a:cs typeface="Arial" panose="020B0604020202020204" pitchFamily="34" charset="0"/>
              </a:rPr>
              <a:t>. So do not become proud, but fear. </a:t>
            </a:r>
            <a:r>
              <a:rPr lang="en-US" kern="0" dirty="0" smtClean="0">
                <a:solidFill>
                  <a:schemeClr val="bg1"/>
                </a:solidFill>
                <a:latin typeface="Arial" panose="020B0604020202020204" pitchFamily="34" charset="0"/>
                <a:cs typeface="Arial" panose="020B0604020202020204" pitchFamily="34" charset="0"/>
              </a:rPr>
              <a:t> </a:t>
            </a:r>
            <a:r>
              <a:rPr lang="en-US" kern="0" dirty="0">
                <a:solidFill>
                  <a:schemeClr val="bg1"/>
                </a:solidFill>
                <a:latin typeface="Arial" panose="020B0604020202020204" pitchFamily="34" charset="0"/>
                <a:cs typeface="Arial" panose="020B0604020202020204" pitchFamily="34" charset="0"/>
              </a:rPr>
              <a:t>For if God did not spare the natural branches, neither will he spare you.</a:t>
            </a:r>
          </a:p>
        </p:txBody>
      </p:sp>
      <p:sp>
        <p:nvSpPr>
          <p:cNvPr id="6" name="Content Placeholder 2"/>
          <p:cNvSpPr txBox="1">
            <a:spLocks/>
          </p:cNvSpPr>
          <p:nvPr/>
        </p:nvSpPr>
        <p:spPr bwMode="auto">
          <a:xfrm>
            <a:off x="376451" y="4495800"/>
            <a:ext cx="853440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FontTx/>
              <a:buNone/>
            </a:pPr>
            <a:r>
              <a:rPr lang="en-US" kern="0" dirty="0" smtClean="0">
                <a:solidFill>
                  <a:schemeClr val="bg1"/>
                </a:solidFill>
                <a:latin typeface="Arial" panose="020B0604020202020204" pitchFamily="34" charset="0"/>
                <a:cs typeface="Arial" panose="020B0604020202020204" pitchFamily="34" charset="0"/>
              </a:rPr>
              <a:t>Gentiles who believe in Messiah are </a:t>
            </a:r>
            <a:br>
              <a:rPr lang="en-US" kern="0" dirty="0" smtClean="0">
                <a:solidFill>
                  <a:schemeClr val="bg1"/>
                </a:solidFill>
                <a:latin typeface="Arial" panose="020B0604020202020204" pitchFamily="34" charset="0"/>
                <a:cs typeface="Arial" panose="020B0604020202020204" pitchFamily="34" charset="0"/>
              </a:rPr>
            </a:br>
            <a:r>
              <a:rPr lang="en-US" kern="0" dirty="0" smtClean="0">
                <a:solidFill>
                  <a:srgbClr val="F89378"/>
                </a:solidFill>
                <a:latin typeface="Arial" panose="020B0604020202020204" pitchFamily="34" charset="0"/>
                <a:cs typeface="Arial" panose="020B0604020202020204" pitchFamily="34" charset="0"/>
              </a:rPr>
              <a:t>“grafted in”</a:t>
            </a:r>
            <a:r>
              <a:rPr lang="en-US" kern="0" dirty="0" smtClean="0">
                <a:solidFill>
                  <a:schemeClr val="bg1"/>
                </a:solidFill>
                <a:latin typeface="Arial" panose="020B0604020202020204" pitchFamily="34" charset="0"/>
                <a:cs typeface="Arial" panose="020B0604020202020204" pitchFamily="34" charset="0"/>
              </a:rPr>
              <a:t> and become a </a:t>
            </a:r>
            <a:br>
              <a:rPr lang="en-US" kern="0" dirty="0" smtClean="0">
                <a:solidFill>
                  <a:schemeClr val="bg1"/>
                </a:solidFill>
                <a:latin typeface="Arial" panose="020B0604020202020204" pitchFamily="34" charset="0"/>
                <a:cs typeface="Arial" panose="020B0604020202020204" pitchFamily="34" charset="0"/>
              </a:rPr>
            </a:br>
            <a:r>
              <a:rPr lang="en-US" kern="0" dirty="0" smtClean="0">
                <a:solidFill>
                  <a:schemeClr val="bg1"/>
                </a:solidFill>
                <a:latin typeface="Arial" panose="020B0604020202020204" pitchFamily="34" charset="0"/>
                <a:cs typeface="Arial" panose="020B0604020202020204" pitchFamily="34" charset="0"/>
              </a:rPr>
              <a:t>part of believing Israel.</a:t>
            </a:r>
          </a:p>
        </p:txBody>
      </p:sp>
    </p:spTree>
    <p:extLst>
      <p:ext uri="{BB962C8B-B14F-4D97-AF65-F5344CB8AC3E}">
        <p14:creationId xmlns:p14="http://schemas.microsoft.com/office/powerpoint/2010/main" val="457025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bwMode="auto">
          <a:xfrm>
            <a:off x="321860" y="1737815"/>
            <a:ext cx="8529851"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FontTx/>
              <a:buNone/>
            </a:pPr>
            <a:r>
              <a:rPr lang="en-US" kern="0" dirty="0">
                <a:solidFill>
                  <a:schemeClr val="bg1">
                    <a:lumMod val="65000"/>
                  </a:schemeClr>
                </a:solidFill>
                <a:latin typeface="Arial" panose="020B0604020202020204" pitchFamily="34" charset="0"/>
                <a:cs typeface="Arial" panose="020B0604020202020204" pitchFamily="34" charset="0"/>
              </a:rPr>
              <a:t>Ephesians 2:18–19 </a:t>
            </a:r>
            <a:r>
              <a:rPr lang="en-US" kern="0" dirty="0" smtClean="0">
                <a:solidFill>
                  <a:schemeClr val="bg1">
                    <a:lumMod val="65000"/>
                  </a:schemeClr>
                </a:solidFill>
                <a:latin typeface="Arial" panose="020B0604020202020204" pitchFamily="34" charset="0"/>
                <a:cs typeface="Arial" panose="020B0604020202020204" pitchFamily="34" charset="0"/>
              </a:rPr>
              <a:t/>
            </a:r>
            <a:br>
              <a:rPr lang="en-US" kern="0" dirty="0" smtClean="0">
                <a:solidFill>
                  <a:schemeClr val="bg1">
                    <a:lumMod val="65000"/>
                  </a:schemeClr>
                </a:solidFill>
                <a:latin typeface="Arial" panose="020B0604020202020204" pitchFamily="34" charset="0"/>
                <a:cs typeface="Arial" panose="020B0604020202020204" pitchFamily="34" charset="0"/>
              </a:rPr>
            </a:br>
            <a:r>
              <a:rPr lang="en-US" kern="0" dirty="0" smtClean="0">
                <a:solidFill>
                  <a:schemeClr val="bg1"/>
                </a:solidFill>
                <a:latin typeface="Arial" panose="020B0604020202020204" pitchFamily="34" charset="0"/>
                <a:cs typeface="Arial" panose="020B0604020202020204" pitchFamily="34" charset="0"/>
              </a:rPr>
              <a:t>For </a:t>
            </a:r>
            <a:r>
              <a:rPr lang="en-US" kern="0" dirty="0">
                <a:solidFill>
                  <a:schemeClr val="bg1"/>
                </a:solidFill>
                <a:latin typeface="Arial" panose="020B0604020202020204" pitchFamily="34" charset="0"/>
                <a:cs typeface="Arial" panose="020B0604020202020204" pitchFamily="34" charset="0"/>
              </a:rPr>
              <a:t>through him </a:t>
            </a:r>
            <a:r>
              <a:rPr lang="en-US" kern="0" dirty="0" smtClean="0">
                <a:solidFill>
                  <a:srgbClr val="7878DE"/>
                </a:solidFill>
                <a:latin typeface="Arial" panose="020B0604020202020204" pitchFamily="34" charset="0"/>
                <a:cs typeface="Arial" panose="020B0604020202020204" pitchFamily="34" charset="0"/>
              </a:rPr>
              <a:t>[Messiah] </a:t>
            </a:r>
            <a:r>
              <a:rPr lang="en-US" kern="0" dirty="0" smtClean="0">
                <a:solidFill>
                  <a:schemeClr val="bg1"/>
                </a:solidFill>
                <a:latin typeface="Arial" panose="020B0604020202020204" pitchFamily="34" charset="0"/>
                <a:cs typeface="Arial" panose="020B0604020202020204" pitchFamily="34" charset="0"/>
              </a:rPr>
              <a:t>we </a:t>
            </a:r>
            <a:r>
              <a:rPr lang="en-US" kern="0" dirty="0">
                <a:solidFill>
                  <a:schemeClr val="bg1"/>
                </a:solidFill>
                <a:latin typeface="Arial" panose="020B0604020202020204" pitchFamily="34" charset="0"/>
                <a:cs typeface="Arial" panose="020B0604020202020204" pitchFamily="34" charset="0"/>
              </a:rPr>
              <a:t>both </a:t>
            </a:r>
            <a:r>
              <a:rPr lang="en-US" kern="0" dirty="0" smtClean="0">
                <a:solidFill>
                  <a:srgbClr val="7878DE"/>
                </a:solidFill>
                <a:latin typeface="Arial" panose="020B0604020202020204" pitchFamily="34" charset="0"/>
                <a:cs typeface="Arial" panose="020B0604020202020204" pitchFamily="34" charset="0"/>
              </a:rPr>
              <a:t>[Jews and Gentiles] </a:t>
            </a:r>
            <a:r>
              <a:rPr lang="en-US" kern="0" dirty="0" smtClean="0">
                <a:solidFill>
                  <a:schemeClr val="bg1"/>
                </a:solidFill>
                <a:latin typeface="Arial" panose="020B0604020202020204" pitchFamily="34" charset="0"/>
                <a:cs typeface="Arial" panose="020B0604020202020204" pitchFamily="34" charset="0"/>
              </a:rPr>
              <a:t>have </a:t>
            </a:r>
            <a:r>
              <a:rPr lang="en-US" kern="0" dirty="0">
                <a:solidFill>
                  <a:schemeClr val="bg1"/>
                </a:solidFill>
                <a:latin typeface="Arial" panose="020B0604020202020204" pitchFamily="34" charset="0"/>
                <a:cs typeface="Arial" panose="020B0604020202020204" pitchFamily="34" charset="0"/>
              </a:rPr>
              <a:t>access in one Spirit to the Father. </a:t>
            </a:r>
            <a:r>
              <a:rPr lang="en-US" kern="0" dirty="0" smtClean="0">
                <a:solidFill>
                  <a:schemeClr val="bg1"/>
                </a:solidFill>
                <a:latin typeface="Arial" panose="020B0604020202020204" pitchFamily="34" charset="0"/>
                <a:cs typeface="Arial" panose="020B0604020202020204" pitchFamily="34" charset="0"/>
              </a:rPr>
              <a:t>So </a:t>
            </a:r>
            <a:r>
              <a:rPr lang="en-US" kern="0" dirty="0">
                <a:solidFill>
                  <a:schemeClr val="bg1"/>
                </a:solidFill>
                <a:latin typeface="Arial" panose="020B0604020202020204" pitchFamily="34" charset="0"/>
                <a:cs typeface="Arial" panose="020B0604020202020204" pitchFamily="34" charset="0"/>
              </a:rPr>
              <a:t>then you are no longer strangers and aliens, but </a:t>
            </a:r>
            <a:r>
              <a:rPr lang="en-US" kern="0" dirty="0">
                <a:solidFill>
                  <a:srgbClr val="F89378"/>
                </a:solidFill>
                <a:latin typeface="Arial" panose="020B0604020202020204" pitchFamily="34" charset="0"/>
                <a:cs typeface="Arial" panose="020B0604020202020204" pitchFamily="34" charset="0"/>
              </a:rPr>
              <a:t>you are fellow citizens </a:t>
            </a:r>
            <a:r>
              <a:rPr lang="en-US" kern="0" dirty="0">
                <a:solidFill>
                  <a:schemeClr val="bg1"/>
                </a:solidFill>
                <a:latin typeface="Arial" panose="020B0604020202020204" pitchFamily="34" charset="0"/>
                <a:cs typeface="Arial" panose="020B0604020202020204" pitchFamily="34" charset="0"/>
              </a:rPr>
              <a:t>with the saints and </a:t>
            </a:r>
            <a:r>
              <a:rPr lang="en-US" kern="0" dirty="0">
                <a:solidFill>
                  <a:srgbClr val="F89378"/>
                </a:solidFill>
                <a:latin typeface="Arial" panose="020B0604020202020204" pitchFamily="34" charset="0"/>
                <a:cs typeface="Arial" panose="020B0604020202020204" pitchFamily="34" charset="0"/>
              </a:rPr>
              <a:t>members of the household of </a:t>
            </a:r>
            <a:r>
              <a:rPr lang="en-US" kern="0" dirty="0" smtClean="0">
                <a:solidFill>
                  <a:srgbClr val="F89378"/>
                </a:solidFill>
                <a:latin typeface="Arial" panose="020B0604020202020204" pitchFamily="34" charset="0"/>
                <a:cs typeface="Arial" panose="020B0604020202020204" pitchFamily="34" charset="0"/>
              </a:rPr>
              <a:t>God</a:t>
            </a:r>
            <a:r>
              <a:rPr lang="en-US" kern="0" dirty="0" smtClean="0">
                <a:solidFill>
                  <a:schemeClr val="bg1"/>
                </a:solidFill>
                <a:latin typeface="Arial" panose="020B0604020202020204" pitchFamily="34" charset="0"/>
                <a:cs typeface="Arial" panose="020B0604020202020204" pitchFamily="34" charset="0"/>
              </a:rPr>
              <a:t>.</a:t>
            </a:r>
            <a:endParaRPr lang="en-US" kern="0" dirty="0">
              <a:solidFill>
                <a:schemeClr val="bg1"/>
              </a:solidFill>
              <a:latin typeface="Arial" panose="020B0604020202020204" pitchFamily="34" charset="0"/>
              <a:cs typeface="Arial" panose="020B0604020202020204" pitchFamily="34" charset="0"/>
            </a:endParaRPr>
          </a:p>
        </p:txBody>
      </p:sp>
      <p:sp>
        <p:nvSpPr>
          <p:cNvPr id="4" name="Content Placeholder 2"/>
          <p:cNvSpPr txBox="1">
            <a:spLocks/>
          </p:cNvSpPr>
          <p:nvPr/>
        </p:nvSpPr>
        <p:spPr bwMode="auto">
          <a:xfrm>
            <a:off x="321860" y="381000"/>
            <a:ext cx="8534400" cy="1103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FontTx/>
              <a:buNone/>
            </a:pPr>
            <a:r>
              <a:rPr lang="en-US" kern="0" dirty="0" smtClean="0">
                <a:solidFill>
                  <a:schemeClr val="bg1"/>
                </a:solidFill>
                <a:latin typeface="Arial" panose="020B0604020202020204" pitchFamily="34" charset="0"/>
                <a:cs typeface="Arial" panose="020B0604020202020204" pitchFamily="34" charset="0"/>
              </a:rPr>
              <a:t>Paul makes the </a:t>
            </a:r>
            <a:r>
              <a:rPr lang="en-US" kern="0" dirty="0" smtClean="0">
                <a:solidFill>
                  <a:srgbClr val="F89378"/>
                </a:solidFill>
                <a:latin typeface="Arial" panose="020B0604020202020204" pitchFamily="34" charset="0"/>
                <a:cs typeface="Arial" panose="020B0604020202020204" pitchFamily="34" charset="0"/>
              </a:rPr>
              <a:t>same point</a:t>
            </a:r>
            <a:r>
              <a:rPr lang="en-US" kern="0" dirty="0" smtClean="0">
                <a:solidFill>
                  <a:schemeClr val="bg1"/>
                </a:solidFill>
                <a:latin typeface="Arial" panose="020B0604020202020204" pitchFamily="34" charset="0"/>
                <a:cs typeface="Arial" panose="020B0604020202020204" pitchFamily="34" charset="0"/>
              </a:rPr>
              <a:t> in a different way to the Gentiles in Ephesus:</a:t>
            </a:r>
          </a:p>
        </p:txBody>
      </p:sp>
      <p:sp>
        <p:nvSpPr>
          <p:cNvPr id="6" name="Content Placeholder 2"/>
          <p:cNvSpPr txBox="1">
            <a:spLocks/>
          </p:cNvSpPr>
          <p:nvPr/>
        </p:nvSpPr>
        <p:spPr bwMode="auto">
          <a:xfrm>
            <a:off x="363941" y="5105400"/>
            <a:ext cx="8534400" cy="1103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FontTx/>
              <a:buNone/>
            </a:pPr>
            <a:r>
              <a:rPr lang="en-US" kern="0" dirty="0" smtClean="0">
                <a:solidFill>
                  <a:schemeClr val="bg1"/>
                </a:solidFill>
                <a:latin typeface="Arial" panose="020B0604020202020204" pitchFamily="34" charset="0"/>
                <a:cs typeface="Arial" panose="020B0604020202020204" pitchFamily="34" charset="0"/>
              </a:rPr>
              <a:t>So Gentile believers are fully</a:t>
            </a:r>
            <a:br>
              <a:rPr lang="en-US" kern="0" dirty="0" smtClean="0">
                <a:solidFill>
                  <a:schemeClr val="bg1"/>
                </a:solidFill>
                <a:latin typeface="Arial" panose="020B0604020202020204" pitchFamily="34" charset="0"/>
                <a:cs typeface="Arial" panose="020B0604020202020204" pitchFamily="34" charset="0"/>
              </a:rPr>
            </a:br>
            <a:r>
              <a:rPr lang="en-US" kern="0" dirty="0" smtClean="0">
                <a:solidFill>
                  <a:schemeClr val="bg1"/>
                </a:solidFill>
                <a:latin typeface="Arial" panose="020B0604020202020204" pitchFamily="34" charset="0"/>
                <a:cs typeface="Arial" panose="020B0604020202020204" pitchFamily="34" charset="0"/>
              </a:rPr>
              <a:t>included in YHWH’s covenant !</a:t>
            </a:r>
          </a:p>
        </p:txBody>
      </p:sp>
    </p:spTree>
    <p:extLst>
      <p:ext uri="{BB962C8B-B14F-4D97-AF65-F5344CB8AC3E}">
        <p14:creationId xmlns:p14="http://schemas.microsoft.com/office/powerpoint/2010/main" val="920223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fade">
                                      <p:cBhvr>
                                        <p:cTn id="1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457200"/>
            <a:ext cx="8505826" cy="838200"/>
          </a:xfrm>
        </p:spPr>
        <p:txBody>
          <a:bodyPr/>
          <a:lstStyle/>
          <a:p>
            <a:pPr marL="0" indent="0">
              <a:buNone/>
            </a:pPr>
            <a:r>
              <a:rPr lang="en-US" dirty="0" smtClean="0">
                <a:solidFill>
                  <a:schemeClr val="bg1"/>
                </a:solidFill>
                <a:latin typeface="Arial" panose="020B0604020202020204" pitchFamily="34" charset="0"/>
                <a:cs typeface="Arial" panose="020B0604020202020204" pitchFamily="34" charset="0"/>
              </a:rPr>
              <a:t>Recall YHWH’s first promise to Abram</a:t>
            </a:r>
            <a:r>
              <a:rPr lang="en-US" dirty="0">
                <a:solidFill>
                  <a:schemeClr val="bg1"/>
                </a:solidFill>
                <a:latin typeface="Arial" panose="020B0604020202020204" pitchFamily="34" charset="0"/>
                <a:cs typeface="Arial" panose="020B0604020202020204" pitchFamily="34" charset="0"/>
              </a:rPr>
              <a:t>:</a:t>
            </a:r>
          </a:p>
        </p:txBody>
      </p:sp>
      <p:sp>
        <p:nvSpPr>
          <p:cNvPr id="5" name="Content Placeholder 2"/>
          <p:cNvSpPr txBox="1">
            <a:spLocks/>
          </p:cNvSpPr>
          <p:nvPr/>
        </p:nvSpPr>
        <p:spPr bwMode="auto">
          <a:xfrm>
            <a:off x="381000" y="1524000"/>
            <a:ext cx="87630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FontTx/>
              <a:buNone/>
            </a:pPr>
            <a:r>
              <a:rPr lang="en-US" kern="0" dirty="0">
                <a:solidFill>
                  <a:schemeClr val="bg1">
                    <a:lumMod val="65000"/>
                  </a:schemeClr>
                </a:solidFill>
                <a:latin typeface="Arial" panose="020B0604020202020204" pitchFamily="34" charset="0"/>
                <a:cs typeface="Arial" panose="020B0604020202020204" pitchFamily="34" charset="0"/>
              </a:rPr>
              <a:t>Genesis 12:2–3 </a:t>
            </a:r>
            <a:r>
              <a:rPr lang="en-US" kern="0" dirty="0" smtClean="0">
                <a:solidFill>
                  <a:schemeClr val="bg1">
                    <a:lumMod val="65000"/>
                  </a:schemeClr>
                </a:solidFill>
                <a:latin typeface="Arial" panose="020B0604020202020204" pitchFamily="34" charset="0"/>
                <a:cs typeface="Arial" panose="020B0604020202020204" pitchFamily="34" charset="0"/>
              </a:rPr>
              <a:t/>
            </a:r>
            <a:br>
              <a:rPr lang="en-US" kern="0" dirty="0" smtClean="0">
                <a:solidFill>
                  <a:schemeClr val="bg1">
                    <a:lumMod val="65000"/>
                  </a:schemeClr>
                </a:solidFill>
                <a:latin typeface="Arial" panose="020B0604020202020204" pitchFamily="34" charset="0"/>
                <a:cs typeface="Arial" panose="020B0604020202020204" pitchFamily="34" charset="0"/>
              </a:rPr>
            </a:br>
            <a:r>
              <a:rPr lang="en-US" kern="0" dirty="0" smtClean="0">
                <a:solidFill>
                  <a:schemeClr val="bg1"/>
                </a:solidFill>
                <a:latin typeface="Arial" panose="020B0604020202020204" pitchFamily="34" charset="0"/>
                <a:cs typeface="Arial" panose="020B0604020202020204" pitchFamily="34" charset="0"/>
              </a:rPr>
              <a:t>And </a:t>
            </a:r>
            <a:r>
              <a:rPr lang="en-US" kern="0" dirty="0">
                <a:solidFill>
                  <a:schemeClr val="bg1"/>
                </a:solidFill>
                <a:latin typeface="Arial" panose="020B0604020202020204" pitchFamily="34" charset="0"/>
                <a:cs typeface="Arial" panose="020B0604020202020204" pitchFamily="34" charset="0"/>
              </a:rPr>
              <a:t>I will make of you a great nation, and I will bless you and make your name great, so that you will be a blessing. </a:t>
            </a:r>
            <a:r>
              <a:rPr lang="en-US" kern="0" dirty="0" smtClean="0">
                <a:solidFill>
                  <a:schemeClr val="bg1"/>
                </a:solidFill>
                <a:latin typeface="Arial" panose="020B0604020202020204" pitchFamily="34" charset="0"/>
                <a:cs typeface="Arial" panose="020B0604020202020204" pitchFamily="34" charset="0"/>
              </a:rPr>
              <a:t> </a:t>
            </a:r>
            <a:r>
              <a:rPr lang="en-US" kern="0" dirty="0">
                <a:solidFill>
                  <a:schemeClr val="bg1"/>
                </a:solidFill>
                <a:latin typeface="Arial" panose="020B0604020202020204" pitchFamily="34" charset="0"/>
                <a:cs typeface="Arial" panose="020B0604020202020204" pitchFamily="34" charset="0"/>
              </a:rPr>
              <a:t>I will bless those who bless you, and him who dishonors you I will curse, and </a:t>
            </a:r>
            <a:r>
              <a:rPr lang="en-US" kern="0" dirty="0">
                <a:solidFill>
                  <a:srgbClr val="F89378"/>
                </a:solidFill>
                <a:latin typeface="Arial" panose="020B0604020202020204" pitchFamily="34" charset="0"/>
                <a:cs typeface="Arial" panose="020B0604020202020204" pitchFamily="34" charset="0"/>
              </a:rPr>
              <a:t>in you all the families of the earth shall be blessed</a:t>
            </a:r>
            <a:r>
              <a:rPr lang="en-US" kern="0" dirty="0" smtClean="0">
                <a:solidFill>
                  <a:schemeClr val="bg1"/>
                </a:solidFill>
                <a:latin typeface="Arial" panose="020B0604020202020204" pitchFamily="34" charset="0"/>
                <a:cs typeface="Arial" panose="020B0604020202020204" pitchFamily="34" charset="0"/>
              </a:rPr>
              <a:t>.</a:t>
            </a:r>
            <a:endParaRPr lang="en-US" kern="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29598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4481" y="228600"/>
            <a:ext cx="8505826" cy="1600200"/>
          </a:xfrm>
        </p:spPr>
        <p:txBody>
          <a:bodyPr/>
          <a:lstStyle/>
          <a:p>
            <a:pPr marL="0" indent="0">
              <a:buNone/>
            </a:pPr>
            <a:r>
              <a:rPr lang="en-US" dirty="0" smtClean="0">
                <a:solidFill>
                  <a:schemeClr val="bg1"/>
                </a:solidFill>
                <a:latin typeface="Arial" panose="020B0604020202020204" pitchFamily="34" charset="0"/>
                <a:cs typeface="Arial" panose="020B0604020202020204" pitchFamily="34" charset="0"/>
              </a:rPr>
              <a:t>How would all the families of the earth be blessed through Abram?  </a:t>
            </a:r>
            <a:r>
              <a:rPr lang="en-US" dirty="0" smtClean="0">
                <a:solidFill>
                  <a:srgbClr val="F89378"/>
                </a:solidFill>
                <a:latin typeface="Arial" panose="020B0604020202020204" pitchFamily="34" charset="0"/>
                <a:cs typeface="Arial" panose="020B0604020202020204" pitchFamily="34" charset="0"/>
              </a:rPr>
              <a:t>It was part of His plan from the very beginning!</a:t>
            </a:r>
            <a:endParaRPr lang="en-US" dirty="0">
              <a:solidFill>
                <a:srgbClr val="F89378"/>
              </a:solidFill>
              <a:latin typeface="Arial" panose="020B0604020202020204" pitchFamily="34" charset="0"/>
              <a:cs typeface="Arial" panose="020B0604020202020204" pitchFamily="34" charset="0"/>
            </a:endParaRPr>
          </a:p>
        </p:txBody>
      </p:sp>
      <p:sp>
        <p:nvSpPr>
          <p:cNvPr id="5" name="Content Placeholder 2"/>
          <p:cNvSpPr txBox="1">
            <a:spLocks/>
          </p:cNvSpPr>
          <p:nvPr/>
        </p:nvSpPr>
        <p:spPr bwMode="auto">
          <a:xfrm>
            <a:off x="990600" y="1981200"/>
            <a:ext cx="8763000"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FontTx/>
              <a:buNone/>
            </a:pPr>
            <a:r>
              <a:rPr lang="en-US" kern="0" dirty="0" smtClean="0">
                <a:solidFill>
                  <a:schemeClr val="bg1">
                    <a:lumMod val="65000"/>
                  </a:schemeClr>
                </a:solidFill>
                <a:latin typeface="Arial" panose="020B0604020202020204" pitchFamily="34" charset="0"/>
                <a:cs typeface="Arial" panose="020B0604020202020204" pitchFamily="34" charset="0"/>
              </a:rPr>
              <a:t>Was Abram told how?</a:t>
            </a:r>
          </a:p>
          <a:p>
            <a:pPr marL="0" indent="0">
              <a:buFontTx/>
              <a:buNone/>
            </a:pPr>
            <a:r>
              <a:rPr lang="en-US" kern="0" dirty="0" smtClean="0">
                <a:solidFill>
                  <a:schemeClr val="bg1">
                    <a:lumMod val="65000"/>
                  </a:schemeClr>
                </a:solidFill>
                <a:latin typeface="Arial" panose="020B0604020202020204" pitchFamily="34" charset="0"/>
                <a:cs typeface="Arial" panose="020B0604020202020204" pitchFamily="34" charset="0"/>
              </a:rPr>
              <a:t>Was Isaac told how?</a:t>
            </a:r>
          </a:p>
          <a:p>
            <a:pPr marL="0" indent="0">
              <a:buFontTx/>
              <a:buNone/>
            </a:pPr>
            <a:r>
              <a:rPr lang="en-US" kern="0" dirty="0" smtClean="0">
                <a:solidFill>
                  <a:schemeClr val="bg1">
                    <a:lumMod val="65000"/>
                  </a:schemeClr>
                </a:solidFill>
                <a:latin typeface="Arial" panose="020B0604020202020204" pitchFamily="34" charset="0"/>
                <a:cs typeface="Arial" panose="020B0604020202020204" pitchFamily="34" charset="0"/>
              </a:rPr>
              <a:t>Was Jacob told how?</a:t>
            </a:r>
          </a:p>
          <a:p>
            <a:pPr marL="0" indent="0">
              <a:buFontTx/>
              <a:buNone/>
            </a:pPr>
            <a:r>
              <a:rPr lang="en-US" kern="0" dirty="0" smtClean="0">
                <a:solidFill>
                  <a:schemeClr val="bg1">
                    <a:lumMod val="65000"/>
                  </a:schemeClr>
                </a:solidFill>
                <a:latin typeface="Arial" panose="020B0604020202020204" pitchFamily="34" charset="0"/>
                <a:cs typeface="Arial" panose="020B0604020202020204" pitchFamily="34" charset="0"/>
              </a:rPr>
              <a:t>Were the people told how at Sinai?</a:t>
            </a:r>
          </a:p>
          <a:p>
            <a:pPr marL="0" indent="0">
              <a:buFontTx/>
              <a:buNone/>
            </a:pPr>
            <a:r>
              <a:rPr lang="en-US" kern="0" dirty="0" smtClean="0">
                <a:solidFill>
                  <a:schemeClr val="bg1">
                    <a:lumMod val="65000"/>
                  </a:schemeClr>
                </a:solidFill>
                <a:latin typeface="Arial" panose="020B0604020202020204" pitchFamily="34" charset="0"/>
                <a:cs typeface="Arial" panose="020B0604020202020204" pitchFamily="34" charset="0"/>
              </a:rPr>
              <a:t>Did Ezekiel or Jeremiah know how?</a:t>
            </a:r>
          </a:p>
          <a:p>
            <a:pPr marL="0" indent="0">
              <a:buFontTx/>
              <a:buNone/>
            </a:pPr>
            <a:endParaRPr lang="en-US" kern="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39119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fade">
                                      <p:cBhvr>
                                        <p:cTn id="15" dur="500"/>
                                        <p:tgtEl>
                                          <p:spTgt spid="5">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5">
                                            <p:txEl>
                                              <p:pRg st="2" end="2"/>
                                            </p:txEl>
                                          </p:spTgt>
                                        </p:tgtEl>
                                        <p:attrNameLst>
                                          <p:attrName>style.visibility</p:attrName>
                                        </p:attrNameLst>
                                      </p:cBhvr>
                                      <p:to>
                                        <p:strVal val="visible"/>
                                      </p:to>
                                    </p:set>
                                    <p:animEffect transition="in" filter="fade">
                                      <p:cBhvr>
                                        <p:cTn id="18" dur="500"/>
                                        <p:tgtEl>
                                          <p:spTgt spid="5">
                                            <p:txEl>
                                              <p:pRg st="2" end="2"/>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Effect transition="in" filter="fade">
                                      <p:cBhvr>
                                        <p:cTn id="21" dur="500"/>
                                        <p:tgtEl>
                                          <p:spTgt spid="5">
                                            <p:txEl>
                                              <p:pRg st="3" end="3"/>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5">
                                            <p:txEl>
                                              <p:pRg st="4" end="4"/>
                                            </p:txEl>
                                          </p:spTgt>
                                        </p:tgtEl>
                                        <p:attrNameLst>
                                          <p:attrName>style.visibility</p:attrName>
                                        </p:attrNameLst>
                                      </p:cBhvr>
                                      <p:to>
                                        <p:strVal val="visible"/>
                                      </p:to>
                                    </p:set>
                                    <p:animEffect transition="in" filter="fade">
                                      <p:cBhvr>
                                        <p:cTn id="24"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bwMode="auto">
          <a:xfrm>
            <a:off x="1752600" y="609600"/>
            <a:ext cx="5181600"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lgn="ctr">
              <a:buFontTx/>
              <a:buNone/>
            </a:pPr>
            <a:r>
              <a:rPr lang="en-US" kern="0" dirty="0" smtClean="0">
                <a:solidFill>
                  <a:schemeClr val="bg1"/>
                </a:solidFill>
                <a:latin typeface="Arial" panose="020B0604020202020204" pitchFamily="34" charset="0"/>
                <a:cs typeface="Arial" panose="020B0604020202020204" pitchFamily="34" charset="0"/>
              </a:rPr>
              <a:t>With the initiation </a:t>
            </a:r>
            <a:br>
              <a:rPr lang="en-US" kern="0" dirty="0" smtClean="0">
                <a:solidFill>
                  <a:schemeClr val="bg1"/>
                </a:solidFill>
                <a:latin typeface="Arial" panose="020B0604020202020204" pitchFamily="34" charset="0"/>
                <a:cs typeface="Arial" panose="020B0604020202020204" pitchFamily="34" charset="0"/>
              </a:rPr>
            </a:br>
            <a:r>
              <a:rPr lang="en-US" kern="0" dirty="0" smtClean="0">
                <a:solidFill>
                  <a:schemeClr val="bg1"/>
                </a:solidFill>
                <a:latin typeface="Arial" panose="020B0604020202020204" pitchFamily="34" charset="0"/>
                <a:cs typeface="Arial" panose="020B0604020202020204" pitchFamily="34" charset="0"/>
              </a:rPr>
              <a:t>of the New Covenant, </a:t>
            </a:r>
            <a:br>
              <a:rPr lang="en-US" kern="0" dirty="0" smtClean="0">
                <a:solidFill>
                  <a:schemeClr val="bg1"/>
                </a:solidFill>
                <a:latin typeface="Arial" panose="020B0604020202020204" pitchFamily="34" charset="0"/>
                <a:cs typeface="Arial" panose="020B0604020202020204" pitchFamily="34" charset="0"/>
              </a:rPr>
            </a:br>
            <a:r>
              <a:rPr lang="en-US" kern="0" dirty="0" smtClean="0">
                <a:solidFill>
                  <a:srgbClr val="F89378"/>
                </a:solidFill>
                <a:latin typeface="Arial" panose="020B0604020202020204" pitchFamily="34" charset="0"/>
                <a:cs typeface="Arial" panose="020B0604020202020204" pitchFamily="34" charset="0"/>
              </a:rPr>
              <a:t>through Yeshua, </a:t>
            </a:r>
            <a:br>
              <a:rPr lang="en-US" kern="0" dirty="0" smtClean="0">
                <a:solidFill>
                  <a:srgbClr val="F89378"/>
                </a:solidFill>
                <a:latin typeface="Arial" panose="020B0604020202020204" pitchFamily="34" charset="0"/>
                <a:cs typeface="Arial" panose="020B0604020202020204" pitchFamily="34" charset="0"/>
              </a:rPr>
            </a:br>
            <a:r>
              <a:rPr lang="en-US" kern="0" dirty="0" smtClean="0">
                <a:solidFill>
                  <a:srgbClr val="F89378"/>
                </a:solidFill>
                <a:latin typeface="Arial" panose="020B0604020202020204" pitchFamily="34" charset="0"/>
                <a:cs typeface="Arial" panose="020B0604020202020204" pitchFamily="34" charset="0"/>
              </a:rPr>
              <a:t>descendant of Abram, </a:t>
            </a:r>
            <a:br>
              <a:rPr lang="en-US" kern="0" dirty="0" smtClean="0">
                <a:solidFill>
                  <a:srgbClr val="F89378"/>
                </a:solidFill>
                <a:latin typeface="Arial" panose="020B0604020202020204" pitchFamily="34" charset="0"/>
                <a:cs typeface="Arial" panose="020B0604020202020204" pitchFamily="34" charset="0"/>
              </a:rPr>
            </a:br>
            <a:r>
              <a:rPr lang="en-US" kern="0" dirty="0" smtClean="0">
                <a:solidFill>
                  <a:schemeClr val="bg1"/>
                </a:solidFill>
                <a:latin typeface="Arial" panose="020B0604020202020204" pitchFamily="34" charset="0"/>
                <a:cs typeface="Arial" panose="020B0604020202020204" pitchFamily="34" charset="0"/>
              </a:rPr>
              <a:t>we finally know.</a:t>
            </a:r>
            <a:endParaRPr lang="en-US" kern="0" dirty="0">
              <a:solidFill>
                <a:schemeClr val="bg1"/>
              </a:solidFill>
              <a:latin typeface="Arial" panose="020B0604020202020204" pitchFamily="34" charset="0"/>
              <a:cs typeface="Arial" panose="020B0604020202020204" pitchFamily="34" charset="0"/>
            </a:endParaRPr>
          </a:p>
        </p:txBody>
      </p:sp>
      <p:sp>
        <p:nvSpPr>
          <p:cNvPr id="6" name="Content Placeholder 2"/>
          <p:cNvSpPr txBox="1">
            <a:spLocks/>
          </p:cNvSpPr>
          <p:nvPr/>
        </p:nvSpPr>
        <p:spPr bwMode="auto">
          <a:xfrm>
            <a:off x="1872018" y="3429000"/>
            <a:ext cx="5181600" cy="1257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lgn="ctr">
              <a:buFontTx/>
              <a:buNone/>
            </a:pPr>
            <a:r>
              <a:rPr lang="en-US" kern="0" dirty="0" smtClean="0">
                <a:solidFill>
                  <a:srgbClr val="7878DE"/>
                </a:solidFill>
                <a:latin typeface="Arial" panose="020B0604020202020204" pitchFamily="34" charset="0"/>
                <a:cs typeface="Arial" panose="020B0604020202020204" pitchFamily="34" charset="0"/>
              </a:rPr>
              <a:t>And we</a:t>
            </a:r>
            <a:br>
              <a:rPr lang="en-US" kern="0" dirty="0" smtClean="0">
                <a:solidFill>
                  <a:srgbClr val="7878DE"/>
                </a:solidFill>
                <a:latin typeface="Arial" panose="020B0604020202020204" pitchFamily="34" charset="0"/>
                <a:cs typeface="Arial" panose="020B0604020202020204" pitchFamily="34" charset="0"/>
              </a:rPr>
            </a:br>
            <a:r>
              <a:rPr lang="en-US" kern="0" dirty="0" smtClean="0">
                <a:solidFill>
                  <a:srgbClr val="7878DE"/>
                </a:solidFill>
                <a:latin typeface="Arial" panose="020B0604020202020204" pitchFamily="34" charset="0"/>
                <a:cs typeface="Arial" panose="020B0604020202020204" pitchFamily="34" charset="0"/>
              </a:rPr>
              <a:t>are the ones blessed!</a:t>
            </a:r>
          </a:p>
        </p:txBody>
      </p:sp>
    </p:spTree>
    <p:extLst>
      <p:ext uri="{BB962C8B-B14F-4D97-AF65-F5344CB8AC3E}">
        <p14:creationId xmlns:p14="http://schemas.microsoft.com/office/powerpoint/2010/main" val="1510779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27" name="Picture 3" descr="C:\Users\wdl\Documents\Biblical Resources\SA Seminar\b&amp;w tora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5600" y="5129948"/>
            <a:ext cx="2425335" cy="17280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98493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457200"/>
            <a:ext cx="8505826" cy="838200"/>
          </a:xfrm>
        </p:spPr>
        <p:txBody>
          <a:bodyPr/>
          <a:lstStyle/>
          <a:p>
            <a:pPr marL="0" indent="0">
              <a:buNone/>
            </a:pPr>
            <a:r>
              <a:rPr lang="en-US" dirty="0" smtClean="0">
                <a:solidFill>
                  <a:schemeClr val="bg1"/>
                </a:solidFill>
                <a:latin typeface="Arial" panose="020B0604020202020204" pitchFamily="34" charset="0"/>
                <a:cs typeface="Arial" panose="020B0604020202020204" pitchFamily="34" charset="0"/>
              </a:rPr>
              <a:t>YHWH makes a series of promises to Abram.</a:t>
            </a:r>
            <a:endParaRPr lang="en-US" dirty="0">
              <a:solidFill>
                <a:schemeClr val="bg1"/>
              </a:solidFill>
              <a:latin typeface="Arial" panose="020B0604020202020204" pitchFamily="34" charset="0"/>
              <a:cs typeface="Arial" panose="020B0604020202020204" pitchFamily="34" charset="0"/>
            </a:endParaRPr>
          </a:p>
        </p:txBody>
      </p:sp>
      <p:sp>
        <p:nvSpPr>
          <p:cNvPr id="5" name="Content Placeholder 2"/>
          <p:cNvSpPr txBox="1">
            <a:spLocks/>
          </p:cNvSpPr>
          <p:nvPr/>
        </p:nvSpPr>
        <p:spPr bwMode="auto">
          <a:xfrm>
            <a:off x="381000" y="1524000"/>
            <a:ext cx="87630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FontTx/>
              <a:buNone/>
            </a:pPr>
            <a:r>
              <a:rPr lang="en-US" kern="0" dirty="0">
                <a:solidFill>
                  <a:schemeClr val="bg1">
                    <a:lumMod val="65000"/>
                  </a:schemeClr>
                </a:solidFill>
                <a:latin typeface="Arial" panose="020B0604020202020204" pitchFamily="34" charset="0"/>
                <a:cs typeface="Arial" panose="020B0604020202020204" pitchFamily="34" charset="0"/>
              </a:rPr>
              <a:t>Genesis 12:2–3 </a:t>
            </a:r>
            <a:r>
              <a:rPr lang="en-US" kern="0" dirty="0" smtClean="0">
                <a:solidFill>
                  <a:schemeClr val="bg1">
                    <a:lumMod val="65000"/>
                  </a:schemeClr>
                </a:solidFill>
                <a:latin typeface="Arial" panose="020B0604020202020204" pitchFamily="34" charset="0"/>
                <a:cs typeface="Arial" panose="020B0604020202020204" pitchFamily="34" charset="0"/>
              </a:rPr>
              <a:t/>
            </a:r>
            <a:br>
              <a:rPr lang="en-US" kern="0" dirty="0" smtClean="0">
                <a:solidFill>
                  <a:schemeClr val="bg1">
                    <a:lumMod val="65000"/>
                  </a:schemeClr>
                </a:solidFill>
                <a:latin typeface="Arial" panose="020B0604020202020204" pitchFamily="34" charset="0"/>
                <a:cs typeface="Arial" panose="020B0604020202020204" pitchFamily="34" charset="0"/>
              </a:rPr>
            </a:br>
            <a:r>
              <a:rPr lang="en-US" kern="0" dirty="0" smtClean="0">
                <a:solidFill>
                  <a:schemeClr val="bg1"/>
                </a:solidFill>
                <a:latin typeface="Arial" panose="020B0604020202020204" pitchFamily="34" charset="0"/>
                <a:cs typeface="Arial" panose="020B0604020202020204" pitchFamily="34" charset="0"/>
              </a:rPr>
              <a:t>And </a:t>
            </a:r>
            <a:r>
              <a:rPr lang="en-US" kern="0" dirty="0">
                <a:solidFill>
                  <a:schemeClr val="bg1"/>
                </a:solidFill>
                <a:latin typeface="Arial" panose="020B0604020202020204" pitchFamily="34" charset="0"/>
                <a:cs typeface="Arial" panose="020B0604020202020204" pitchFamily="34" charset="0"/>
              </a:rPr>
              <a:t>I will make of you a </a:t>
            </a:r>
            <a:r>
              <a:rPr lang="en-US" kern="0" dirty="0">
                <a:solidFill>
                  <a:srgbClr val="F89378"/>
                </a:solidFill>
                <a:latin typeface="Arial" panose="020B0604020202020204" pitchFamily="34" charset="0"/>
                <a:cs typeface="Arial" panose="020B0604020202020204" pitchFamily="34" charset="0"/>
              </a:rPr>
              <a:t>great nation</a:t>
            </a:r>
            <a:r>
              <a:rPr lang="en-US" kern="0" dirty="0">
                <a:solidFill>
                  <a:schemeClr val="bg1"/>
                </a:solidFill>
                <a:latin typeface="Arial" panose="020B0604020202020204" pitchFamily="34" charset="0"/>
                <a:cs typeface="Arial" panose="020B0604020202020204" pitchFamily="34" charset="0"/>
              </a:rPr>
              <a:t>, and I will </a:t>
            </a:r>
            <a:r>
              <a:rPr lang="en-US" kern="0" dirty="0">
                <a:solidFill>
                  <a:srgbClr val="F89378"/>
                </a:solidFill>
                <a:latin typeface="Arial" panose="020B0604020202020204" pitchFamily="34" charset="0"/>
                <a:cs typeface="Arial" panose="020B0604020202020204" pitchFamily="34" charset="0"/>
              </a:rPr>
              <a:t>bless you </a:t>
            </a:r>
            <a:r>
              <a:rPr lang="en-US" kern="0" dirty="0">
                <a:solidFill>
                  <a:schemeClr val="bg1"/>
                </a:solidFill>
                <a:latin typeface="Arial" panose="020B0604020202020204" pitchFamily="34" charset="0"/>
                <a:cs typeface="Arial" panose="020B0604020202020204" pitchFamily="34" charset="0"/>
              </a:rPr>
              <a:t>and make your </a:t>
            </a:r>
            <a:r>
              <a:rPr lang="en-US" kern="0" dirty="0">
                <a:solidFill>
                  <a:srgbClr val="F89378"/>
                </a:solidFill>
                <a:latin typeface="Arial" panose="020B0604020202020204" pitchFamily="34" charset="0"/>
                <a:cs typeface="Arial" panose="020B0604020202020204" pitchFamily="34" charset="0"/>
              </a:rPr>
              <a:t>name great</a:t>
            </a:r>
            <a:r>
              <a:rPr lang="en-US" kern="0" dirty="0">
                <a:solidFill>
                  <a:schemeClr val="bg1"/>
                </a:solidFill>
                <a:latin typeface="Arial" panose="020B0604020202020204" pitchFamily="34" charset="0"/>
                <a:cs typeface="Arial" panose="020B0604020202020204" pitchFamily="34" charset="0"/>
              </a:rPr>
              <a:t>, so that </a:t>
            </a:r>
            <a:r>
              <a:rPr lang="en-US" kern="0" dirty="0">
                <a:solidFill>
                  <a:srgbClr val="F89378"/>
                </a:solidFill>
                <a:latin typeface="Arial" panose="020B0604020202020204" pitchFamily="34" charset="0"/>
                <a:cs typeface="Arial" panose="020B0604020202020204" pitchFamily="34" charset="0"/>
              </a:rPr>
              <a:t>you will be a blessing</a:t>
            </a:r>
            <a:r>
              <a:rPr lang="en-US" kern="0" dirty="0">
                <a:solidFill>
                  <a:schemeClr val="bg1"/>
                </a:solidFill>
                <a:latin typeface="Arial" panose="020B0604020202020204" pitchFamily="34" charset="0"/>
                <a:cs typeface="Arial" panose="020B0604020202020204" pitchFamily="34" charset="0"/>
              </a:rPr>
              <a:t>. </a:t>
            </a:r>
            <a:r>
              <a:rPr lang="en-US" kern="0" dirty="0" smtClean="0">
                <a:solidFill>
                  <a:schemeClr val="bg1"/>
                </a:solidFill>
                <a:latin typeface="Arial" panose="020B0604020202020204" pitchFamily="34" charset="0"/>
                <a:cs typeface="Arial" panose="020B0604020202020204" pitchFamily="34" charset="0"/>
              </a:rPr>
              <a:t> </a:t>
            </a:r>
            <a:r>
              <a:rPr lang="en-US" kern="0" dirty="0">
                <a:solidFill>
                  <a:schemeClr val="bg1"/>
                </a:solidFill>
                <a:latin typeface="Arial" panose="020B0604020202020204" pitchFamily="34" charset="0"/>
                <a:cs typeface="Arial" panose="020B0604020202020204" pitchFamily="34" charset="0"/>
              </a:rPr>
              <a:t>I will bless those who bless you, and him who dishonors you I will curse, and </a:t>
            </a:r>
            <a:r>
              <a:rPr lang="en-US" kern="0" dirty="0">
                <a:solidFill>
                  <a:srgbClr val="F89378"/>
                </a:solidFill>
                <a:latin typeface="Arial" panose="020B0604020202020204" pitchFamily="34" charset="0"/>
                <a:cs typeface="Arial" panose="020B0604020202020204" pitchFamily="34" charset="0"/>
              </a:rPr>
              <a:t>in you all the families of the earth shall be blessed</a:t>
            </a:r>
            <a:r>
              <a:rPr lang="en-US" kern="0" dirty="0" smtClean="0">
                <a:solidFill>
                  <a:schemeClr val="bg1"/>
                </a:solidFill>
                <a:latin typeface="Arial" panose="020B0604020202020204" pitchFamily="34" charset="0"/>
                <a:cs typeface="Arial" panose="020B0604020202020204" pitchFamily="34" charset="0"/>
              </a:rPr>
              <a:t>.</a:t>
            </a:r>
            <a:endParaRPr lang="en-US" kern="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23669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457200"/>
            <a:ext cx="8763000" cy="1143000"/>
          </a:xfrm>
        </p:spPr>
        <p:txBody>
          <a:bodyPr/>
          <a:lstStyle/>
          <a:p>
            <a:pPr marL="0" indent="0">
              <a:buNone/>
            </a:pPr>
            <a:r>
              <a:rPr lang="en-US" dirty="0" smtClean="0">
                <a:solidFill>
                  <a:schemeClr val="bg1"/>
                </a:solidFill>
                <a:latin typeface="Arial" panose="020B0604020202020204" pitchFamily="34" charset="0"/>
                <a:cs typeface="Arial" panose="020B0604020202020204" pitchFamily="34" charset="0"/>
              </a:rPr>
              <a:t>Abram </a:t>
            </a:r>
            <a:r>
              <a:rPr lang="en-US" dirty="0">
                <a:solidFill>
                  <a:schemeClr val="bg1"/>
                </a:solidFill>
                <a:latin typeface="Arial" panose="020B0604020202020204" pitchFamily="34" charset="0"/>
                <a:cs typeface="Arial" panose="020B0604020202020204" pitchFamily="34" charset="0"/>
              </a:rPr>
              <a:t>goes to Canaan </a:t>
            </a:r>
            <a:r>
              <a:rPr lang="en-US" dirty="0">
                <a:solidFill>
                  <a:srgbClr val="F89378"/>
                </a:solidFill>
                <a:latin typeface="Arial" panose="020B0604020202020204" pitchFamily="34" charset="0"/>
                <a:cs typeface="Arial" panose="020B0604020202020204" pitchFamily="34" charset="0"/>
              </a:rPr>
              <a:t>in obedience </a:t>
            </a:r>
            <a:r>
              <a:rPr lang="en-US" dirty="0" smtClean="0">
                <a:solidFill>
                  <a:srgbClr val="F89378"/>
                </a:solidFill>
                <a:latin typeface="Arial" panose="020B0604020202020204" pitchFamily="34" charset="0"/>
                <a:cs typeface="Arial" panose="020B0604020202020204" pitchFamily="34" charset="0"/>
              </a:rPr>
              <a:t/>
            </a:r>
            <a:br>
              <a:rPr lang="en-US" dirty="0" smtClean="0">
                <a:solidFill>
                  <a:srgbClr val="F89378"/>
                </a:solidFill>
                <a:latin typeface="Arial" panose="020B0604020202020204" pitchFamily="34" charset="0"/>
                <a:cs typeface="Arial" panose="020B0604020202020204" pitchFamily="34" charset="0"/>
              </a:rPr>
            </a:br>
            <a:r>
              <a:rPr lang="en-US" dirty="0" smtClean="0">
                <a:solidFill>
                  <a:schemeClr val="bg1"/>
                </a:solidFill>
                <a:latin typeface="Arial" panose="020B0604020202020204" pitchFamily="34" charset="0"/>
                <a:cs typeface="Arial" panose="020B0604020202020204" pitchFamily="34" charset="0"/>
              </a:rPr>
              <a:t>to YHWH and </a:t>
            </a:r>
            <a:r>
              <a:rPr lang="en-US" dirty="0">
                <a:solidFill>
                  <a:schemeClr val="bg1"/>
                </a:solidFill>
                <a:latin typeface="Arial" panose="020B0604020202020204" pitchFamily="34" charset="0"/>
                <a:cs typeface="Arial" panose="020B0604020202020204" pitchFamily="34" charset="0"/>
              </a:rPr>
              <a:t>gets </a:t>
            </a:r>
            <a:r>
              <a:rPr lang="en-US" dirty="0">
                <a:solidFill>
                  <a:srgbClr val="7878DE"/>
                </a:solidFill>
                <a:latin typeface="Arial" panose="020B0604020202020204" pitchFamily="34" charset="0"/>
                <a:cs typeface="Arial" panose="020B0604020202020204" pitchFamily="34" charset="0"/>
              </a:rPr>
              <a:t>another</a:t>
            </a:r>
            <a:r>
              <a:rPr lang="en-US" dirty="0">
                <a:solidFill>
                  <a:schemeClr val="bg1"/>
                </a:solidFill>
                <a:latin typeface="Arial" panose="020B0604020202020204" pitchFamily="34" charset="0"/>
                <a:cs typeface="Arial" panose="020B0604020202020204" pitchFamily="34" charset="0"/>
              </a:rPr>
              <a:t> </a:t>
            </a:r>
            <a:r>
              <a:rPr lang="en-US" dirty="0" smtClean="0">
                <a:solidFill>
                  <a:schemeClr val="bg1"/>
                </a:solidFill>
                <a:latin typeface="Arial" panose="020B0604020202020204" pitchFamily="34" charset="0"/>
                <a:cs typeface="Arial" panose="020B0604020202020204" pitchFamily="34" charset="0"/>
              </a:rPr>
              <a:t>promise.</a:t>
            </a:r>
            <a:endParaRPr lang="en-US" dirty="0">
              <a:solidFill>
                <a:schemeClr val="bg1"/>
              </a:solidFill>
              <a:latin typeface="Arial" panose="020B0604020202020204" pitchFamily="34" charset="0"/>
              <a:cs typeface="Arial" panose="020B0604020202020204" pitchFamily="34" charset="0"/>
            </a:endParaRPr>
          </a:p>
        </p:txBody>
      </p:sp>
      <p:sp>
        <p:nvSpPr>
          <p:cNvPr id="5" name="Content Placeholder 2"/>
          <p:cNvSpPr txBox="1">
            <a:spLocks/>
          </p:cNvSpPr>
          <p:nvPr/>
        </p:nvSpPr>
        <p:spPr bwMode="auto">
          <a:xfrm>
            <a:off x="228600" y="1676400"/>
            <a:ext cx="87630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FontTx/>
              <a:buNone/>
            </a:pPr>
            <a:r>
              <a:rPr lang="en-US" kern="0" dirty="0">
                <a:solidFill>
                  <a:schemeClr val="bg1">
                    <a:lumMod val="65000"/>
                  </a:schemeClr>
                </a:solidFill>
                <a:latin typeface="Arial" panose="020B0604020202020204" pitchFamily="34" charset="0"/>
                <a:cs typeface="Arial" panose="020B0604020202020204" pitchFamily="34" charset="0"/>
              </a:rPr>
              <a:t>Genesis 12:6–7 </a:t>
            </a:r>
            <a:r>
              <a:rPr lang="en-US" kern="0" dirty="0" smtClean="0">
                <a:solidFill>
                  <a:schemeClr val="bg1">
                    <a:lumMod val="65000"/>
                  </a:schemeClr>
                </a:solidFill>
                <a:latin typeface="Arial" panose="020B0604020202020204" pitchFamily="34" charset="0"/>
                <a:cs typeface="Arial" panose="020B0604020202020204" pitchFamily="34" charset="0"/>
              </a:rPr>
              <a:t/>
            </a:r>
            <a:br>
              <a:rPr lang="en-US" kern="0" dirty="0" smtClean="0">
                <a:solidFill>
                  <a:schemeClr val="bg1">
                    <a:lumMod val="65000"/>
                  </a:schemeClr>
                </a:solidFill>
                <a:latin typeface="Arial" panose="020B0604020202020204" pitchFamily="34" charset="0"/>
                <a:cs typeface="Arial" panose="020B0604020202020204" pitchFamily="34" charset="0"/>
              </a:rPr>
            </a:br>
            <a:r>
              <a:rPr lang="en-US" kern="0" dirty="0" smtClean="0">
                <a:solidFill>
                  <a:schemeClr val="bg1"/>
                </a:solidFill>
                <a:latin typeface="Arial" panose="020B0604020202020204" pitchFamily="34" charset="0"/>
                <a:cs typeface="Arial" panose="020B0604020202020204" pitchFamily="34" charset="0"/>
              </a:rPr>
              <a:t>Abram </a:t>
            </a:r>
            <a:r>
              <a:rPr lang="en-US" kern="0" dirty="0">
                <a:solidFill>
                  <a:schemeClr val="bg1"/>
                </a:solidFill>
                <a:latin typeface="Arial" panose="020B0604020202020204" pitchFamily="34" charset="0"/>
                <a:cs typeface="Arial" panose="020B0604020202020204" pitchFamily="34" charset="0"/>
              </a:rPr>
              <a:t>passed through the land to the place at </a:t>
            </a:r>
            <a:r>
              <a:rPr lang="en-US" kern="0" dirty="0" err="1">
                <a:solidFill>
                  <a:schemeClr val="bg1"/>
                </a:solidFill>
                <a:latin typeface="Arial" panose="020B0604020202020204" pitchFamily="34" charset="0"/>
                <a:cs typeface="Arial" panose="020B0604020202020204" pitchFamily="34" charset="0"/>
              </a:rPr>
              <a:t>Shechem</a:t>
            </a:r>
            <a:r>
              <a:rPr lang="en-US" kern="0" dirty="0">
                <a:solidFill>
                  <a:schemeClr val="bg1"/>
                </a:solidFill>
                <a:latin typeface="Arial" panose="020B0604020202020204" pitchFamily="34" charset="0"/>
                <a:cs typeface="Arial" panose="020B0604020202020204" pitchFamily="34" charset="0"/>
              </a:rPr>
              <a:t>, to the oak of </a:t>
            </a:r>
            <a:r>
              <a:rPr lang="en-US" kern="0" dirty="0" err="1">
                <a:solidFill>
                  <a:schemeClr val="bg1"/>
                </a:solidFill>
                <a:latin typeface="Arial" panose="020B0604020202020204" pitchFamily="34" charset="0"/>
                <a:cs typeface="Arial" panose="020B0604020202020204" pitchFamily="34" charset="0"/>
              </a:rPr>
              <a:t>Moreh</a:t>
            </a:r>
            <a:r>
              <a:rPr lang="en-US" kern="0" dirty="0">
                <a:solidFill>
                  <a:schemeClr val="bg1"/>
                </a:solidFill>
                <a:latin typeface="Arial" panose="020B0604020202020204" pitchFamily="34" charset="0"/>
                <a:cs typeface="Arial" panose="020B0604020202020204" pitchFamily="34" charset="0"/>
              </a:rPr>
              <a:t>. At that time the Canaanites were in the land.  </a:t>
            </a:r>
            <a:r>
              <a:rPr lang="en-US" kern="0" dirty="0" smtClean="0">
                <a:solidFill>
                  <a:schemeClr val="bg1"/>
                </a:solidFill>
                <a:latin typeface="Arial" panose="020B0604020202020204" pitchFamily="34" charset="0"/>
                <a:cs typeface="Arial" panose="020B0604020202020204" pitchFamily="34" charset="0"/>
              </a:rPr>
              <a:t>Then YHWH appeared </a:t>
            </a:r>
            <a:r>
              <a:rPr lang="en-US" kern="0" dirty="0">
                <a:solidFill>
                  <a:schemeClr val="bg1"/>
                </a:solidFill>
                <a:latin typeface="Arial" panose="020B0604020202020204" pitchFamily="34" charset="0"/>
                <a:cs typeface="Arial" panose="020B0604020202020204" pitchFamily="34" charset="0"/>
              </a:rPr>
              <a:t>to Abram and said, “</a:t>
            </a:r>
            <a:r>
              <a:rPr lang="en-US" kern="0" dirty="0">
                <a:solidFill>
                  <a:srgbClr val="F89378"/>
                </a:solidFill>
                <a:latin typeface="Arial" panose="020B0604020202020204" pitchFamily="34" charset="0"/>
                <a:cs typeface="Arial" panose="020B0604020202020204" pitchFamily="34" charset="0"/>
              </a:rPr>
              <a:t>To your offspring I will give this land</a:t>
            </a:r>
            <a:r>
              <a:rPr lang="en-US" kern="0" dirty="0">
                <a:solidFill>
                  <a:schemeClr val="bg1"/>
                </a:solidFill>
                <a:latin typeface="Arial" panose="020B0604020202020204" pitchFamily="34" charset="0"/>
                <a:cs typeface="Arial" panose="020B0604020202020204" pitchFamily="34" charset="0"/>
              </a:rPr>
              <a:t>.” So he built there an altar to </a:t>
            </a:r>
            <a:r>
              <a:rPr lang="en-US" kern="0" dirty="0" smtClean="0">
                <a:solidFill>
                  <a:schemeClr val="bg1"/>
                </a:solidFill>
                <a:latin typeface="Arial" panose="020B0604020202020204" pitchFamily="34" charset="0"/>
                <a:cs typeface="Arial" panose="020B0604020202020204" pitchFamily="34" charset="0"/>
              </a:rPr>
              <a:t>YHWH, </a:t>
            </a:r>
            <a:r>
              <a:rPr lang="en-US" kern="0" dirty="0">
                <a:solidFill>
                  <a:schemeClr val="bg1"/>
                </a:solidFill>
                <a:latin typeface="Arial" panose="020B0604020202020204" pitchFamily="34" charset="0"/>
                <a:cs typeface="Arial" panose="020B0604020202020204" pitchFamily="34" charset="0"/>
              </a:rPr>
              <a:t>who had appeared to him.</a:t>
            </a:r>
          </a:p>
        </p:txBody>
      </p:sp>
    </p:spTree>
    <p:extLst>
      <p:ext uri="{BB962C8B-B14F-4D97-AF65-F5344CB8AC3E}">
        <p14:creationId xmlns:p14="http://schemas.microsoft.com/office/powerpoint/2010/main" val="3204751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219200"/>
            <a:ext cx="8763000" cy="1143000"/>
          </a:xfrm>
        </p:spPr>
        <p:txBody>
          <a:bodyPr/>
          <a:lstStyle/>
          <a:p>
            <a:pPr marL="0" indent="0">
              <a:buNone/>
            </a:pPr>
            <a:r>
              <a:rPr lang="en-US" dirty="0" smtClean="0">
                <a:solidFill>
                  <a:srgbClr val="F89378"/>
                </a:solidFill>
                <a:latin typeface="Arial" panose="020B0604020202020204" pitchFamily="34" charset="0"/>
                <a:cs typeface="Arial" panose="020B0604020202020204" pitchFamily="34" charset="0"/>
              </a:rPr>
              <a:t>First promise:      </a:t>
            </a:r>
            <a:r>
              <a:rPr lang="en-US" dirty="0" smtClean="0">
                <a:solidFill>
                  <a:schemeClr val="bg1"/>
                </a:solidFill>
                <a:latin typeface="Arial" panose="020B0604020202020204" pitchFamily="34" charset="0"/>
                <a:cs typeface="Arial" panose="020B0604020202020204" pitchFamily="34" charset="0"/>
              </a:rPr>
              <a:t>I will bless you and make you </a:t>
            </a:r>
            <a:br>
              <a:rPr lang="en-US" dirty="0" smtClean="0">
                <a:solidFill>
                  <a:schemeClr val="bg1"/>
                </a:solidFill>
                <a:latin typeface="Arial" panose="020B0604020202020204" pitchFamily="34" charset="0"/>
                <a:cs typeface="Arial" panose="020B0604020202020204" pitchFamily="34" charset="0"/>
              </a:rPr>
            </a:br>
            <a:r>
              <a:rPr lang="en-US" dirty="0" smtClean="0">
                <a:solidFill>
                  <a:schemeClr val="bg1"/>
                </a:solidFill>
                <a:latin typeface="Arial" panose="020B0604020202020204" pitchFamily="34" charset="0"/>
                <a:cs typeface="Arial" panose="020B0604020202020204" pitchFamily="34" charset="0"/>
              </a:rPr>
              <a:t>			   a great nation.</a:t>
            </a:r>
          </a:p>
        </p:txBody>
      </p:sp>
      <p:sp>
        <p:nvSpPr>
          <p:cNvPr id="4" name="Content Placeholder 2"/>
          <p:cNvSpPr txBox="1">
            <a:spLocks/>
          </p:cNvSpPr>
          <p:nvPr/>
        </p:nvSpPr>
        <p:spPr bwMode="auto">
          <a:xfrm>
            <a:off x="152400" y="2514600"/>
            <a:ext cx="8763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FontTx/>
              <a:buNone/>
            </a:pPr>
            <a:r>
              <a:rPr lang="en-US" kern="0" dirty="0" smtClean="0">
                <a:solidFill>
                  <a:srgbClr val="F89378"/>
                </a:solidFill>
                <a:latin typeface="Arial" panose="020B0604020202020204" pitchFamily="34" charset="0"/>
                <a:cs typeface="Arial" panose="020B0604020202020204" pitchFamily="34" charset="0"/>
              </a:rPr>
              <a:t>Second promise:  </a:t>
            </a:r>
            <a:r>
              <a:rPr lang="en-US" kern="0" dirty="0" smtClean="0">
                <a:solidFill>
                  <a:schemeClr val="bg1"/>
                </a:solidFill>
                <a:latin typeface="Arial" panose="020B0604020202020204" pitchFamily="34" charset="0"/>
                <a:cs typeface="Arial" panose="020B0604020202020204" pitchFamily="34" charset="0"/>
              </a:rPr>
              <a:t>I will give this specific land </a:t>
            </a:r>
            <a:br>
              <a:rPr lang="en-US" kern="0" dirty="0" smtClean="0">
                <a:solidFill>
                  <a:schemeClr val="bg1"/>
                </a:solidFill>
                <a:latin typeface="Arial" panose="020B0604020202020204" pitchFamily="34" charset="0"/>
                <a:cs typeface="Arial" panose="020B0604020202020204" pitchFamily="34" charset="0"/>
              </a:rPr>
            </a:br>
            <a:r>
              <a:rPr lang="en-US" kern="0" dirty="0" smtClean="0">
                <a:solidFill>
                  <a:schemeClr val="bg1"/>
                </a:solidFill>
                <a:latin typeface="Arial" panose="020B0604020202020204" pitchFamily="34" charset="0"/>
                <a:cs typeface="Arial" panose="020B0604020202020204" pitchFamily="34" charset="0"/>
              </a:rPr>
              <a:t>			     to your offspring.</a:t>
            </a:r>
          </a:p>
        </p:txBody>
      </p:sp>
      <p:sp>
        <p:nvSpPr>
          <p:cNvPr id="6" name="Content Placeholder 2"/>
          <p:cNvSpPr txBox="1">
            <a:spLocks/>
          </p:cNvSpPr>
          <p:nvPr/>
        </p:nvSpPr>
        <p:spPr bwMode="auto">
          <a:xfrm>
            <a:off x="411480" y="4038600"/>
            <a:ext cx="8763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FontTx/>
              <a:buNone/>
            </a:pPr>
            <a:r>
              <a:rPr lang="en-US" kern="0" dirty="0" smtClean="0">
                <a:solidFill>
                  <a:srgbClr val="7878DE"/>
                </a:solidFill>
                <a:latin typeface="Arial" panose="020B0604020202020204" pitchFamily="34" charset="0"/>
                <a:cs typeface="Arial" panose="020B0604020202020204" pitchFamily="34" charset="0"/>
              </a:rPr>
              <a:t>The second gives more detail to the first.</a:t>
            </a:r>
          </a:p>
        </p:txBody>
      </p:sp>
      <p:sp>
        <p:nvSpPr>
          <p:cNvPr id="10" name="Content Placeholder 2"/>
          <p:cNvSpPr txBox="1">
            <a:spLocks/>
          </p:cNvSpPr>
          <p:nvPr/>
        </p:nvSpPr>
        <p:spPr bwMode="auto">
          <a:xfrm>
            <a:off x="1600200" y="228600"/>
            <a:ext cx="6096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FontTx/>
              <a:buNone/>
            </a:pPr>
            <a:r>
              <a:rPr lang="en-US" kern="0" dirty="0" smtClean="0">
                <a:solidFill>
                  <a:schemeClr val="bg1"/>
                </a:solidFill>
                <a:latin typeface="Arial" panose="020B0604020202020204" pitchFamily="34" charset="0"/>
                <a:cs typeface="Arial" panose="020B0604020202020204" pitchFamily="34" charset="0"/>
              </a:rPr>
              <a:t>The SAME or DIFFERENT ??</a:t>
            </a:r>
          </a:p>
        </p:txBody>
      </p:sp>
    </p:spTree>
    <p:extLst>
      <p:ext uri="{BB962C8B-B14F-4D97-AF65-F5344CB8AC3E}">
        <p14:creationId xmlns:p14="http://schemas.microsoft.com/office/powerpoint/2010/main" val="2835283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fade">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fade">
                                      <p:cBhvr>
                                        <p:cTn id="22"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lank">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4748</TotalTime>
  <Words>2085</Words>
  <Application>Microsoft Office PowerPoint</Application>
  <PresentationFormat>On-screen Show (4:3)</PresentationFormat>
  <Paragraphs>214</Paragraphs>
  <Slides>69</Slides>
  <Notes>1</Notes>
  <HiddenSlides>1</HiddenSlides>
  <MMClips>0</MMClips>
  <ScaleCrop>false</ScaleCrop>
  <HeadingPairs>
    <vt:vector size="4" baseType="variant">
      <vt:variant>
        <vt:lpstr>Theme</vt:lpstr>
      </vt:variant>
      <vt:variant>
        <vt:i4>1</vt:i4>
      </vt:variant>
      <vt:variant>
        <vt:lpstr>Slide Titles</vt:lpstr>
      </vt:variant>
      <vt:variant>
        <vt:i4>69</vt:i4>
      </vt:variant>
    </vt:vector>
  </HeadingPairs>
  <TitlesOfParts>
    <vt:vector size="70" baseType="lpstr">
      <vt:lpstr>blank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New Covenant: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Laidig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Wyn Laidig</dc:creator>
  <cp:lastModifiedBy>Wyn Laidig</cp:lastModifiedBy>
  <cp:revision>241</cp:revision>
  <cp:lastPrinted>2015-08-18T18:27:40Z</cp:lastPrinted>
  <dcterms:created xsi:type="dcterms:W3CDTF">2013-05-08T00:08:14Z</dcterms:created>
  <dcterms:modified xsi:type="dcterms:W3CDTF">2015-08-19T13:52:33Z</dcterms:modified>
</cp:coreProperties>
</file>